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5" r:id="rId3"/>
    <p:sldId id="275" r:id="rId4"/>
    <p:sldId id="279" r:id="rId5"/>
    <p:sldId id="280" r:id="rId6"/>
    <p:sldId id="281" r:id="rId7"/>
    <p:sldId id="282" r:id="rId8"/>
    <p:sldId id="285" r:id="rId9"/>
    <p:sldId id="283" r:id="rId10"/>
    <p:sldId id="269" r:id="rId11"/>
    <p:sldId id="27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E1BBF1-B3E0-45BC-AF6A-56318A114120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A6E8F1-4D97-48AB-B11A-3AADF07D58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027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A6E8F1-4D97-48AB-B11A-3AADF07D5832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384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7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746858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Naděžda </a:t>
                      </a:r>
                      <a:r>
                        <a:rPr lang="cs-CZ" sz="2400" dirty="0" err="1" smtClean="0"/>
                        <a:t>Trenčianska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aseline="0" dirty="0" smtClean="0"/>
                        <a:t> 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11.4.2012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VY_32_INOVACE_17_Český 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Věta,</a:t>
                      </a:r>
                      <a:r>
                        <a:rPr lang="cs-CZ" sz="2400" dirty="0" smtClean="0"/>
                        <a:t>slovo, </a:t>
                      </a:r>
                      <a:r>
                        <a:rPr lang="cs-CZ" sz="2400" dirty="0" smtClean="0"/>
                        <a:t>slabika - </a:t>
                      </a:r>
                      <a:r>
                        <a:rPr lang="cs-CZ" sz="2400" dirty="0" smtClean="0"/>
                        <a:t>Pořadí slov ve větě</a:t>
                      </a:r>
                      <a:r>
                        <a:rPr lang="cs-CZ" sz="2400" baseline="0" dirty="0" smtClean="0"/>
                        <a:t>  </a:t>
                      </a: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="0" baseline="0" dirty="0" smtClean="0"/>
                        <a:t>2.-3.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3" descr="C:\Users\Vosátková\AppData\Local\Microsoft\Windows\Temporary Internet Files\Content.IE5\IAHWGFBU\MP900446574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1520" y="1600200"/>
            <a:ext cx="5860959" cy="4525963"/>
          </a:xfrm>
          <a:prstGeom prst="rect">
            <a:avLst/>
          </a:prstGeom>
          <a:noFill/>
        </p:spPr>
      </p:pic>
      <p:sp>
        <p:nvSpPr>
          <p:cNvPr id="5" name="Obláček 4"/>
          <p:cNvSpPr/>
          <p:nvPr/>
        </p:nvSpPr>
        <p:spPr>
          <a:xfrm>
            <a:off x="1331640" y="0"/>
            <a:ext cx="7812360" cy="1412776"/>
          </a:xfrm>
          <a:prstGeom prst="cloudCallout">
            <a:avLst>
              <a:gd name="adj1" fmla="val -21887"/>
              <a:gd name="adj2" fmla="val 130877"/>
            </a:avLst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Pořadí slov ve větě.</a:t>
            </a:r>
            <a:endParaRPr lang="cs-CZ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2" cy="720080"/>
          </a:xfrm>
        </p:spPr>
        <p:txBody>
          <a:bodyPr>
            <a:normAutofit fontScale="90000"/>
          </a:bodyPr>
          <a:lstStyle/>
          <a:p>
            <a:pPr algn="l"/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1052736"/>
            <a:ext cx="8496944" cy="50734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Věta -    </a:t>
            </a:r>
            <a:r>
              <a:rPr lang="cs-CZ" dirty="0" smtClean="0"/>
              <a:t>věty se skládají ze slov</a:t>
            </a:r>
          </a:p>
          <a:p>
            <a:pPr>
              <a:buNone/>
            </a:pPr>
            <a:r>
              <a:rPr lang="cs-CZ" dirty="0" smtClean="0"/>
              <a:t>		     -  každé slovo píšeme zvlášť</a:t>
            </a:r>
          </a:p>
          <a:p>
            <a:pPr>
              <a:buNone/>
            </a:pPr>
            <a:r>
              <a:rPr lang="cs-CZ" dirty="0" smtClean="0"/>
              <a:t>		     -  na </a:t>
            </a:r>
            <a:r>
              <a:rPr lang="cs-CZ" dirty="0" smtClean="0">
                <a:solidFill>
                  <a:srgbClr val="FF0000"/>
                </a:solidFill>
              </a:rPr>
              <a:t>začátku</a:t>
            </a:r>
            <a:r>
              <a:rPr lang="cs-CZ" dirty="0" smtClean="0"/>
              <a:t> věty píšeme </a:t>
            </a:r>
            <a:r>
              <a:rPr lang="cs-CZ" dirty="0" smtClean="0">
                <a:solidFill>
                  <a:srgbClr val="FF0000"/>
                </a:solidFill>
              </a:rPr>
              <a:t>velké písmeno</a:t>
            </a:r>
          </a:p>
          <a:p>
            <a:pPr>
              <a:buNone/>
            </a:pPr>
            <a:r>
              <a:rPr lang="cs-CZ" dirty="0" smtClean="0"/>
              <a:t>		     -  na </a:t>
            </a:r>
            <a:r>
              <a:rPr lang="cs-CZ" dirty="0" smtClean="0">
                <a:solidFill>
                  <a:srgbClr val="FF0000"/>
                </a:solidFill>
              </a:rPr>
              <a:t>konci</a:t>
            </a:r>
            <a:r>
              <a:rPr lang="cs-CZ" dirty="0" smtClean="0"/>
              <a:t> věty píšeme </a:t>
            </a:r>
            <a:r>
              <a:rPr lang="cs-CZ" dirty="0" smtClean="0">
                <a:solidFill>
                  <a:srgbClr val="FF0000"/>
                </a:solidFill>
              </a:rPr>
              <a:t>. ? !</a:t>
            </a:r>
          </a:p>
          <a:p>
            <a:pPr>
              <a:buNone/>
            </a:pPr>
            <a:r>
              <a:rPr lang="cs-CZ" dirty="0" smtClean="0"/>
              <a:t>		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Slož věty ze slov.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None/>
            </a:pPr>
            <a:r>
              <a:rPr lang="cs-CZ" dirty="0" smtClean="0"/>
              <a:t>1)	krásně svítí  sluníčko Dnes</a:t>
            </a:r>
          </a:p>
          <a:p>
            <a:pPr marL="514350" indent="-514350">
              <a:buNone/>
            </a:pPr>
            <a:r>
              <a:rPr lang="cs-CZ" dirty="0" smtClean="0"/>
              <a:t>_____________________________________</a:t>
            </a:r>
          </a:p>
          <a:p>
            <a:pPr marL="514350" indent="-514350">
              <a:buNone/>
            </a:pPr>
            <a:r>
              <a:rPr lang="cs-CZ" dirty="0" smtClean="0"/>
              <a:t>2)	spí v pes boudě Malý</a:t>
            </a:r>
          </a:p>
          <a:p>
            <a:pPr marL="514350" indent="-514350">
              <a:buNone/>
            </a:pPr>
            <a:r>
              <a:rPr lang="cs-CZ" dirty="0" smtClean="0"/>
              <a:t>_____________________________________</a:t>
            </a:r>
          </a:p>
          <a:p>
            <a:pPr marL="514350" indent="-514350">
              <a:buAutoNum type="arabicParenR" startAt="3"/>
            </a:pPr>
            <a:r>
              <a:rPr lang="cs-CZ" dirty="0" smtClean="0"/>
              <a:t>do zalezla Myška díry</a:t>
            </a:r>
          </a:p>
          <a:p>
            <a:pPr marL="514350" indent="-514350">
              <a:buNone/>
            </a:pPr>
            <a:r>
              <a:rPr lang="cs-CZ" dirty="0" smtClean="0"/>
              <a:t>_____________________________________	</a:t>
            </a:r>
          </a:p>
          <a:p>
            <a:pPr marL="514350" indent="-514350">
              <a:buAutoNum type="arabicParenR" startAt="4"/>
            </a:pPr>
            <a:r>
              <a:rPr lang="cs-CZ" dirty="0" smtClean="0"/>
              <a:t>kole jede na táta</a:t>
            </a:r>
          </a:p>
          <a:p>
            <a:pPr marL="514350" indent="-514350">
              <a:buNone/>
            </a:pPr>
            <a:r>
              <a:rPr lang="cs-CZ" dirty="0" smtClean="0"/>
              <a:t>____________________________________</a:t>
            </a:r>
          </a:p>
          <a:p>
            <a:pPr marL="514350" indent="-514350">
              <a:buNone/>
            </a:pPr>
            <a:r>
              <a:rPr lang="cs-CZ" dirty="0" smtClean="0"/>
              <a:t>5) 	zdravé ovoce je Čerstvé</a:t>
            </a:r>
            <a:endParaRPr lang="cs-CZ" dirty="0"/>
          </a:p>
        </p:txBody>
      </p:sp>
      <p:pic>
        <p:nvPicPr>
          <p:cNvPr id="4" name="Picture 5" descr="C:\Users\Vosátková\AppData\Local\Microsoft\Windows\Temporary Internet Files\Content.IE5\ZPPEJI99\MC9000788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1052736"/>
            <a:ext cx="2160240" cy="18455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err="1" smtClean="0"/>
              <a:t>ŘĚŠENÍ</a:t>
            </a:r>
            <a:r>
              <a:rPr lang="cs-CZ" dirty="0" smtClean="0"/>
              <a:t>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None/>
            </a:pPr>
            <a:r>
              <a:rPr lang="cs-CZ" dirty="0" smtClean="0"/>
              <a:t>1)	krásně svítí  sluníčko dnes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Dnes krásně svítí sluníčko.</a:t>
            </a:r>
          </a:p>
          <a:p>
            <a:pPr marL="514350" indent="-514350">
              <a:buAutoNum type="arabicParenR" startAt="2"/>
            </a:pPr>
            <a:r>
              <a:rPr lang="cs-CZ" dirty="0" smtClean="0"/>
              <a:t>Spí v pes boudě malý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B050"/>
                </a:solidFill>
              </a:rPr>
              <a:t>Malý pes spí v boudě.</a:t>
            </a:r>
          </a:p>
          <a:p>
            <a:pPr marL="514350" indent="-514350">
              <a:buAutoNum type="arabicParenR" startAt="3"/>
            </a:pPr>
            <a:r>
              <a:rPr lang="cs-CZ" dirty="0" smtClean="0"/>
              <a:t>do zalezla myška díry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B0F0"/>
                </a:solidFill>
              </a:rPr>
              <a:t>Myška zalezla do díry.</a:t>
            </a:r>
          </a:p>
          <a:p>
            <a:pPr marL="514350" indent="-514350">
              <a:buAutoNum type="arabicParenR" startAt="4"/>
            </a:pPr>
            <a:r>
              <a:rPr lang="cs-CZ" dirty="0" smtClean="0"/>
              <a:t>kole jede na táta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Táta jede na kole.</a:t>
            </a:r>
          </a:p>
          <a:p>
            <a:pPr marL="514350" indent="-514350">
              <a:buAutoNum type="arabicParenR" startAt="5"/>
            </a:pPr>
            <a:r>
              <a:rPr lang="cs-CZ" dirty="0" smtClean="0"/>
              <a:t>zdravé ovoce je čerstvé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Čerstvé ovoce je zdravé.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Vosátková\AppData\Local\Microsoft\Windows\Temporary Internet Files\Content.IE5\JKHBVVF6\MC9002321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548680"/>
            <a:ext cx="1193482" cy="1133952"/>
          </a:xfrm>
          <a:prstGeom prst="rect">
            <a:avLst/>
          </a:prstGeom>
          <a:noFill/>
        </p:spPr>
      </p:pic>
      <p:pic>
        <p:nvPicPr>
          <p:cNvPr id="1029" name="Picture 5" descr="C:\Users\Vosátková\AppData\Local\Microsoft\Windows\Temporary Internet Files\Content.IE5\ZPPEJI99\MC90007887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988840"/>
            <a:ext cx="1512763" cy="1292418"/>
          </a:xfrm>
          <a:prstGeom prst="rect">
            <a:avLst/>
          </a:prstGeom>
          <a:noFill/>
        </p:spPr>
      </p:pic>
      <p:pic>
        <p:nvPicPr>
          <p:cNvPr id="1033" name="Picture 9" descr="C:\Users\Vosátková\AppData\Local\Microsoft\Windows\Temporary Internet Files\Content.IE5\ZPPEJI99\MC90019773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356992"/>
            <a:ext cx="1296144" cy="1161761"/>
          </a:xfrm>
          <a:prstGeom prst="rect">
            <a:avLst/>
          </a:prstGeom>
          <a:noFill/>
        </p:spPr>
      </p:pic>
      <p:pic>
        <p:nvPicPr>
          <p:cNvPr id="1034" name="Picture 10" descr="C:\Users\Vosátková\AppData\Local\Microsoft\Windows\Temporary Internet Files\Content.IE5\JKHBVVF6\MC90041075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4653136"/>
            <a:ext cx="2226063" cy="1601947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Mezi slovy chybí mezery. Odděl slova.</a:t>
            </a:r>
            <a:br>
              <a:rPr lang="cs-CZ" sz="3200" dirty="0" smtClean="0"/>
            </a:br>
            <a:r>
              <a:rPr lang="cs-CZ" sz="3200" dirty="0" smtClean="0"/>
              <a:t>Do rámečku napiš počet slov.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6494085"/>
          </a:xfrm>
        </p:spPr>
        <p:txBody>
          <a:bodyPr>
            <a:sp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1. </a:t>
            </a:r>
            <a:r>
              <a:rPr lang="cs-CZ" dirty="0" err="1" smtClean="0"/>
              <a:t>Jendvaprstíčkytamstrčíme</a:t>
            </a:r>
            <a:r>
              <a:rPr lang="cs-CZ" dirty="0" smtClean="0"/>
              <a:t>,</a:t>
            </a:r>
            <a:r>
              <a:rPr lang="cs-CZ" dirty="0" err="1" smtClean="0"/>
              <a:t>jencoseohřejeme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2. </a:t>
            </a:r>
            <a:r>
              <a:rPr lang="cs-CZ" dirty="0" err="1" smtClean="0"/>
              <a:t>Apročmáštak</a:t>
            </a:r>
            <a:r>
              <a:rPr lang="cs-CZ" dirty="0" smtClean="0"/>
              <a:t> </a:t>
            </a:r>
            <a:r>
              <a:rPr lang="cs-CZ" dirty="0" err="1" smtClean="0"/>
              <a:t>velikéoči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smtClean="0"/>
              <a:t>3. </a:t>
            </a:r>
            <a:r>
              <a:rPr lang="cs-CZ" dirty="0" err="1" smtClean="0"/>
              <a:t>Mařenkavylezlanastrom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4. </a:t>
            </a:r>
            <a:r>
              <a:rPr lang="cs-CZ" dirty="0" err="1" smtClean="0"/>
              <a:t>Dodortudalitakékyselouokurkuamyš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5. </a:t>
            </a:r>
            <a:r>
              <a:rPr lang="cs-CZ" dirty="0" err="1" smtClean="0"/>
              <a:t>Zavolalinapomocmyšku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6. Zrcadlo,</a:t>
            </a:r>
            <a:r>
              <a:rPr lang="cs-CZ" dirty="0" err="1" smtClean="0"/>
              <a:t>kdojevzeminejkrásnější</a:t>
            </a:r>
            <a:r>
              <a:rPr lang="cs-CZ" dirty="0" smtClean="0"/>
              <a:t>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148064" y="3573016"/>
            <a:ext cx="504056" cy="338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316416" y="2348880"/>
            <a:ext cx="504056" cy="338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148064" y="2924944"/>
            <a:ext cx="504056" cy="338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364088" y="4725144"/>
            <a:ext cx="504056" cy="338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7092280" y="4077072"/>
            <a:ext cx="504056" cy="338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6444208" y="5301208"/>
            <a:ext cx="504056" cy="338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058" name="Picture 10" descr="C:\Users\Vosátková\AppData\Local\Microsoft\Windows\Temporary Internet Files\Content.IE5\1BJPBEIK\MC90041561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188640"/>
            <a:ext cx="1631637" cy="15907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Řešení: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8496944" cy="6789551"/>
          </a:xfrm>
        </p:spPr>
        <p:txBody>
          <a:bodyPr wrap="square">
            <a:sp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Jen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dva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prstíčky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tam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strčíme</a:t>
            </a:r>
            <a:r>
              <a:rPr lang="cs-CZ" dirty="0" smtClean="0"/>
              <a:t>,</a:t>
            </a:r>
            <a:r>
              <a:rPr lang="cs-CZ" dirty="0" err="1" smtClean="0"/>
              <a:t>jen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co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se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ohřejeme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A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proč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máš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tak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veliké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oči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err="1" smtClean="0"/>
              <a:t>Mařenka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vylezla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na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strom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Do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dortu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dali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také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kyselou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okurku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a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myš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Zavolali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na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pomoc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myšku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Zrcadlo,</a:t>
            </a:r>
            <a:r>
              <a:rPr lang="cs-CZ" dirty="0" err="1" smtClean="0"/>
              <a:t>kdo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je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v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zemi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nejkrásnější</a:t>
            </a:r>
            <a:r>
              <a:rPr lang="cs-CZ" dirty="0" smtClean="0"/>
              <a:t>?</a:t>
            </a:r>
          </a:p>
          <a:p>
            <a:pPr>
              <a:buNone/>
            </a:pPr>
            <a:endParaRPr lang="cs-CZ" sz="48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220072" y="3573016"/>
            <a:ext cx="504056" cy="338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4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316416" y="2348880"/>
            <a:ext cx="504056" cy="338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9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148064" y="2924944"/>
            <a:ext cx="504056" cy="338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6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364088" y="4653136"/>
            <a:ext cx="504056" cy="338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4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092280" y="4077072"/>
            <a:ext cx="504056" cy="338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8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084168" y="5229200"/>
            <a:ext cx="504056" cy="338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6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3200" dirty="0" smtClean="0"/>
              <a:t>Jak se jmenují pohádky?</a:t>
            </a:r>
            <a:br>
              <a:rPr lang="cs-CZ" sz="3200" dirty="0" smtClean="0"/>
            </a:br>
            <a:r>
              <a:rPr lang="cs-CZ" sz="3200" dirty="0" smtClean="0"/>
              <a:t>Napiš jejich názvy.</a:t>
            </a:r>
            <a:br>
              <a:rPr lang="cs-CZ" sz="3200" dirty="0" smtClean="0"/>
            </a:br>
            <a:r>
              <a:rPr lang="cs-CZ" sz="3200" dirty="0" smtClean="0"/>
              <a:t>Napiš číslo věty, která patří </a:t>
            </a:r>
            <a:r>
              <a:rPr lang="cs-CZ" sz="3200" smtClean="0"/>
              <a:t>k pohádce.</a:t>
            </a:r>
            <a:endParaRPr lang="cs-CZ" sz="3200" dirty="0"/>
          </a:p>
        </p:txBody>
      </p:sp>
      <p:pic>
        <p:nvPicPr>
          <p:cNvPr id="4" name="Picture 9" descr="C:\Users\Vosátková\AppData\Local\Microsoft\Windows\Temporary Internet Files\Content.IE5\ZPPEJI99\MC900331365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95536" y="1484784"/>
            <a:ext cx="1435428" cy="1382752"/>
          </a:xfrm>
          <a:prstGeom prst="rect">
            <a:avLst/>
          </a:prstGeom>
          <a:noFill/>
        </p:spPr>
      </p:pic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2771800" y="1628800"/>
            <a:ext cx="5915000" cy="5040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</a:t>
            </a:r>
          </a:p>
        </p:txBody>
      </p:sp>
      <p:pic>
        <p:nvPicPr>
          <p:cNvPr id="5" name="Picture 3" descr="C:\Users\Vosátková\AppData\Local\Microsoft\Windows\Temporary Internet Files\Content.IE5\1BJPBEIK\MC90035615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51520" y="4941168"/>
            <a:ext cx="988613" cy="1080120"/>
          </a:xfrm>
          <a:prstGeom prst="rect">
            <a:avLst/>
          </a:prstGeom>
          <a:noFill/>
        </p:spPr>
      </p:pic>
      <p:pic>
        <p:nvPicPr>
          <p:cNvPr id="6" name="Picture 5" descr="C:\Users\Vosátková\AppData\Local\Microsoft\Windows\Temporary Internet Files\Content.IE5\ZPPEJI99\MC90042290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5157192"/>
            <a:ext cx="809078" cy="1279971"/>
          </a:xfrm>
          <a:prstGeom prst="rect">
            <a:avLst/>
          </a:prstGeom>
          <a:noFill/>
        </p:spPr>
      </p:pic>
      <p:pic>
        <p:nvPicPr>
          <p:cNvPr id="7" name="Picture 2" descr="C:\Users\Vosátková\AppData\Local\Microsoft\Windows\Temporary Internet Files\Content.IE5\1BJPBEIK\MC90041236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1484784"/>
            <a:ext cx="847781" cy="1263278"/>
          </a:xfrm>
          <a:prstGeom prst="rect">
            <a:avLst/>
          </a:prstGeom>
          <a:noFill/>
        </p:spPr>
      </p:pic>
      <p:pic>
        <p:nvPicPr>
          <p:cNvPr id="8" name="Picture 8" descr="C:\Users\Vosátková\AppData\Local\Microsoft\Windows\Temporary Internet Files\Content.IE5\ZPPEJI99\MC900412432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3573016"/>
            <a:ext cx="995836" cy="1121291"/>
          </a:xfrm>
          <a:prstGeom prst="rect">
            <a:avLst/>
          </a:prstGeom>
          <a:noFill/>
        </p:spPr>
      </p:pic>
      <p:pic>
        <p:nvPicPr>
          <p:cNvPr id="3074" name="Picture 2" descr="C:\Users\Vosátková\AppData\Local\Microsoft\Windows\Temporary Internet Files\Content.IE5\1BJPBEIK\MC90041561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2924944"/>
            <a:ext cx="1499063" cy="14614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3200" dirty="0" err="1" smtClean="0"/>
              <a:t>Řěšení</a:t>
            </a:r>
            <a:r>
              <a:rPr lang="cs-CZ" sz="3200" dirty="0" smtClean="0"/>
              <a:t>:</a:t>
            </a:r>
            <a:br>
              <a:rPr lang="cs-CZ" sz="3200" dirty="0" smtClean="0"/>
            </a:br>
            <a:endParaRPr lang="cs-CZ" sz="3200" dirty="0"/>
          </a:p>
        </p:txBody>
      </p:sp>
      <p:pic>
        <p:nvPicPr>
          <p:cNvPr id="4" name="Picture 9" descr="C:\Users\Vosátková\AppData\Local\Microsoft\Windows\Temporary Internet Files\Content.IE5\ZPPEJI99\MC900331365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5536" y="1484784"/>
            <a:ext cx="1435428" cy="1382752"/>
          </a:xfrm>
          <a:prstGeom prst="rect">
            <a:avLst/>
          </a:prstGeom>
          <a:noFill/>
        </p:spPr>
      </p:pic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2771800" y="1628800"/>
            <a:ext cx="5915000" cy="504056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 5.  O veliké řepě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3.  O perníkové chaloupce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2.  O Červené karkulce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1.  O Smolíčkovi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4.  O pejskovi a kočičce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6.  O Sněhurce</a:t>
            </a:r>
          </a:p>
        </p:txBody>
      </p:sp>
      <p:pic>
        <p:nvPicPr>
          <p:cNvPr id="5" name="Picture 3" descr="C:\Users\Vosátková\AppData\Local\Microsoft\Windows\Temporary Internet Files\Content.IE5\1BJPBEIK\MC90035615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51520" y="4941168"/>
            <a:ext cx="988613" cy="1080120"/>
          </a:xfrm>
          <a:prstGeom prst="rect">
            <a:avLst/>
          </a:prstGeom>
          <a:noFill/>
        </p:spPr>
      </p:pic>
      <p:pic>
        <p:nvPicPr>
          <p:cNvPr id="6" name="Picture 5" descr="C:\Users\Vosátková\AppData\Local\Microsoft\Windows\Temporary Internet Files\Content.IE5\ZPPEJI99\MC90042290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5157192"/>
            <a:ext cx="809078" cy="1279971"/>
          </a:xfrm>
          <a:prstGeom prst="rect">
            <a:avLst/>
          </a:prstGeom>
          <a:noFill/>
        </p:spPr>
      </p:pic>
      <p:pic>
        <p:nvPicPr>
          <p:cNvPr id="7" name="Picture 2" descr="C:\Users\Vosátková\AppData\Local\Microsoft\Windows\Temporary Internet Files\Content.IE5\1BJPBEIK\MC90041236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2320" y="1484784"/>
            <a:ext cx="847781" cy="1263278"/>
          </a:xfrm>
          <a:prstGeom prst="rect">
            <a:avLst/>
          </a:prstGeom>
          <a:noFill/>
        </p:spPr>
      </p:pic>
      <p:pic>
        <p:nvPicPr>
          <p:cNvPr id="8" name="Picture 8" descr="C:\Users\Vosátková\AppData\Local\Microsoft\Windows\Temporary Internet Files\Content.IE5\ZPPEJI99\MC90041243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96336" y="3573016"/>
            <a:ext cx="995836" cy="1121291"/>
          </a:xfrm>
          <a:prstGeom prst="rect">
            <a:avLst/>
          </a:prstGeom>
          <a:noFill/>
        </p:spPr>
      </p:pic>
      <p:pic>
        <p:nvPicPr>
          <p:cNvPr id="3074" name="Picture 2" descr="C:\Users\Vosátková\AppData\Local\Microsoft\Windows\Temporary Internet Files\Content.IE5\1BJPBEIK\MC90041561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2924944"/>
            <a:ext cx="1499063" cy="14614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r>
              <a:rPr lang="cs-CZ" dirty="0" smtClean="0"/>
              <a:t>Žáci si osvojí psaní vět.</a:t>
            </a:r>
          </a:p>
          <a:p>
            <a:r>
              <a:rPr lang="cs-CZ" dirty="0" smtClean="0"/>
              <a:t>Naučí se rozlišovat hranice slov ve větě.</a:t>
            </a:r>
          </a:p>
          <a:p>
            <a:r>
              <a:rPr lang="cs-CZ" dirty="0" smtClean="0"/>
              <a:t>Procvičí si pořadí slov ve větě.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Zdroj: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r>
              <a:rPr lang="cs-CZ" dirty="0" smtClean="0"/>
              <a:t>Ilustrace 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www. office.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1142</TotalTime>
  <Words>193</Words>
  <Application>Microsoft Office PowerPoint</Application>
  <PresentationFormat>Předvádění na obrazovce (4:3)</PresentationFormat>
  <Paragraphs>82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Slož věty ze slov.</vt:lpstr>
      <vt:lpstr>ŘĚŠENÍ: </vt:lpstr>
      <vt:lpstr> Mezi slovy chybí mezery. Odděl slova. Do rámečku napiš počet slov.</vt:lpstr>
      <vt:lpstr>Řešení:</vt:lpstr>
      <vt:lpstr>Jak se jmenují pohádky? Napiš jejich názvy. Napiš číslo věty, která patří k pohádce.</vt:lpstr>
      <vt:lpstr>Řěšení: </vt:lpstr>
      <vt:lpstr>Anotace:</vt:lpstr>
      <vt:lpstr>  Zdroj: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Martin Králík</cp:lastModifiedBy>
  <cp:revision>92</cp:revision>
  <dcterms:created xsi:type="dcterms:W3CDTF">2011-12-27T20:15:32Z</dcterms:created>
  <dcterms:modified xsi:type="dcterms:W3CDTF">2012-04-27T06:18:10Z</dcterms:modified>
</cp:coreProperties>
</file>