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75" r:id="rId4"/>
    <p:sldId id="286" r:id="rId5"/>
    <p:sldId id="287" r:id="rId6"/>
    <p:sldId id="291" r:id="rId7"/>
    <p:sldId id="288" r:id="rId8"/>
    <p:sldId id="289" r:id="rId9"/>
    <p:sldId id="26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7905988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 </a:t>
                      </a:r>
                      <a:r>
                        <a:rPr lang="cs-CZ" sz="2400" dirty="0" err="1" smtClean="0"/>
                        <a:t>Trenčianska</a:t>
                      </a:r>
                      <a:r>
                        <a:rPr lang="cs-CZ" sz="2400" dirty="0" smtClean="0"/>
                        <a:t> 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13.4.2012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VY_32_INOVACE_18_Český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Věta, </a:t>
                      </a:r>
                      <a:r>
                        <a:rPr lang="cs-CZ" sz="2400" dirty="0" smtClean="0"/>
                        <a:t>slovo, slabika- Druhy vět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2.-3.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 descr="C:\Users\Vosátková\AppData\Local\Microsoft\Windows\Temporary Internet Files\Content.IE5\IAHWGFBU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1331640" y="0"/>
            <a:ext cx="7812360" cy="1412776"/>
          </a:xfrm>
          <a:prstGeom prst="cloudCallout">
            <a:avLst>
              <a:gd name="adj1" fmla="val -21887"/>
              <a:gd name="adj2" fmla="val 130877"/>
            </a:avLst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Druhy vět.</a:t>
            </a:r>
            <a:endParaRPr lang="cs-CZ" sz="3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Věta oznamovací.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496944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Věta nám něco </a:t>
            </a:r>
            <a:r>
              <a:rPr lang="cs-CZ" sz="3600" dirty="0" smtClean="0">
                <a:solidFill>
                  <a:srgbClr val="FF0000"/>
                </a:solidFill>
              </a:rPr>
              <a:t>oznamuje.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 konci píšeme </a:t>
            </a:r>
            <a:r>
              <a:rPr lang="cs-CZ" sz="3600" dirty="0" smtClean="0">
                <a:solidFill>
                  <a:srgbClr val="FF0000"/>
                </a:solidFill>
              </a:rPr>
              <a:t>tečku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>
              <a:buNone/>
            </a:pPr>
            <a:endParaRPr lang="cs-CZ" sz="3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nes je pondělí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J</a:t>
            </a:r>
            <a:r>
              <a:rPr lang="cs-CZ" sz="3600" dirty="0" smtClean="0"/>
              <a:t>du s maminkou na nákup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B</a:t>
            </a:r>
            <a:r>
              <a:rPr lang="cs-CZ" sz="3600" dirty="0" smtClean="0"/>
              <a:t>udu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si uklízet pokoj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Z</a:t>
            </a:r>
            <a:r>
              <a:rPr lang="cs-CZ" sz="3600" dirty="0" smtClean="0"/>
              <a:t>ítra půjdu na fotbal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Věta tázací.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496944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Na něco </a:t>
            </a:r>
            <a:r>
              <a:rPr lang="cs-CZ" sz="3600" dirty="0" smtClean="0">
                <a:solidFill>
                  <a:srgbClr val="00B050"/>
                </a:solidFill>
              </a:rPr>
              <a:t>se ptáme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/>
              <a:t>Na konci píšeme </a:t>
            </a:r>
            <a:r>
              <a:rPr lang="cs-CZ" sz="3600" dirty="0" smtClean="0">
                <a:solidFill>
                  <a:srgbClr val="00B050"/>
                </a:solidFill>
              </a:rPr>
              <a:t>otazník?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endParaRPr lang="cs-CZ" sz="3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B</a:t>
            </a:r>
            <a:r>
              <a:rPr lang="cs-CZ" sz="3600" dirty="0" smtClean="0"/>
              <a:t>yla včera sobota</a:t>
            </a:r>
            <a:r>
              <a:rPr lang="cs-CZ" sz="3600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P</a:t>
            </a:r>
            <a:r>
              <a:rPr lang="cs-CZ" sz="3600" dirty="0" smtClean="0"/>
              <a:t>ůjdeš  s Petrem do školy</a:t>
            </a:r>
            <a:r>
              <a:rPr lang="cs-CZ" sz="3600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B</a:t>
            </a:r>
            <a:r>
              <a:rPr lang="cs-CZ" sz="3600" dirty="0" smtClean="0"/>
              <a:t>udeme mít úkol</a:t>
            </a:r>
            <a:r>
              <a:rPr lang="cs-CZ" sz="3600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P</a:t>
            </a:r>
            <a:r>
              <a:rPr lang="cs-CZ" sz="3600" dirty="0" smtClean="0"/>
              <a:t>řijdete zítra na fotbal</a:t>
            </a:r>
            <a:r>
              <a:rPr lang="cs-CZ" sz="3600" dirty="0" smtClean="0">
                <a:solidFill>
                  <a:srgbClr val="00B050"/>
                </a:solidFill>
              </a:rPr>
              <a:t>?</a:t>
            </a:r>
            <a:endParaRPr lang="cs-CZ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Věta rozkazovací.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496944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Někomu </a:t>
            </a:r>
            <a:r>
              <a:rPr lang="cs-CZ" sz="3600" smtClean="0"/>
              <a:t>něco </a:t>
            </a:r>
            <a:r>
              <a:rPr lang="cs-CZ" sz="3600" smtClean="0">
                <a:solidFill>
                  <a:schemeClr val="accent1">
                    <a:lumMod val="75000"/>
                  </a:schemeClr>
                </a:solidFill>
              </a:rPr>
              <a:t>rozkazujeme.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dirty="0" smtClean="0"/>
              <a:t>Na konci píšeme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tečku </a:t>
            </a:r>
            <a:r>
              <a:rPr lang="cs-CZ" sz="3600" dirty="0" smtClean="0"/>
              <a:t>nebo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vykřičník . !</a:t>
            </a:r>
          </a:p>
          <a:p>
            <a:pPr>
              <a:buNone/>
            </a:pPr>
            <a:endParaRPr lang="cs-CZ" sz="3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J</a:t>
            </a:r>
            <a:r>
              <a:rPr lang="cs-CZ" sz="3600" dirty="0" smtClean="0"/>
              <a:t>di už spát</a:t>
            </a:r>
            <a:r>
              <a:rPr lang="cs-CZ" sz="3600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D</a:t>
            </a:r>
            <a:r>
              <a:rPr lang="cs-CZ" sz="3600" dirty="0" smtClean="0"/>
              <a:t>nes budeš doma</a:t>
            </a:r>
            <a:r>
              <a:rPr lang="cs-CZ" sz="3600" dirty="0" smtClean="0">
                <a:solidFill>
                  <a:srgbClr val="0070C0"/>
                </a:solidFill>
              </a:rPr>
              <a:t>!</a:t>
            </a:r>
          </a:p>
          <a:p>
            <a:pPr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U</a:t>
            </a:r>
            <a:r>
              <a:rPr lang="cs-CZ" sz="3600" dirty="0" smtClean="0"/>
              <a:t>kliď si hračky</a:t>
            </a:r>
            <a:r>
              <a:rPr lang="cs-CZ" sz="3600" dirty="0" smtClean="0">
                <a:solidFill>
                  <a:srgbClr val="0070C0"/>
                </a:solidFill>
              </a:rPr>
              <a:t>!</a:t>
            </a:r>
          </a:p>
          <a:p>
            <a:pPr>
              <a:buNone/>
            </a:pPr>
            <a:r>
              <a:rPr lang="cs-CZ" sz="3600" dirty="0" smtClean="0">
                <a:solidFill>
                  <a:srgbClr val="0070C0"/>
                </a:solidFill>
              </a:rPr>
              <a:t>S</a:t>
            </a:r>
            <a:r>
              <a:rPr lang="cs-CZ" sz="3600" dirty="0" smtClean="0"/>
              <a:t>edni si rovně</a:t>
            </a:r>
            <a:r>
              <a:rPr lang="cs-CZ" sz="3600" dirty="0" smtClean="0">
                <a:solidFill>
                  <a:srgbClr val="0070C0"/>
                </a:solidFill>
              </a:rPr>
              <a:t>.</a:t>
            </a:r>
            <a:endParaRPr lang="cs-CZ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Věta přací.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496944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Něco  </a:t>
            </a:r>
            <a:r>
              <a:rPr lang="cs-CZ" sz="3600" dirty="0" smtClean="0">
                <a:solidFill>
                  <a:srgbClr val="FFC000"/>
                </a:solidFill>
              </a:rPr>
              <a:t>si přejeme</a:t>
            </a:r>
            <a:r>
              <a:rPr lang="cs-CZ" sz="3600" dirty="0" smtClean="0"/>
              <a:t>.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dirty="0" smtClean="0"/>
              <a:t>Na konci píšeme </a:t>
            </a:r>
            <a:r>
              <a:rPr lang="cs-CZ" sz="3600" dirty="0" smtClean="0">
                <a:solidFill>
                  <a:srgbClr val="FFC000"/>
                </a:solidFill>
              </a:rPr>
              <a:t>tečku</a:t>
            </a:r>
            <a:r>
              <a:rPr lang="cs-CZ" sz="3600" dirty="0" smtClean="0"/>
              <a:t>.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A</a:t>
            </a:r>
            <a:r>
              <a:rPr lang="cs-CZ" sz="3600" dirty="0" smtClean="0"/>
              <a:t>ť jsou prázdniny</a:t>
            </a:r>
            <a:r>
              <a:rPr lang="cs-CZ" sz="3600" dirty="0" smtClean="0">
                <a:solidFill>
                  <a:srgbClr val="FFC00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K</a:t>
            </a:r>
            <a:r>
              <a:rPr lang="cs-CZ" sz="3600" dirty="0" smtClean="0"/>
              <a:t>éž bych dostala kočárek</a:t>
            </a:r>
            <a:r>
              <a:rPr lang="cs-CZ" sz="3600" dirty="0" smtClean="0">
                <a:solidFill>
                  <a:srgbClr val="FFC00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K</a:t>
            </a:r>
            <a:r>
              <a:rPr lang="cs-CZ" sz="3600" dirty="0" smtClean="0"/>
              <a:t>dyby tak napadl sníh</a:t>
            </a:r>
            <a:r>
              <a:rPr lang="cs-CZ" sz="3600" dirty="0" smtClean="0">
                <a:solidFill>
                  <a:srgbClr val="FFC000"/>
                </a:solidFill>
              </a:rPr>
              <a:t>.</a:t>
            </a:r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A</a:t>
            </a:r>
            <a:r>
              <a:rPr lang="cs-CZ" sz="3600" dirty="0" smtClean="0"/>
              <a:t>ť přijede babička</a:t>
            </a:r>
            <a:r>
              <a:rPr lang="cs-CZ" sz="3600" dirty="0" smtClean="0">
                <a:solidFill>
                  <a:srgbClr val="FFC000"/>
                </a:solidFill>
              </a:rPr>
              <a:t>.</a:t>
            </a:r>
            <a:endParaRPr lang="cs-CZ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znaménka za větou.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je hodin_    Včera jsem byl v kině_</a:t>
            </a:r>
          </a:p>
          <a:p>
            <a:pPr>
              <a:buNone/>
            </a:pPr>
            <a:r>
              <a:rPr lang="cs-CZ" dirty="0" smtClean="0"/>
              <a:t>Kéž by dnes nebyl úkol _  Budeme mít řízek _</a:t>
            </a:r>
          </a:p>
          <a:p>
            <a:pPr>
              <a:buNone/>
            </a:pPr>
            <a:r>
              <a:rPr lang="cs-CZ" dirty="0" smtClean="0"/>
              <a:t>Sedni se rovně _   Kačka si čte knížku _  Uč se _</a:t>
            </a:r>
          </a:p>
          <a:p>
            <a:pPr>
              <a:buNone/>
            </a:pPr>
            <a:r>
              <a:rPr lang="cs-CZ" dirty="0" smtClean="0"/>
              <a:t>Kde je  Pavlínka  _   Kdybych tak dostal kolo _</a:t>
            </a:r>
          </a:p>
          <a:p>
            <a:pPr>
              <a:buNone/>
            </a:pPr>
            <a:r>
              <a:rPr lang="cs-CZ" dirty="0" smtClean="0"/>
              <a:t>Honza je chytrý hoch _ Nezlob</a:t>
            </a:r>
          </a:p>
          <a:p>
            <a:pPr>
              <a:buNone/>
            </a:pPr>
            <a:r>
              <a:rPr lang="cs-CZ" dirty="0" smtClean="0"/>
              <a:t>Máš rád čočku _  Jak se máte _ Ať není škola _ </a:t>
            </a:r>
          </a:p>
          <a:p>
            <a:pPr>
              <a:buNone/>
            </a:pPr>
            <a:r>
              <a:rPr lang="cs-CZ" dirty="0" smtClean="0"/>
              <a:t>Pojď sem </a:t>
            </a:r>
            <a:r>
              <a:rPr lang="cs-CZ" dirty="0" smtClean="0"/>
              <a:t>_ </a:t>
            </a:r>
            <a:r>
              <a:rPr lang="cs-CZ" dirty="0" smtClean="0"/>
              <a:t>Jdu spát _</a:t>
            </a:r>
            <a:endParaRPr lang="cs-CZ" dirty="0"/>
          </a:p>
        </p:txBody>
      </p:sp>
      <p:pic>
        <p:nvPicPr>
          <p:cNvPr id="1030" name="Picture 6" descr="C:\Users\Vosátková\AppData\Local\Microsoft\Windows\Temporary Internet Files\Content.IE5\5742ILMR\MC9004134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620688"/>
            <a:ext cx="1915647" cy="1449717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ZPPEJI99\MC9003588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10718" y="5301208"/>
            <a:ext cx="1562171" cy="13247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 znaménka za větou.</a:t>
            </a:r>
            <a:br>
              <a:rPr lang="cs-CZ" dirty="0" smtClean="0"/>
            </a:br>
            <a:r>
              <a:rPr lang="cs-CZ" dirty="0" smtClean="0"/>
              <a:t>Vybarvi věty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Kolik je hodin?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Včera jsem byl v kině</a:t>
            </a:r>
            <a:r>
              <a:rPr lang="cs-CZ" dirty="0" smtClean="0"/>
              <a:t> .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Kéž by dnes nebyl úkol .  </a:t>
            </a:r>
            <a:r>
              <a:rPr lang="cs-CZ" dirty="0" smtClean="0">
                <a:solidFill>
                  <a:srgbClr val="00B050"/>
                </a:solidFill>
              </a:rPr>
              <a:t>Budeme mít řízek?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Sedni se rovně !   </a:t>
            </a:r>
            <a:r>
              <a:rPr lang="cs-CZ" dirty="0" smtClean="0">
                <a:solidFill>
                  <a:srgbClr val="FF0000"/>
                </a:solidFill>
              </a:rPr>
              <a:t>Kačka si čte knížku .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Uč se !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Kde je  Pavlínka ?  </a:t>
            </a:r>
            <a:r>
              <a:rPr lang="cs-CZ" dirty="0" smtClean="0">
                <a:solidFill>
                  <a:srgbClr val="FFC000"/>
                </a:solidFill>
              </a:rPr>
              <a:t>Kdybych tak dostal kolo.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Honza je chytrý hoch 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Nezlob!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Máš rád čočku?  Jak se máte? </a:t>
            </a:r>
            <a:r>
              <a:rPr lang="cs-CZ" dirty="0" smtClean="0">
                <a:solidFill>
                  <a:srgbClr val="FFC000"/>
                </a:solidFill>
              </a:rPr>
              <a:t>Ať není škola .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Pojď sem. </a:t>
            </a:r>
            <a:r>
              <a:rPr lang="cs-CZ" dirty="0" smtClean="0">
                <a:solidFill>
                  <a:srgbClr val="FF0000"/>
                </a:solidFill>
              </a:rPr>
              <a:t>Jdu spát 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30" name="Picture 6" descr="C:\Users\Vosátková\AppData\Local\Microsoft\Windows\Temporary Internet Files\Content.IE5\5742ILMR\MC9004134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3212976"/>
            <a:ext cx="1725345" cy="1305701"/>
          </a:xfrm>
          <a:prstGeom prst="rect">
            <a:avLst/>
          </a:prstGeom>
          <a:noFill/>
        </p:spPr>
      </p:pic>
      <p:pic>
        <p:nvPicPr>
          <p:cNvPr id="9" name="Picture 8" descr="C:\Users\Vosátková\AppData\Local\Microsoft\Windows\Temporary Internet Files\Content.IE5\ZPPEJI99\MC9003588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10718" y="5301208"/>
            <a:ext cx="1562171" cy="13247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seznámí s větou oznamovací,  tázací, rozkazovací a přací.</a:t>
            </a:r>
          </a:p>
          <a:p>
            <a:r>
              <a:rPr lang="cs-CZ" dirty="0" smtClean="0"/>
              <a:t>Naučí se rozlišovat jednotlivé druhy vět.</a:t>
            </a:r>
          </a:p>
          <a:p>
            <a:r>
              <a:rPr lang="cs-CZ" dirty="0" smtClean="0"/>
              <a:t>Na cvičení </a:t>
            </a:r>
            <a:r>
              <a:rPr lang="cs-CZ" smtClean="0"/>
              <a:t>si procvičí druhy </a:t>
            </a:r>
            <a:r>
              <a:rPr lang="cs-CZ" dirty="0" smtClean="0"/>
              <a:t>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1210</TotalTime>
  <Words>356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Věta oznamovací.</vt:lpstr>
      <vt:lpstr>Věta tázací.</vt:lpstr>
      <vt:lpstr>Věta rozkazovací.</vt:lpstr>
      <vt:lpstr>Věta přací.</vt:lpstr>
      <vt:lpstr>Doplň znaménka za větou.</vt:lpstr>
      <vt:lpstr>Doplň znaménka za větou. Vybarvi věty</vt:lpstr>
      <vt:lpstr>Anotace:</vt:lpstr>
      <vt:lpstr>  Zdroj: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108</cp:revision>
  <dcterms:created xsi:type="dcterms:W3CDTF">2011-12-27T20:15:32Z</dcterms:created>
  <dcterms:modified xsi:type="dcterms:W3CDTF">2012-04-27T20:50:19Z</dcterms:modified>
</cp:coreProperties>
</file>