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857" autoAdjust="0"/>
  </p:normalViewPr>
  <p:slideViewPr>
    <p:cSldViewPr>
      <p:cViewPr>
        <p:scale>
          <a:sx n="67" d="100"/>
          <a:sy n="67" d="100"/>
        </p:scale>
        <p:origin x="-147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40EC37-B145-4A46-91E8-3AA8DEA842E9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794134-876F-4E38-B587-35E5AC7B01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265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94134-876F-4E38-B587-35E5AC7B01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74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31280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4.4.2012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VY_32_INOVACE_07_</a:t>
                      </a:r>
                      <a:r>
                        <a:rPr lang="cs-CZ" sz="2400" baseline="0" dirty="0" smtClean="0"/>
                        <a:t> 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Slabika, slovo, </a:t>
                      </a:r>
                      <a:r>
                        <a:rPr lang="cs-CZ" sz="2400" b="0" dirty="0" smtClean="0"/>
                        <a:t>věta - </a:t>
                      </a:r>
                      <a:r>
                        <a:rPr lang="cs-CZ" sz="2400" b="0" dirty="0" smtClean="0"/>
                        <a:t>Měkké</a:t>
                      </a:r>
                      <a:r>
                        <a:rPr lang="cs-CZ" sz="2400" b="0" baseline="0" dirty="0" smtClean="0"/>
                        <a:t> souhlásky 3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Uzivatel\AppData\Local\Microsoft\Windows\Temporary Internet Files\Content.IE5\J752AP61\MP900446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344816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39952" y="404664"/>
            <a:ext cx="3744415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Měkké souhlásky</a:t>
            </a:r>
          </a:p>
        </p:txBody>
      </p:sp>
    </p:spTree>
    <p:extLst>
      <p:ext uri="{BB962C8B-B14F-4D97-AF65-F5344CB8AC3E}">
        <p14:creationId xmlns:p14="http://schemas.microsoft.com/office/powerpoint/2010/main" val="21469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Zakroužkuj v říkance červeně měkké slabiky.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Zajíc </a:t>
            </a:r>
            <a:r>
              <a:rPr lang="cs-CZ" dirty="0" smtClean="0"/>
              <a:t>číhá na žirafu,</a:t>
            </a:r>
          </a:p>
          <a:p>
            <a:pPr marL="0" indent="0">
              <a:buNone/>
            </a:pPr>
            <a:r>
              <a:rPr lang="cs-CZ" dirty="0" smtClean="0"/>
              <a:t>    v </a:t>
            </a:r>
            <a:r>
              <a:rPr lang="cs-CZ" dirty="0" smtClean="0"/>
              <a:t>koši citron nese.</a:t>
            </a:r>
          </a:p>
          <a:p>
            <a:pPr marL="0" indent="0">
              <a:buNone/>
            </a:pPr>
            <a:r>
              <a:rPr lang="cs-CZ" dirty="0" smtClean="0"/>
              <a:t>    Stín </a:t>
            </a:r>
            <a:r>
              <a:rPr lang="cs-CZ" dirty="0" smtClean="0"/>
              <a:t>žirafy už se blíží </a:t>
            </a:r>
          </a:p>
          <a:p>
            <a:pPr marL="0" indent="0">
              <a:buNone/>
            </a:pPr>
            <a:r>
              <a:rPr lang="cs-CZ" dirty="0" smtClean="0"/>
              <a:t>    podivně </a:t>
            </a:r>
            <a:r>
              <a:rPr lang="cs-CZ" dirty="0" smtClean="0"/>
              <a:t>a lehce.</a:t>
            </a:r>
            <a:endParaRPr lang="cs-CZ" dirty="0"/>
          </a:p>
        </p:txBody>
      </p:sp>
      <p:pic>
        <p:nvPicPr>
          <p:cNvPr id="1027" name="Picture 3" descr="C:\Users\Uzivatel\AppData\Local\Microsoft\Windows\Temporary Internet Files\Content.IE5\RXZSZAZ7\MC90033024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1622425"/>
            <a:ext cx="1774825" cy="17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C6WUOE51\MC9004134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808" y="2708920"/>
            <a:ext cx="2416741" cy="2492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I7FV7JNI\MC900411033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49" y="4243262"/>
            <a:ext cx="2398462" cy="234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Za</a:t>
            </a:r>
            <a:r>
              <a:rPr lang="cs-CZ" dirty="0" smtClean="0">
                <a:solidFill>
                  <a:srgbClr val="FF0000"/>
                </a:solidFill>
              </a:rPr>
              <a:t>jí</a:t>
            </a:r>
            <a:r>
              <a:rPr lang="cs-CZ" dirty="0" smtClean="0"/>
              <a:t>c </a:t>
            </a:r>
            <a:r>
              <a:rPr lang="cs-CZ" dirty="0" smtClean="0">
                <a:solidFill>
                  <a:srgbClr val="FF0000"/>
                </a:solidFill>
              </a:rPr>
              <a:t>čí</a:t>
            </a:r>
            <a:r>
              <a:rPr lang="cs-CZ" dirty="0" smtClean="0"/>
              <a:t>há na </a:t>
            </a:r>
            <a:r>
              <a:rPr lang="cs-CZ" dirty="0" smtClean="0">
                <a:solidFill>
                  <a:srgbClr val="FF0000"/>
                </a:solidFill>
              </a:rPr>
              <a:t>ži</a:t>
            </a:r>
            <a:r>
              <a:rPr lang="cs-CZ" dirty="0" smtClean="0"/>
              <a:t>rafu,</a:t>
            </a:r>
          </a:p>
          <a:p>
            <a:pPr marL="0" indent="0">
              <a:buNone/>
            </a:pPr>
            <a:r>
              <a:rPr lang="cs-CZ" dirty="0" smtClean="0"/>
              <a:t>    v </a:t>
            </a:r>
            <a:r>
              <a:rPr lang="cs-CZ" dirty="0" smtClean="0"/>
              <a:t>ko</a:t>
            </a:r>
            <a:r>
              <a:rPr lang="cs-CZ" dirty="0" smtClean="0">
                <a:solidFill>
                  <a:srgbClr val="FF0000"/>
                </a:solidFill>
              </a:rPr>
              <a:t>ši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ci</a:t>
            </a:r>
            <a:r>
              <a:rPr lang="cs-CZ" dirty="0" smtClean="0"/>
              <a:t>tron nese.</a:t>
            </a:r>
          </a:p>
          <a:p>
            <a:pPr marL="0" indent="0">
              <a:buNone/>
            </a:pPr>
            <a:r>
              <a:rPr lang="cs-CZ" dirty="0" smtClean="0"/>
              <a:t>    S</a:t>
            </a:r>
            <a:r>
              <a:rPr lang="cs-CZ" dirty="0" smtClean="0">
                <a:solidFill>
                  <a:srgbClr val="FF0000"/>
                </a:solidFill>
              </a:rPr>
              <a:t>tí</a:t>
            </a:r>
            <a:r>
              <a:rPr lang="cs-CZ" dirty="0" smtClean="0"/>
              <a:t>n </a:t>
            </a:r>
            <a:r>
              <a:rPr lang="cs-CZ" dirty="0" smtClean="0">
                <a:solidFill>
                  <a:srgbClr val="FF0000"/>
                </a:solidFill>
              </a:rPr>
              <a:t>ži</a:t>
            </a:r>
            <a:r>
              <a:rPr lang="cs-CZ" dirty="0" smtClean="0"/>
              <a:t>rafy už se blíž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</a:p>
          <a:p>
            <a:pPr marL="0" indent="0">
              <a:buNone/>
            </a:pPr>
            <a:r>
              <a:rPr lang="cs-CZ" dirty="0" smtClean="0"/>
              <a:t>    po</a:t>
            </a:r>
            <a:r>
              <a:rPr lang="cs-CZ" dirty="0" smtClean="0">
                <a:solidFill>
                  <a:srgbClr val="FF0000"/>
                </a:solidFill>
              </a:rPr>
              <a:t>di</a:t>
            </a:r>
            <a:r>
              <a:rPr lang="cs-CZ" dirty="0" smtClean="0"/>
              <a:t>vně </a:t>
            </a:r>
            <a:r>
              <a:rPr lang="cs-CZ" dirty="0" smtClean="0"/>
              <a:t>a lehce.</a:t>
            </a:r>
            <a:endParaRPr lang="cs-CZ" dirty="0"/>
          </a:p>
        </p:txBody>
      </p:sp>
      <p:sp>
        <p:nvSpPr>
          <p:cNvPr id="5" name="Prstenec 4"/>
          <p:cNvSpPr/>
          <p:nvPr/>
        </p:nvSpPr>
        <p:spPr>
          <a:xfrm>
            <a:off x="1204432" y="2116461"/>
            <a:ext cx="360040" cy="664467"/>
          </a:xfrm>
          <a:prstGeom prst="donut">
            <a:avLst>
              <a:gd name="adj" fmla="val 6368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46768"/>
            <a:ext cx="3841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592" y="2774896"/>
            <a:ext cx="3841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091953"/>
            <a:ext cx="3841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22433"/>
            <a:ext cx="3841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410" y="3371216"/>
            <a:ext cx="3905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69" y="3236913"/>
            <a:ext cx="3905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592" y="2718753"/>
            <a:ext cx="3905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147" y="3919856"/>
            <a:ext cx="3905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</a:t>
            </a:r>
            <a:r>
              <a:rPr lang="cs-CZ" dirty="0" err="1" smtClean="0">
                <a:solidFill>
                  <a:srgbClr val="C00000"/>
                </a:solidFill>
              </a:rPr>
              <a:t>i,í</a:t>
            </a:r>
            <a:r>
              <a:rPr lang="cs-CZ" dirty="0" smtClean="0">
                <a:solidFill>
                  <a:srgbClr val="C00000"/>
                </a:solidFill>
              </a:rPr>
              <a:t> a y do těchto </a:t>
            </a:r>
            <a:r>
              <a:rPr lang="cs-CZ" dirty="0" smtClean="0">
                <a:solidFill>
                  <a:srgbClr val="C00000"/>
                </a:solidFill>
              </a:rPr>
              <a:t>přísloví. Jak </a:t>
            </a:r>
            <a:r>
              <a:rPr lang="cs-CZ" dirty="0" smtClean="0">
                <a:solidFill>
                  <a:srgbClr val="C00000"/>
                </a:solidFill>
              </a:rPr>
              <a:t>příslovím rozumíš?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Komu se </a:t>
            </a:r>
            <a:r>
              <a:rPr lang="cs-CZ" dirty="0" err="1" smtClean="0"/>
              <a:t>nelen</a:t>
            </a:r>
            <a:r>
              <a:rPr lang="cs-CZ" dirty="0" smtClean="0"/>
              <a:t>-, tomu se </a:t>
            </a:r>
            <a:r>
              <a:rPr lang="cs-CZ" dirty="0" err="1" smtClean="0"/>
              <a:t>zelen</a:t>
            </a:r>
            <a:r>
              <a:rPr lang="cs-CZ" dirty="0" smtClean="0"/>
              <a:t>-.</a:t>
            </a:r>
          </a:p>
          <a:p>
            <a:r>
              <a:rPr lang="cs-CZ" dirty="0" smtClean="0"/>
              <a:t>S poctivost- nejdál dojdeš.</a:t>
            </a:r>
          </a:p>
          <a:p>
            <a:r>
              <a:rPr lang="cs-CZ" dirty="0" smtClean="0"/>
              <a:t>Kdo </a:t>
            </a:r>
            <a:r>
              <a:rPr lang="cs-CZ" dirty="0" err="1" smtClean="0"/>
              <a:t>šetř</a:t>
            </a:r>
            <a:r>
              <a:rPr lang="cs-CZ" dirty="0" smtClean="0"/>
              <a:t>-, má za tři.</a:t>
            </a:r>
          </a:p>
          <a:p>
            <a:r>
              <a:rPr lang="cs-CZ" dirty="0" smtClean="0"/>
              <a:t>Kdo pozdě chod-, sám sobě škod-.</a:t>
            </a:r>
          </a:p>
          <a:p>
            <a:r>
              <a:rPr lang="cs-CZ" dirty="0" smtClean="0"/>
              <a:t>Ch-</a:t>
            </a:r>
            <a:r>
              <a:rPr lang="cs-CZ" dirty="0" err="1" smtClean="0"/>
              <a:t>bami</a:t>
            </a:r>
            <a:r>
              <a:rPr lang="cs-CZ" dirty="0" smtClean="0"/>
              <a:t> se člověk uč-.</a:t>
            </a:r>
          </a:p>
          <a:p>
            <a:r>
              <a:rPr lang="cs-CZ" dirty="0" smtClean="0"/>
              <a:t>Komu </a:t>
            </a:r>
            <a:r>
              <a:rPr lang="cs-CZ" dirty="0" err="1" smtClean="0"/>
              <a:t>nen</a:t>
            </a:r>
            <a:r>
              <a:rPr lang="cs-CZ" dirty="0" smtClean="0"/>
              <a:t>- rad-, tomu </a:t>
            </a:r>
            <a:r>
              <a:rPr lang="cs-CZ" dirty="0" err="1" smtClean="0"/>
              <a:t>nen</a:t>
            </a:r>
            <a:r>
              <a:rPr lang="cs-CZ" dirty="0" smtClean="0"/>
              <a:t>- </a:t>
            </a:r>
            <a:r>
              <a:rPr lang="cs-CZ" dirty="0" smtClean="0"/>
              <a:t>pomoc-.</a:t>
            </a:r>
            <a:endParaRPr lang="cs-CZ" dirty="0" smtClean="0"/>
          </a:p>
          <a:p>
            <a:r>
              <a:rPr lang="cs-CZ" dirty="0" smtClean="0"/>
              <a:t>Šat- dělají člověka.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Komu se nele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>
                <a:solidFill>
                  <a:srgbClr val="C00000"/>
                </a:solidFill>
              </a:rPr>
              <a:t>í</a:t>
            </a:r>
            <a:r>
              <a:rPr lang="cs-CZ" dirty="0" smtClean="0"/>
              <a:t>, tomu se zele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>
                <a:solidFill>
                  <a:srgbClr val="C00000"/>
                </a:solidFill>
              </a:rPr>
              <a:t>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S poctivos</a:t>
            </a:r>
            <a:r>
              <a:rPr lang="cs-CZ" dirty="0" smtClean="0">
                <a:solidFill>
                  <a:srgbClr val="C00000"/>
                </a:solidFill>
              </a:rPr>
              <a:t>tí</a:t>
            </a:r>
            <a:r>
              <a:rPr lang="cs-CZ" dirty="0" smtClean="0"/>
              <a:t> nejdál dojdeš.</a:t>
            </a:r>
          </a:p>
          <a:p>
            <a:r>
              <a:rPr lang="cs-CZ" dirty="0" smtClean="0"/>
              <a:t>Kdo šet</a:t>
            </a:r>
            <a:r>
              <a:rPr lang="cs-CZ" dirty="0" smtClean="0">
                <a:solidFill>
                  <a:srgbClr val="C00000"/>
                </a:solidFill>
              </a:rPr>
              <a:t>ř</a:t>
            </a:r>
            <a:r>
              <a:rPr lang="cs-CZ" dirty="0">
                <a:solidFill>
                  <a:srgbClr val="C00000"/>
                </a:solidFill>
              </a:rPr>
              <a:t>í</a:t>
            </a:r>
            <a:r>
              <a:rPr lang="cs-CZ" dirty="0" smtClean="0"/>
              <a:t>, má za t</a:t>
            </a:r>
            <a:r>
              <a:rPr lang="cs-CZ" dirty="0" smtClean="0">
                <a:solidFill>
                  <a:srgbClr val="C00000"/>
                </a:solidFill>
              </a:rPr>
              <a:t>ři</a:t>
            </a:r>
            <a:r>
              <a:rPr lang="cs-CZ" dirty="0" smtClean="0"/>
              <a:t>.</a:t>
            </a:r>
          </a:p>
          <a:p>
            <a:r>
              <a:rPr lang="cs-CZ" dirty="0" smtClean="0"/>
              <a:t>Kdo pozdě cho</a:t>
            </a:r>
            <a:r>
              <a:rPr lang="cs-CZ" dirty="0" smtClean="0">
                <a:solidFill>
                  <a:srgbClr val="C00000"/>
                </a:solidFill>
              </a:rPr>
              <a:t>dí</a:t>
            </a:r>
            <a:r>
              <a:rPr lang="cs-CZ" dirty="0" smtClean="0"/>
              <a:t>, sám sobě škodí.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Chy</a:t>
            </a:r>
            <a:r>
              <a:rPr lang="cs-CZ" dirty="0" smtClean="0"/>
              <a:t>bami se člověk u</a:t>
            </a:r>
            <a:r>
              <a:rPr lang="cs-CZ" dirty="0" smtClean="0">
                <a:solidFill>
                  <a:srgbClr val="C00000"/>
                </a:solidFill>
              </a:rPr>
              <a:t>čí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Komu ne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>
                <a:solidFill>
                  <a:srgbClr val="C00000"/>
                </a:solidFill>
              </a:rPr>
              <a:t>í</a:t>
            </a:r>
            <a:r>
              <a:rPr lang="cs-CZ" dirty="0" smtClean="0"/>
              <a:t> ra</a:t>
            </a:r>
            <a:r>
              <a:rPr lang="cs-CZ" dirty="0" smtClean="0">
                <a:solidFill>
                  <a:srgbClr val="C00000"/>
                </a:solidFill>
              </a:rPr>
              <a:t>dy</a:t>
            </a:r>
            <a:r>
              <a:rPr lang="cs-CZ" dirty="0" smtClean="0"/>
              <a:t>, tomu ne</a:t>
            </a:r>
            <a:r>
              <a:rPr lang="cs-CZ" dirty="0" smtClean="0">
                <a:solidFill>
                  <a:srgbClr val="C00000"/>
                </a:solidFill>
              </a:rPr>
              <a:t>n</a:t>
            </a:r>
            <a:r>
              <a:rPr lang="cs-CZ" dirty="0">
                <a:solidFill>
                  <a:srgbClr val="C00000"/>
                </a:solidFill>
              </a:rPr>
              <a:t>í</a:t>
            </a:r>
            <a:r>
              <a:rPr lang="cs-CZ" dirty="0" smtClean="0"/>
              <a:t> pomo</a:t>
            </a:r>
            <a:r>
              <a:rPr lang="cs-CZ" dirty="0" smtClean="0">
                <a:solidFill>
                  <a:srgbClr val="C00000"/>
                </a:solidFill>
              </a:rPr>
              <a:t>ci</a:t>
            </a:r>
            <a:r>
              <a:rPr lang="cs-CZ" dirty="0" smtClean="0"/>
              <a:t>.</a:t>
            </a:r>
          </a:p>
          <a:p>
            <a:r>
              <a:rPr lang="cs-CZ" dirty="0" smtClean="0"/>
              <a:t>Ša</a:t>
            </a:r>
            <a:r>
              <a:rPr lang="cs-CZ" dirty="0" smtClean="0">
                <a:solidFill>
                  <a:srgbClr val="C00000"/>
                </a:solidFill>
              </a:rPr>
              <a:t>ty</a:t>
            </a:r>
            <a:r>
              <a:rPr lang="cs-CZ" dirty="0" smtClean="0"/>
              <a:t> děla</a:t>
            </a:r>
            <a:r>
              <a:rPr lang="cs-CZ" dirty="0" smtClean="0">
                <a:solidFill>
                  <a:srgbClr val="C00000"/>
                </a:solidFill>
              </a:rPr>
              <a:t>jí</a:t>
            </a:r>
            <a:r>
              <a:rPr lang="cs-CZ" dirty="0" smtClean="0"/>
              <a:t> člověka.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602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Doplň i</a:t>
            </a:r>
            <a:r>
              <a:rPr lang="cs-CZ" dirty="0" smtClean="0">
                <a:solidFill>
                  <a:srgbClr val="C00000"/>
                </a:solidFill>
              </a:rPr>
              <a:t>, í / y, ý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err="1"/>
              <a:t>s</a:t>
            </a:r>
            <a:r>
              <a:rPr lang="cs-CZ" sz="3600" dirty="0" err="1" smtClean="0"/>
              <a:t>iln-ce</a:t>
            </a:r>
            <a:endParaRPr lang="cs-CZ" sz="3600" dirty="0" smtClean="0"/>
          </a:p>
          <a:p>
            <a:r>
              <a:rPr lang="cs-CZ" sz="3600" dirty="0" smtClean="0"/>
              <a:t>mot-l</a:t>
            </a:r>
          </a:p>
          <a:p>
            <a:r>
              <a:rPr lang="cs-CZ" sz="3600" dirty="0" smtClean="0"/>
              <a:t>vid-</a:t>
            </a:r>
            <a:r>
              <a:rPr lang="cs-CZ" sz="3600" dirty="0" err="1" smtClean="0"/>
              <a:t>me</a:t>
            </a:r>
            <a:endParaRPr lang="cs-CZ" sz="3600" dirty="0" smtClean="0"/>
          </a:p>
          <a:p>
            <a:r>
              <a:rPr lang="cs-CZ" sz="3600" dirty="0" smtClean="0"/>
              <a:t>post-</a:t>
            </a:r>
            <a:r>
              <a:rPr lang="cs-CZ" sz="3600" dirty="0" err="1" smtClean="0"/>
              <a:t>lka</a:t>
            </a:r>
            <a:endParaRPr lang="cs-CZ" sz="3600" dirty="0" smtClean="0"/>
          </a:p>
          <a:p>
            <a:r>
              <a:rPr lang="cs-CZ" sz="3600" dirty="0" smtClean="0"/>
              <a:t>hod-n-</a:t>
            </a:r>
          </a:p>
          <a:p>
            <a:r>
              <a:rPr lang="cs-CZ" sz="3600" dirty="0" smtClean="0"/>
              <a:t>ch-stá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ař-</a:t>
            </a:r>
            <a:r>
              <a:rPr lang="cs-CZ" sz="3600" dirty="0" err="1" smtClean="0"/>
              <a:t>zek</a:t>
            </a:r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err="1" smtClean="0"/>
              <a:t>vaj-čko</a:t>
            </a:r>
            <a:endParaRPr lang="cs-CZ" sz="3600" dirty="0" smtClean="0"/>
          </a:p>
          <a:p>
            <a:r>
              <a:rPr lang="cs-CZ" sz="3600" dirty="0" smtClean="0"/>
              <a:t>mrak-</a:t>
            </a:r>
          </a:p>
          <a:p>
            <a:r>
              <a:rPr lang="cs-CZ" sz="3600" dirty="0" smtClean="0"/>
              <a:t>j-</a:t>
            </a:r>
            <a:r>
              <a:rPr lang="cs-CZ" sz="3600" dirty="0" err="1" smtClean="0"/>
              <a:t>dlo</a:t>
            </a:r>
            <a:endParaRPr lang="cs-CZ" sz="3600" dirty="0" smtClean="0"/>
          </a:p>
          <a:p>
            <a:r>
              <a:rPr lang="cs-CZ" sz="3600" dirty="0" smtClean="0"/>
              <a:t>mot-</a:t>
            </a:r>
            <a:r>
              <a:rPr lang="cs-CZ" sz="3600" dirty="0" err="1" smtClean="0"/>
              <a:t>ka</a:t>
            </a:r>
            <a:endParaRPr lang="cs-CZ" sz="3600" dirty="0" smtClean="0"/>
          </a:p>
          <a:p>
            <a:r>
              <a:rPr lang="cs-CZ" sz="3600" dirty="0" err="1" smtClean="0"/>
              <a:t>sn</a:t>
            </a:r>
            <a:r>
              <a:rPr lang="cs-CZ" sz="3600" dirty="0" smtClean="0"/>
              <a:t>-h</a:t>
            </a:r>
          </a:p>
          <a:p>
            <a:r>
              <a:rPr lang="cs-CZ" sz="3600" dirty="0" err="1" smtClean="0"/>
              <a:t>srnk</a:t>
            </a:r>
            <a:r>
              <a:rPr lang="cs-CZ" sz="3600" dirty="0" smtClean="0"/>
              <a:t>-</a:t>
            </a:r>
          </a:p>
          <a:p>
            <a:r>
              <a:rPr lang="cs-CZ" sz="3600" dirty="0" err="1"/>
              <a:t>k</a:t>
            </a:r>
            <a:r>
              <a:rPr lang="cs-CZ" sz="3600" dirty="0" err="1" smtClean="0"/>
              <a:t>oč-čka</a:t>
            </a:r>
            <a:endParaRPr lang="cs-CZ" sz="36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899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siln</a:t>
            </a:r>
            <a:r>
              <a:rPr lang="cs-CZ" sz="3600" dirty="0" smtClean="0">
                <a:solidFill>
                  <a:srgbClr val="FF0000"/>
                </a:solidFill>
              </a:rPr>
              <a:t>i</a:t>
            </a:r>
            <a:r>
              <a:rPr lang="cs-CZ" sz="3600" dirty="0" smtClean="0"/>
              <a:t>ce</a:t>
            </a:r>
          </a:p>
          <a:p>
            <a:r>
              <a:rPr lang="cs-CZ" sz="3600" dirty="0" smtClean="0"/>
              <a:t>mot</a:t>
            </a:r>
            <a:r>
              <a:rPr lang="cs-CZ" sz="3600" dirty="0" smtClean="0">
                <a:solidFill>
                  <a:srgbClr val="FF0000"/>
                </a:solidFill>
              </a:rPr>
              <a:t>ý</a:t>
            </a:r>
            <a:r>
              <a:rPr lang="cs-CZ" sz="3600" dirty="0" smtClean="0"/>
              <a:t>l</a:t>
            </a:r>
          </a:p>
          <a:p>
            <a:r>
              <a:rPr lang="cs-CZ" sz="3600" dirty="0" smtClean="0"/>
              <a:t>vid</a:t>
            </a:r>
            <a:r>
              <a:rPr lang="cs-CZ" sz="3600" dirty="0" smtClean="0">
                <a:solidFill>
                  <a:srgbClr val="FF0000"/>
                </a:solidFill>
              </a:rPr>
              <a:t>í</a:t>
            </a:r>
            <a:r>
              <a:rPr lang="cs-CZ" sz="3600" dirty="0" smtClean="0"/>
              <a:t>me</a:t>
            </a:r>
          </a:p>
          <a:p>
            <a:r>
              <a:rPr lang="cs-CZ" sz="3600" dirty="0" smtClean="0"/>
              <a:t>post</a:t>
            </a:r>
            <a:r>
              <a:rPr lang="cs-CZ" sz="3600" dirty="0" smtClean="0">
                <a:solidFill>
                  <a:srgbClr val="FF0000"/>
                </a:solidFill>
              </a:rPr>
              <a:t>ý</a:t>
            </a:r>
            <a:r>
              <a:rPr lang="cs-CZ" sz="3600" dirty="0" smtClean="0"/>
              <a:t>lka</a:t>
            </a:r>
          </a:p>
          <a:p>
            <a:r>
              <a:rPr lang="cs-CZ" sz="3600" dirty="0" smtClean="0"/>
              <a:t>hod</a:t>
            </a:r>
            <a:r>
              <a:rPr lang="cs-CZ" sz="3600" dirty="0" smtClean="0">
                <a:solidFill>
                  <a:srgbClr val="FF0000"/>
                </a:solidFill>
              </a:rPr>
              <a:t>i</a:t>
            </a:r>
            <a:r>
              <a:rPr lang="cs-CZ" sz="3600" dirty="0" smtClean="0"/>
              <a:t>n</a:t>
            </a:r>
            <a:r>
              <a:rPr lang="cs-CZ" sz="3600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sz="3600" dirty="0" smtClean="0"/>
              <a:t>ch</a:t>
            </a:r>
            <a:r>
              <a:rPr lang="cs-CZ" sz="3600" dirty="0" smtClean="0">
                <a:solidFill>
                  <a:srgbClr val="FF0000"/>
                </a:solidFill>
              </a:rPr>
              <a:t>y</a:t>
            </a:r>
            <a:r>
              <a:rPr lang="cs-CZ" sz="3600" dirty="0" smtClean="0"/>
              <a:t>stá</a:t>
            </a:r>
          </a:p>
          <a:p>
            <a:r>
              <a:rPr lang="cs-CZ" sz="3600" dirty="0" smtClean="0"/>
              <a:t>pař</a:t>
            </a:r>
            <a:r>
              <a:rPr lang="cs-CZ" sz="3600" dirty="0" smtClean="0">
                <a:solidFill>
                  <a:srgbClr val="FF0000"/>
                </a:solidFill>
              </a:rPr>
              <a:t>í</a:t>
            </a:r>
            <a:r>
              <a:rPr lang="cs-CZ" sz="3600" dirty="0" smtClean="0"/>
              <a:t>zek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vaj</a:t>
            </a:r>
            <a:r>
              <a:rPr lang="cs-CZ" sz="3600" dirty="0" smtClean="0">
                <a:solidFill>
                  <a:srgbClr val="FF0000"/>
                </a:solidFill>
              </a:rPr>
              <a:t>í</a:t>
            </a:r>
            <a:r>
              <a:rPr lang="cs-CZ" sz="3600" dirty="0" smtClean="0"/>
              <a:t>čko</a:t>
            </a:r>
          </a:p>
          <a:p>
            <a:r>
              <a:rPr lang="cs-CZ" sz="3600" dirty="0" smtClean="0"/>
              <a:t>mrak</a:t>
            </a:r>
            <a:r>
              <a:rPr lang="cs-CZ" sz="3600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sz="3600" dirty="0" smtClean="0"/>
              <a:t>j</a:t>
            </a:r>
            <a:r>
              <a:rPr lang="cs-CZ" sz="3600" dirty="0" smtClean="0">
                <a:solidFill>
                  <a:srgbClr val="FF0000"/>
                </a:solidFill>
              </a:rPr>
              <a:t>í</a:t>
            </a:r>
            <a:r>
              <a:rPr lang="cs-CZ" sz="3600" dirty="0" smtClean="0"/>
              <a:t>dlo</a:t>
            </a:r>
          </a:p>
          <a:p>
            <a:r>
              <a:rPr lang="cs-CZ" sz="3600" dirty="0" smtClean="0"/>
              <a:t>mot</a:t>
            </a:r>
            <a:r>
              <a:rPr lang="cs-CZ" sz="3600" dirty="0" smtClean="0">
                <a:solidFill>
                  <a:srgbClr val="FF0000"/>
                </a:solidFill>
              </a:rPr>
              <a:t>y</a:t>
            </a:r>
            <a:r>
              <a:rPr lang="cs-CZ" sz="3600" dirty="0" smtClean="0"/>
              <a:t>ka</a:t>
            </a:r>
          </a:p>
          <a:p>
            <a:r>
              <a:rPr lang="cs-CZ" sz="3600" dirty="0" smtClean="0"/>
              <a:t>sn</a:t>
            </a:r>
            <a:r>
              <a:rPr lang="cs-CZ" sz="3600" dirty="0">
                <a:solidFill>
                  <a:srgbClr val="FF0000"/>
                </a:solidFill>
              </a:rPr>
              <a:t>í</a:t>
            </a:r>
            <a:r>
              <a:rPr lang="cs-CZ" sz="3600" dirty="0" smtClean="0"/>
              <a:t>h</a:t>
            </a:r>
          </a:p>
          <a:p>
            <a:r>
              <a:rPr lang="cs-CZ" sz="3600" dirty="0" smtClean="0"/>
              <a:t>srnk</a:t>
            </a:r>
            <a:r>
              <a:rPr lang="cs-CZ" sz="3600" dirty="0">
                <a:solidFill>
                  <a:srgbClr val="FF0000"/>
                </a:solidFill>
              </a:rPr>
              <a:t>y</a:t>
            </a:r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sz="3600" dirty="0" smtClean="0"/>
              <a:t>koč</a:t>
            </a:r>
            <a:r>
              <a:rPr lang="cs-CZ" sz="3600" dirty="0" smtClean="0">
                <a:solidFill>
                  <a:srgbClr val="FF0000"/>
                </a:solidFill>
              </a:rPr>
              <a:t>i</a:t>
            </a:r>
            <a:r>
              <a:rPr lang="cs-CZ" sz="3600" dirty="0" smtClean="0"/>
              <a:t>čka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868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a rozhodni</a:t>
            </a:r>
            <a:r>
              <a:rPr lang="cs-CZ" dirty="0" smtClean="0">
                <a:solidFill>
                  <a:srgbClr val="C00000"/>
                </a:solidFill>
              </a:rPr>
              <a:t>, která </a:t>
            </a:r>
            <a:r>
              <a:rPr lang="cs-CZ" dirty="0" smtClean="0">
                <a:solidFill>
                  <a:srgbClr val="C00000"/>
                </a:solidFill>
              </a:rPr>
              <a:t>věta je správná a napiš ji do sešitu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Tat-nek</a:t>
            </a:r>
            <a:r>
              <a:rPr lang="cs-CZ" dirty="0" smtClean="0"/>
              <a:t> smaž-  ř-</a:t>
            </a:r>
            <a:r>
              <a:rPr lang="cs-CZ" dirty="0" err="1" smtClean="0"/>
              <a:t>zk</a:t>
            </a:r>
            <a:r>
              <a:rPr lang="cs-CZ" dirty="0" smtClean="0"/>
              <a:t>-.</a:t>
            </a:r>
          </a:p>
          <a:p>
            <a:r>
              <a:rPr lang="cs-CZ" dirty="0" smtClean="0"/>
              <a:t>Oběd vař- kuchaře.</a:t>
            </a:r>
          </a:p>
          <a:p>
            <a:r>
              <a:rPr lang="cs-CZ" dirty="0" smtClean="0"/>
              <a:t>Venku svít- </a:t>
            </a:r>
            <a:r>
              <a:rPr lang="cs-CZ" dirty="0" err="1" smtClean="0"/>
              <a:t>slun-čko</a:t>
            </a:r>
            <a:r>
              <a:rPr lang="cs-CZ" dirty="0" smtClean="0"/>
              <a:t>.</a:t>
            </a:r>
          </a:p>
          <a:p>
            <a:r>
              <a:rPr lang="cs-CZ" dirty="0" smtClean="0"/>
              <a:t>Dům hlídá psa.</a:t>
            </a:r>
          </a:p>
          <a:p>
            <a:r>
              <a:rPr lang="cs-CZ" dirty="0" err="1" smtClean="0"/>
              <a:t>Hn-zdo</a:t>
            </a:r>
            <a:r>
              <a:rPr lang="cs-CZ" dirty="0" smtClean="0"/>
              <a:t> staví vlaštovku.</a:t>
            </a:r>
          </a:p>
          <a:p>
            <a:r>
              <a:rPr lang="cs-CZ" dirty="0" smtClean="0"/>
              <a:t>Ovoce je zdravé.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Uzivatel\AppData\Local\Microsoft\Windows\Temporary Internet Files\Content.IE5\C6WUOE51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2564904"/>
            <a:ext cx="1414580" cy="134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I7FV7JNI\MC9004107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775" y="2597923"/>
            <a:ext cx="1918817" cy="25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J752AP61\MC9004134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666" y="4420344"/>
            <a:ext cx="1820883" cy="1878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C6WUOE51\MC9003558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36712"/>
            <a:ext cx="1168400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9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Tatínek smaží řízky.</a:t>
            </a:r>
          </a:p>
          <a:p>
            <a:r>
              <a:rPr lang="cs-CZ" dirty="0" smtClean="0"/>
              <a:t>Venku svítí sluníčko.</a:t>
            </a:r>
          </a:p>
          <a:p>
            <a:r>
              <a:rPr lang="cs-CZ" dirty="0" smtClean="0"/>
              <a:t>Ovoce je zdravé.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5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</a:t>
            </a:r>
          </a:p>
          <a:p>
            <a:r>
              <a:rPr lang="cs-CZ" dirty="0" smtClean="0"/>
              <a:t>Žáci si v této hodině zopakují měkké a tvrdé souhlásky.</a:t>
            </a:r>
          </a:p>
          <a:p>
            <a:r>
              <a:rPr lang="cs-CZ" dirty="0" smtClean="0"/>
              <a:t>Citace:</a:t>
            </a:r>
            <a:br>
              <a:rPr lang="cs-CZ" dirty="0" smtClean="0"/>
            </a:br>
            <a:r>
              <a:rPr lang="cs-CZ" dirty="0"/>
              <a:t>GERŽOVÁ, Miroslava; FUKANOVÁ, Jaroslava. </a:t>
            </a:r>
            <a:r>
              <a:rPr lang="cs-CZ" i="1" dirty="0"/>
              <a:t>Český jazyk 2 nově, 1. díl</a:t>
            </a:r>
            <a:r>
              <a:rPr lang="cs-CZ" dirty="0"/>
              <a:t>. Brno: Nová škola, 2006, ISBN 80-7289-075-1</a:t>
            </a:r>
            <a:r>
              <a:rPr lang="cs-CZ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010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324</Words>
  <Application>Microsoft Office PowerPoint</Application>
  <PresentationFormat>Předvádění na obrazovce (4:3)</PresentationFormat>
  <Paragraphs>87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Zakroužkuj v říkance červeně měkké slabiky.</vt:lpstr>
      <vt:lpstr>Řešení:</vt:lpstr>
      <vt:lpstr>Doplň i,í a y do těchto přísloví. Jak příslovím rozumíš?</vt:lpstr>
      <vt:lpstr>Řešení:</vt:lpstr>
      <vt:lpstr>Doplň i, í / y, ý.</vt:lpstr>
      <vt:lpstr>Řešení:</vt:lpstr>
      <vt:lpstr>Doplň a rozhodni, která věta je správná a napiš ji do sešitu.</vt:lpstr>
      <vt:lpstr>Řešení: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Martin Králík</cp:lastModifiedBy>
  <cp:revision>51</cp:revision>
  <dcterms:created xsi:type="dcterms:W3CDTF">2011-12-27T20:15:32Z</dcterms:created>
  <dcterms:modified xsi:type="dcterms:W3CDTF">2012-04-27T06:12:27Z</dcterms:modified>
</cp:coreProperties>
</file>