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  <p:sldMasterId id="2147483732" r:id="rId7"/>
    <p:sldMasterId id="2147483744" r:id="rId8"/>
  </p:sldMasterIdLst>
  <p:sldIdLst>
    <p:sldId id="257" r:id="rId9"/>
    <p:sldId id="258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0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10" Type="http://schemas.openxmlformats.org/officeDocument/2006/relationships/slide" Target="slides/slide2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9073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084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599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3561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05806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2205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1023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5229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5237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752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70781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54548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8784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23848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53511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85591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151323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77934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97818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891476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61604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220662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035289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191535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43909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726604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905518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290606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09139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153611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848921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917152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924784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467062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36942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96512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022407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72553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763182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57305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740564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67130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09670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16210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176953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164768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278974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41305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374056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257179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421856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467218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190393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391376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5646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650958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911114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907401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035483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520614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247476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1462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069857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590171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621074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27152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324568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17115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893090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576116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8346958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5085133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08572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433216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903403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34259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5140096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975633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7695893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5288204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325242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6825941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844249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9101092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710119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7917052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8501516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5116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0186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2533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911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2817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7885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3640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8A0C62-B1B1-42FA-901D-50B877097495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25.4.2012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186C75-DB0B-4EA0-B4CC-D0367978FCC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5970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8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9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9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51718962"/>
              </p:ext>
            </p:extLst>
          </p:nvPr>
        </p:nvGraphicFramePr>
        <p:xfrm>
          <a:off x="1250950" y="2082324"/>
          <a:ext cx="6642100" cy="3561715"/>
        </p:xfrm>
        <a:graphic>
          <a:graphicData uri="http://schemas.openxmlformats.org/drawingml/2006/table">
            <a:tbl>
              <a:tblPr/>
              <a:tblGrid>
                <a:gridCol w="1231900"/>
                <a:gridCol w="5410200"/>
              </a:tblGrid>
              <a:tr h="89090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ŠKOLA TIŠICE, okres MĚLNÍK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090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Mgr. Marcela Lazáková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8900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VY_32_INOVACE_04_PRVOUKA</a:t>
                      </a:r>
                      <a:r>
                        <a:rPr lang="cs-CZ" sz="1400" kern="1200" baseline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I. ROČNÍK_LISTNATÉ STROMY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090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CZ.1.07/1.4.00/21.3130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676" descr="Obrázek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692150"/>
            <a:ext cx="4968875" cy="96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8608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5193768"/>
              </p:ext>
            </p:extLst>
          </p:nvPr>
        </p:nvGraphicFramePr>
        <p:xfrm>
          <a:off x="1431335" y="1594447"/>
          <a:ext cx="6281329" cy="4620160"/>
        </p:xfrm>
        <a:graphic>
          <a:graphicData uri="http://schemas.openxmlformats.org/drawingml/2006/table">
            <a:tbl>
              <a:tblPr/>
              <a:tblGrid>
                <a:gridCol w="1617631"/>
                <a:gridCol w="4663698"/>
              </a:tblGrid>
              <a:tr h="61299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Prezentace seznamuje se známými listnatými stromy, které se  vyskytují v obci</a:t>
                      </a:r>
                      <a:r>
                        <a:rPr lang="cs-CZ" sz="12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sz="12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a zaměří se na jejich typické znaky.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endParaRPr lang="cs-CZ" sz="8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839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JAZYK: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99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OČEKÁVANÝ VÝSTUP: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Pojmenuje a popíše  známé jehličnaté stromy a jejich nápadné určující znaky</a:t>
                      </a:r>
                      <a:r>
                        <a:rPr lang="cs-CZ" sz="1200" baseline="0" dirty="0" smtClean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a uvede místo výskytu ve </a:t>
                      </a:r>
                      <a:r>
                        <a:rPr lang="cs-CZ" sz="1200" baseline="0" smtClean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známé lokalitě.</a:t>
                      </a:r>
                      <a:endParaRPr lang="cs-CZ" sz="12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16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lípa, javor, dub, jírovec maďal, bříza, buk</a:t>
                      </a:r>
                      <a:endParaRPr lang="cs-CZ" sz="12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INTERAKTIVITY: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Výklad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97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CÍLOVÁ SKUPINA: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Žák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STUPEŇ A TYP VZDĚLÁNÍ: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vzdělávání – první stupeň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TYPICKÁ VĚKOVÁ SKUPINA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6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- 8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let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431925" y="15938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676" descr="Obrázek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32656"/>
            <a:ext cx="4968875" cy="96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6239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229350" y="274638"/>
            <a:ext cx="2457450" cy="355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042852"/>
            <a:ext cx="3456384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315850"/>
            <a:ext cx="3782367" cy="5043156"/>
          </a:xfrm>
          <a:prstGeom prst="rect">
            <a:avLst/>
          </a:prstGeom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LÍPA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5267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764704"/>
            <a:ext cx="4475310" cy="559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C:\Users\Marcela\AppData\Local\Microsoft\Windows\Temporary Internet Files\Content.IE5\UKYYL48T\MP90041177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420888"/>
            <a:ext cx="2448272" cy="3491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890664" cy="1143000"/>
          </a:xfrm>
          <a:ln>
            <a:noFill/>
          </a:ln>
        </p:spPr>
        <p:txBody>
          <a:bodyPr/>
          <a:lstStyle/>
          <a:p>
            <a:r>
              <a:rPr lang="cs-CZ" dirty="0" smtClean="0"/>
              <a:t>JAVOR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2228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Marcela\AppData\Local\Microsoft\Windows\Temporary Internet Files\Content.IE5\UKYYL48T\MP900289935[2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9467" y="1412776"/>
            <a:ext cx="4001215" cy="2647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Marcela\AppData\Local\Microsoft\Windows\Temporary Internet Files\Content.IE5\72NCRTOX\MP900316743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262966"/>
            <a:ext cx="2835153" cy="187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682" y="1279338"/>
            <a:ext cx="3888432" cy="5184576"/>
          </a:xfrm>
          <a:prstGeom prst="rect">
            <a:avLst/>
          </a:prstGeom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3203848" y="265212"/>
            <a:ext cx="2952328" cy="1143000"/>
          </a:xfrm>
          <a:ln>
            <a:noFill/>
          </a:ln>
        </p:spPr>
        <p:txBody>
          <a:bodyPr/>
          <a:lstStyle/>
          <a:p>
            <a:r>
              <a:rPr lang="cs-CZ" dirty="0" smtClean="0"/>
              <a:t>DUB</a:t>
            </a:r>
            <a:endParaRPr lang="cs-CZ" dirty="0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6958673" y="6178164"/>
            <a:ext cx="1512168" cy="5715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ŽALUD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03071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28800"/>
            <a:ext cx="3024336" cy="4882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5092083"/>
            <a:ext cx="2170510" cy="1627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332656"/>
            <a:ext cx="3312368" cy="441649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3733" y="2435474"/>
            <a:ext cx="1738461" cy="2317948"/>
          </a:xfrm>
          <a:prstGeom prst="rect">
            <a:avLst/>
          </a:prstGeom>
        </p:spPr>
      </p:pic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903486" cy="1143000"/>
          </a:xfrm>
          <a:ln>
            <a:noFill/>
          </a:ln>
        </p:spPr>
        <p:txBody>
          <a:bodyPr/>
          <a:lstStyle/>
          <a:p>
            <a:r>
              <a:rPr lang="cs-CZ" dirty="0"/>
              <a:t>J</a:t>
            </a:r>
            <a:r>
              <a:rPr lang="cs-CZ" dirty="0" smtClean="0"/>
              <a:t>ÍROVEC MAĎAL</a:t>
            </a:r>
            <a:endParaRPr lang="cs-CZ" dirty="0"/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6904802" y="5620274"/>
            <a:ext cx="1512168" cy="5715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KAŠTAN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04341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844824"/>
            <a:ext cx="3394472" cy="4525963"/>
          </a:xfrm>
        </p:spPr>
      </p:pic>
      <p:pic>
        <p:nvPicPr>
          <p:cNvPr id="4098" name="Picture 2" descr="C:\Users\Marcela\AppData\Local\Microsoft\Windows\Temporary Internet Files\Content.IE5\1TH337ZT\MP90039962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6944" y="3429000"/>
            <a:ext cx="3914488" cy="3131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ln>
            <a:noFill/>
          </a:ln>
        </p:spPr>
        <p:txBody>
          <a:bodyPr/>
          <a:lstStyle/>
          <a:p>
            <a:r>
              <a:rPr lang="cs-CZ" dirty="0" smtClean="0"/>
              <a:t>BŘÍZA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36817" y="905452"/>
            <a:ext cx="2422353" cy="1816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206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arcela\AppData\Local\Microsoft\Windows\Temporary Internet Files\Content.IE5\UKYYL48T\MP900438604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570765"/>
            <a:ext cx="3816424" cy="5716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581064"/>
            <a:ext cx="2507992" cy="4049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92797" y="2845980"/>
            <a:ext cx="2088232" cy="1566174"/>
          </a:xfrm>
          <a:prstGeom prst="rect">
            <a:avLst/>
          </a:prstGeom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826768" cy="1143000"/>
          </a:xfrm>
          <a:ln>
            <a:noFill/>
          </a:ln>
        </p:spPr>
        <p:txBody>
          <a:bodyPr/>
          <a:lstStyle/>
          <a:p>
            <a:r>
              <a:rPr lang="cs-CZ" dirty="0" smtClean="0"/>
              <a:t>BUK</a:t>
            </a:r>
            <a:endParaRPr lang="cs-CZ" dirty="0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3007832" y="4869160"/>
            <a:ext cx="1512168" cy="5715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 fontScale="6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BUKVICE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6637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91" y="1319830"/>
            <a:ext cx="1957513" cy="2605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6152" y="5138765"/>
            <a:ext cx="1728192" cy="129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340768"/>
            <a:ext cx="1775137" cy="2656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72403" y="4862035"/>
            <a:ext cx="1380297" cy="1849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340768"/>
            <a:ext cx="1944688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1981" y="5181000"/>
            <a:ext cx="1659670" cy="1099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Nadpis 1"/>
          <p:cNvSpPr>
            <a:spLocks noGrp="1"/>
          </p:cNvSpPr>
          <p:nvPr>
            <p:ph type="title"/>
          </p:nvPr>
        </p:nvSpPr>
        <p:spPr>
          <a:ln>
            <a:noFill/>
          </a:ln>
        </p:spPr>
        <p:txBody>
          <a:bodyPr/>
          <a:lstStyle/>
          <a:p>
            <a:r>
              <a:rPr lang="cs-CZ" dirty="0" smtClean="0"/>
              <a:t>JE TO SPRÁVNĚ?</a:t>
            </a:r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1562551" y="3931568"/>
            <a:ext cx="3117697" cy="116496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>
            <a:stCxn id="1030" idx="2"/>
          </p:cNvCxnSpPr>
          <p:nvPr/>
        </p:nvCxnSpPr>
        <p:spPr>
          <a:xfrm>
            <a:off x="4680248" y="3931568"/>
            <a:ext cx="2772072" cy="124943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>
            <a:off x="1835696" y="3997566"/>
            <a:ext cx="5856120" cy="109896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7206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1800" dirty="0"/>
              <a:t>http://upload.wikimedia.org/wikipedia/commons/thumb/b/b7/Tilia_x_vulgaris_parklind.jpg/258px-Tilia_x_vulgaris_parklind.jpg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>
                <a:solidFill>
                  <a:prstClr val="black"/>
                </a:solidFill>
              </a:rPr>
              <a:t>http://cs.wikipedia.org/wiki/Soubor:Lipa_rada.jpg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htpp://cs.wikipedia.org/wiki/Soubor:Illustration_Aesculus_hippocastanum0.jpg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>
                <a:solidFill>
                  <a:prstClr val="black"/>
                </a:solidFill>
              </a:rPr>
              <a:t>http://cs.wikipedia.org/wiki/Soubor:Illustration_Fagus_sylvatica0.jpg</a:t>
            </a:r>
            <a:endParaRPr lang="cs-CZ" sz="1800" dirty="0" smtClean="0"/>
          </a:p>
          <a:p>
            <a:pPr>
              <a:buFont typeface="Wingdings" pitchFamily="2" charset="2"/>
              <a:buChar char="v"/>
            </a:pPr>
            <a:r>
              <a:rPr lang="cs-CZ" sz="1800" dirty="0" smtClean="0"/>
              <a:t>vlastní fotografie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o</a:t>
            </a:r>
            <a:r>
              <a:rPr lang="cs-CZ" sz="1800" dirty="0" smtClean="0"/>
              <a:t>statní obrázky jsou z galerie Office </a:t>
            </a:r>
          </a:p>
          <a:p>
            <a:pPr>
              <a:buFont typeface="Wingdings" pitchFamily="2" charset="2"/>
              <a:buChar char="v"/>
            </a:pPr>
            <a:endParaRPr lang="cs-CZ" sz="1800" dirty="0"/>
          </a:p>
          <a:p>
            <a:pPr>
              <a:buFont typeface="Wingdings" pitchFamily="2" charset="2"/>
              <a:buChar char="v"/>
            </a:pPr>
            <a:r>
              <a:rPr lang="cs-CZ" sz="1800" dirty="0"/>
              <a:t>[cit. </a:t>
            </a:r>
            <a:r>
              <a:rPr lang="cs-CZ" sz="1800" smtClean="0"/>
              <a:t>2011-09-13</a:t>
            </a:r>
            <a:r>
              <a:rPr lang="cs-CZ" sz="1800" dirty="0" smtClean="0"/>
              <a:t>].</a:t>
            </a:r>
            <a:endParaRPr lang="cs-CZ" sz="1800" dirty="0"/>
          </a:p>
          <a:p>
            <a:pPr>
              <a:buFont typeface="Wingdings" pitchFamily="2" charset="2"/>
              <a:buChar char="v"/>
            </a:pPr>
            <a:endParaRPr lang="cs-CZ" sz="1800" dirty="0" smtClean="0"/>
          </a:p>
          <a:p>
            <a:pPr>
              <a:buFont typeface="Wingdings" pitchFamily="2" charset="2"/>
              <a:buChar char="v"/>
            </a:pPr>
            <a:endParaRPr lang="cs-CZ" sz="1800" dirty="0"/>
          </a:p>
          <a:p>
            <a:pPr>
              <a:buFont typeface="Wingdings" pitchFamily="2" charset="2"/>
              <a:buChar char="v"/>
            </a:pPr>
            <a:endParaRPr lang="cs-CZ" sz="1800" dirty="0" smtClean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/>
              <a:t>Použité zdroje: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5123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ystému Office">
  <a:themeElements>
    <a:clrScheme name="Vlastní 10">
      <a:dk1>
        <a:sysClr val="windowText" lastClr="000000"/>
      </a:dk1>
      <a:lt1>
        <a:sysClr val="window" lastClr="FFFFFF"/>
      </a:lt1>
      <a:dk2>
        <a:srgbClr val="1F497D"/>
      </a:dk2>
      <a:lt2>
        <a:srgbClr val="C3D69B"/>
      </a:lt2>
      <a:accent1>
        <a:srgbClr val="4F81BD"/>
      </a:accent1>
      <a:accent2>
        <a:srgbClr val="C0504D"/>
      </a:accent2>
      <a:accent3>
        <a:srgbClr val="C3D69B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Motiv systému Office">
  <a:themeElements>
    <a:clrScheme name="Vlastní 10">
      <a:dk1>
        <a:sysClr val="windowText" lastClr="000000"/>
      </a:dk1>
      <a:lt1>
        <a:sysClr val="window" lastClr="FFFFFF"/>
      </a:lt1>
      <a:dk2>
        <a:srgbClr val="1F497D"/>
      </a:dk2>
      <a:lt2>
        <a:srgbClr val="C3D69B"/>
      </a:lt2>
      <a:accent1>
        <a:srgbClr val="4F81BD"/>
      </a:accent1>
      <a:accent2>
        <a:srgbClr val="C0504D"/>
      </a:accent2>
      <a:accent3>
        <a:srgbClr val="C3D69B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Vlastní 10">
      <a:dk1>
        <a:sysClr val="windowText" lastClr="000000"/>
      </a:dk1>
      <a:lt1>
        <a:sysClr val="window" lastClr="FFFFFF"/>
      </a:lt1>
      <a:dk2>
        <a:srgbClr val="1F497D"/>
      </a:dk2>
      <a:lt2>
        <a:srgbClr val="C3D69B"/>
      </a:lt2>
      <a:accent1>
        <a:srgbClr val="4F81BD"/>
      </a:accent1>
      <a:accent2>
        <a:srgbClr val="C0504D"/>
      </a:accent2>
      <a:accent3>
        <a:srgbClr val="C3D69B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Motiv systému Office">
  <a:themeElements>
    <a:clrScheme name="Vlastní 10">
      <a:dk1>
        <a:sysClr val="windowText" lastClr="000000"/>
      </a:dk1>
      <a:lt1>
        <a:sysClr val="window" lastClr="FFFFFF"/>
      </a:lt1>
      <a:dk2>
        <a:srgbClr val="1F497D"/>
      </a:dk2>
      <a:lt2>
        <a:srgbClr val="C3D69B"/>
      </a:lt2>
      <a:accent1>
        <a:srgbClr val="4F81BD"/>
      </a:accent1>
      <a:accent2>
        <a:srgbClr val="C0504D"/>
      </a:accent2>
      <a:accent3>
        <a:srgbClr val="C3D69B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Motiv systému Office">
  <a:themeElements>
    <a:clrScheme name="Vlastní 10">
      <a:dk1>
        <a:sysClr val="windowText" lastClr="000000"/>
      </a:dk1>
      <a:lt1>
        <a:sysClr val="window" lastClr="FFFFFF"/>
      </a:lt1>
      <a:dk2>
        <a:srgbClr val="1F497D"/>
      </a:dk2>
      <a:lt2>
        <a:srgbClr val="C3D69B"/>
      </a:lt2>
      <a:accent1>
        <a:srgbClr val="4F81BD"/>
      </a:accent1>
      <a:accent2>
        <a:srgbClr val="C0504D"/>
      </a:accent2>
      <a:accent3>
        <a:srgbClr val="C3D69B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Motiv systému Office">
  <a:themeElements>
    <a:clrScheme name="Vlastní 10">
      <a:dk1>
        <a:sysClr val="windowText" lastClr="000000"/>
      </a:dk1>
      <a:lt1>
        <a:sysClr val="window" lastClr="FFFFFF"/>
      </a:lt1>
      <a:dk2>
        <a:srgbClr val="1F497D"/>
      </a:dk2>
      <a:lt2>
        <a:srgbClr val="C3D69B"/>
      </a:lt2>
      <a:accent1>
        <a:srgbClr val="4F81BD"/>
      </a:accent1>
      <a:accent2>
        <a:srgbClr val="C0504D"/>
      </a:accent2>
      <a:accent3>
        <a:srgbClr val="C3D69B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6_Motiv systému Office">
  <a:themeElements>
    <a:clrScheme name="Vlastní 10">
      <a:dk1>
        <a:sysClr val="windowText" lastClr="000000"/>
      </a:dk1>
      <a:lt1>
        <a:sysClr val="window" lastClr="FFFFFF"/>
      </a:lt1>
      <a:dk2>
        <a:srgbClr val="1F497D"/>
      </a:dk2>
      <a:lt2>
        <a:srgbClr val="C3D69B"/>
      </a:lt2>
      <a:accent1>
        <a:srgbClr val="4F81BD"/>
      </a:accent1>
      <a:accent2>
        <a:srgbClr val="C0504D"/>
      </a:accent2>
      <a:accent3>
        <a:srgbClr val="C3D69B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7_Motiv systému Office">
  <a:themeElements>
    <a:clrScheme name="Vlastní 10">
      <a:dk1>
        <a:sysClr val="windowText" lastClr="000000"/>
      </a:dk1>
      <a:lt1>
        <a:sysClr val="window" lastClr="FFFFFF"/>
      </a:lt1>
      <a:dk2>
        <a:srgbClr val="1F497D"/>
      </a:dk2>
      <a:lt2>
        <a:srgbClr val="C3D69B"/>
      </a:lt2>
      <a:accent1>
        <a:srgbClr val="4F81BD"/>
      </a:accent1>
      <a:accent2>
        <a:srgbClr val="C0504D"/>
      </a:accent2>
      <a:accent3>
        <a:srgbClr val="C3D69B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160</Words>
  <Application>Microsoft Office PowerPoint</Application>
  <PresentationFormat>Předvádění na obrazovce (4:3)</PresentationFormat>
  <Paragraphs>46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8</vt:i4>
      </vt:variant>
      <vt:variant>
        <vt:lpstr>Nadpisy snímků</vt:lpstr>
      </vt:variant>
      <vt:variant>
        <vt:i4>10</vt:i4>
      </vt:variant>
    </vt:vector>
  </HeadingPairs>
  <TitlesOfParts>
    <vt:vector size="18" baseType="lpstr">
      <vt:lpstr>1_Motiv systému Office</vt:lpstr>
      <vt:lpstr>2_Motiv systému Office</vt:lpstr>
      <vt:lpstr>Motiv systému Office</vt:lpstr>
      <vt:lpstr>3_Motiv systému Office</vt:lpstr>
      <vt:lpstr>4_Motiv systému Office</vt:lpstr>
      <vt:lpstr>5_Motiv systému Office</vt:lpstr>
      <vt:lpstr>6_Motiv systému Office</vt:lpstr>
      <vt:lpstr>7_Motiv systému Office</vt:lpstr>
      <vt:lpstr>Prezentace aplikace PowerPoint</vt:lpstr>
      <vt:lpstr>Prezentace aplikace PowerPoint</vt:lpstr>
      <vt:lpstr>Prezentace aplikace PowerPoint</vt:lpstr>
      <vt:lpstr>JAVOR</vt:lpstr>
      <vt:lpstr>DUB</vt:lpstr>
      <vt:lpstr>JÍROVEC MAĎAL</vt:lpstr>
      <vt:lpstr>BŘÍZA</vt:lpstr>
      <vt:lpstr>BUK</vt:lpstr>
      <vt:lpstr>JE TO SPRÁVNĚ?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</dc:creator>
  <cp:lastModifiedBy>Marcela</cp:lastModifiedBy>
  <cp:revision>22</cp:revision>
  <dcterms:created xsi:type="dcterms:W3CDTF">2012-04-22T17:45:58Z</dcterms:created>
  <dcterms:modified xsi:type="dcterms:W3CDTF">2012-04-25T18:22:44Z</dcterms:modified>
</cp:coreProperties>
</file>