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66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8F54702-614B-49C4-8FD9-D77067F69AD7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7A3DBAE-7A54-4E4E-9F2D-07D0755697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972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56275B-4082-4094-B71A-4921820CB11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1ADAF-D766-4CE6-A379-F5A876E89A73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31F49-31CC-4966-AE9F-62EA96E961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24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1FC52-72A4-4EB1-AF71-62A2443716B2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AC765-0308-4CC2-9C86-63CD1DD2C0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11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61855-D2CB-4648-8D29-4CB0F57C7844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6C390-7825-41F7-8658-02EEA75A82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620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F9761-AA35-456D-9AD6-CAF39751B0C2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E3886-AE11-4E0B-B213-EDF3D64614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654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F312E-9487-4544-89E4-A8A5099414B4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D14D5-62C1-4FC4-A048-04A814A3F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56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8C0AF-2C20-41BA-A019-7FBD4C9028B9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46F5-27CA-404E-B370-CB359D82C6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050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3A274-F3AF-4095-9A11-9E7E11F506B7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2B10-01A2-4070-B191-B51145EF8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727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9C3F6-6415-46B3-AF57-6E8818AC77FF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E50A0-3248-4FB1-83E6-3B9BAF592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31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E0B21-4807-4219-B05A-592CC9E4EF7C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E7CE-50D9-4E11-A3A6-E5511D9A9D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33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988A3-CD1E-4AA7-8EA8-842C9A7A44CC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0EBC6-CC8B-4CE9-B048-F442A0A771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97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E8AD4-F1D2-47EE-92FE-4A5B3365C1DD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01912-8A8D-4E12-9ADD-3E2E7582B9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872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ECD17-6DD2-427B-BF6B-961FA8A1B387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A6379-AB7D-420B-9262-10EDA9E344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482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AA4B25-B14F-49FC-9380-5812A251331A}" type="datetimeFigureOut">
              <a:rPr lang="cs-CZ"/>
              <a:pPr>
                <a:defRPr/>
              </a:pPr>
              <a:t>22.7.2011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9AD54E-F300-4B64-8549-E23CF74E9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7"/>
          <p:cNvSpPr>
            <a:spLocks noChangeArrowheads="1"/>
          </p:cNvSpPr>
          <p:nvPr/>
        </p:nvSpPr>
        <p:spPr bwMode="auto">
          <a:xfrm>
            <a:off x="2463225" y="2420938"/>
            <a:ext cx="44588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VY_32_INOVACE_05_SLOVNI </a:t>
            </a:r>
            <a:r>
              <a:rPr lang="cs-CZ" sz="2000" b="1" dirty="0" smtClean="0">
                <a:latin typeface="Calibri" pitchFamily="34" charset="0"/>
              </a:rPr>
              <a:t>DRUHY_06</a:t>
            </a:r>
            <a:endParaRPr lang="cs-CZ" sz="2000" b="1" dirty="0">
              <a:solidFill>
                <a:srgbClr val="FE2710"/>
              </a:solidFill>
              <a:latin typeface="Calibri" pitchFamily="34" charset="0"/>
            </a:endParaRPr>
          </a:p>
        </p:txBody>
      </p:sp>
      <p:sp>
        <p:nvSpPr>
          <p:cNvPr id="14340" name="Nadpis 1"/>
          <p:cNvSpPr>
            <a:spLocks noGrp="1"/>
          </p:cNvSpPr>
          <p:nvPr>
            <p:ph type="ctrTitle"/>
          </p:nvPr>
        </p:nvSpPr>
        <p:spPr>
          <a:xfrm>
            <a:off x="684213" y="1125538"/>
            <a:ext cx="7772400" cy="1082675"/>
          </a:xfrm>
        </p:spPr>
        <p:txBody>
          <a:bodyPr/>
          <a:lstStyle/>
          <a:p>
            <a:r>
              <a:rPr lang="cs-CZ" sz="3200" dirty="0" smtClean="0">
                <a:solidFill>
                  <a:srgbClr val="FE2710"/>
                </a:solidFill>
              </a:rPr>
              <a:t>Podstatná jména – úvod 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3779838" y="4292600"/>
          <a:ext cx="982662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9" name="Rastrový obrázek" r:id="rId5" imgW="3000000" imgH="2980952" progId="Paint.Picture">
                  <p:embed/>
                </p:oleObj>
              </mc:Choice>
              <mc:Fallback>
                <p:oleObj name="Rastrový obrázek" r:id="rId5" imgW="3000000" imgH="2980952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292600"/>
                        <a:ext cx="982662" cy="97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TextovéPole 2"/>
          <p:cNvSpPr txBox="1">
            <a:spLocks noChangeArrowheads="1"/>
          </p:cNvSpPr>
          <p:nvPr/>
        </p:nvSpPr>
        <p:spPr bwMode="auto">
          <a:xfrm>
            <a:off x="684213" y="3213100"/>
            <a:ext cx="777716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1600" b="1" dirty="0">
                <a:latin typeface="Times New Roman" pitchFamily="18" charset="0"/>
              </a:rPr>
              <a:t>Název projektu:	OP VK 1.4 42937515</a:t>
            </a:r>
            <a:endParaRPr lang="cs-CZ" sz="1600" b="1" dirty="0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Číslo projektu:	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CZ.1.07/1.4.00/21.1253</a:t>
            </a:r>
          </a:p>
          <a:p>
            <a:r>
              <a:rPr lang="cs-CZ" sz="1600" b="1" dirty="0" smtClean="0">
                <a:solidFill>
                  <a:srgbClr val="000000"/>
                </a:solidFill>
                <a:latin typeface="Times New Roman" pitchFamily="18" charset="0"/>
              </a:rPr>
              <a:t>Název 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šablony:	</a:t>
            </a:r>
            <a:r>
              <a:rPr lang="cs-CZ" sz="1600" b="1" dirty="0">
                <a:latin typeface="Times New Roman" pitchFamily="18" charset="0"/>
                <a:cs typeface="Arial" charset="0"/>
              </a:rPr>
              <a:t>III/2 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Inovace a </a:t>
            </a:r>
            <a:r>
              <a:rPr lang="cs-CZ" sz="1600" b="1" dirty="0" smtClean="0">
                <a:solidFill>
                  <a:srgbClr val="000000"/>
                </a:solidFill>
                <a:latin typeface="Times New Roman" pitchFamily="18" charset="0"/>
              </a:rPr>
              <a:t>zkvalitnění výuky 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prostřednictvím ICT</a:t>
            </a:r>
          </a:p>
          <a:p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Název školy:	</a:t>
            </a:r>
            <a:r>
              <a:rPr lang="cs-CZ" sz="1600" b="1" dirty="0">
                <a:latin typeface="Times New Roman" pitchFamily="18" charset="0"/>
              </a:rPr>
              <a:t>Základní škola Dašice, okres Pardubice</a:t>
            </a:r>
            <a:endParaRPr lang="cs-CZ" sz="1600" b="1" dirty="0">
              <a:solidFill>
                <a:srgbClr val="000000"/>
              </a:solidFill>
              <a:latin typeface="Times New Roman" pitchFamily="18" charset="0"/>
            </a:endParaRPr>
          </a:p>
          <a:p>
            <a:endParaRPr lang="cs-CZ" sz="1600" b="1" dirty="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47" name="Group 16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78328756"/>
              </p:ext>
            </p:extLst>
          </p:nvPr>
        </p:nvGraphicFramePr>
        <p:xfrm>
          <a:off x="457200" y="274638"/>
          <a:ext cx="8362950" cy="6189291"/>
        </p:xfrm>
        <a:graphic>
          <a:graphicData uri="http://schemas.openxmlformats.org/drawingml/2006/table">
            <a:tbl>
              <a:tblPr/>
              <a:tblGrid>
                <a:gridCol w="2459038"/>
                <a:gridCol w="803275"/>
                <a:gridCol w="1068387"/>
                <a:gridCol w="1871663"/>
                <a:gridCol w="2160587"/>
              </a:tblGrid>
              <a:tr h="355600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 výstupu: Mgr. Kovářová Martina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71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ověřen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výstupu: 27.4.2011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5600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  ČJ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celek: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 druhy v 5. ročníku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71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tř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da: 5. B.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64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celkový počet podpořených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ků: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chlapců: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d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vek: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ků se spec. vzděl. potřebami: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výstupu:    prezentace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48013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 výstupu: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Úvod do učiva – podstatná jména. Výstup slouží k vysvětlení učiva a následné procvičení.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Podstatná jména jsou názvy: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7544" y="1700808"/>
            <a:ext cx="1584176" cy="13681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</a:rPr>
              <a:t>Osob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Jana, babička, kamarád, zloděj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95736" y="2276872"/>
            <a:ext cx="1512168" cy="14089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</a:rPr>
              <a:t>Zvířat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k</a:t>
            </a:r>
            <a:r>
              <a:rPr lang="cs-CZ" b="1" dirty="0" smtClean="0">
                <a:solidFill>
                  <a:schemeClr val="tx1"/>
                </a:solidFill>
              </a:rPr>
              <a:t>očka, kůň, chobotnice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851920" y="2963351"/>
            <a:ext cx="1584176" cy="1444966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</a:rPr>
              <a:t>Věcí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p</a:t>
            </a:r>
            <a:r>
              <a:rPr lang="cs-CZ" b="1" dirty="0" smtClean="0">
                <a:solidFill>
                  <a:schemeClr val="tx1"/>
                </a:solidFill>
              </a:rPr>
              <a:t>enál, lednička, auto, talíř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580112" y="3884760"/>
            <a:ext cx="1440160" cy="133695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</a:rPr>
              <a:t>Vlastností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v</a:t>
            </a:r>
            <a:r>
              <a:rPr lang="cs-CZ" b="1" dirty="0" smtClean="0">
                <a:solidFill>
                  <a:schemeClr val="tx1"/>
                </a:solidFill>
              </a:rPr>
              <a:t>ýška, tloušťka, hrdost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164288" y="4465630"/>
            <a:ext cx="1440160" cy="151216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</a:rPr>
              <a:t>Dějů</a:t>
            </a:r>
          </a:p>
          <a:p>
            <a:pPr algn="ctr"/>
            <a:r>
              <a:rPr lang="cs-CZ" b="1" dirty="0">
                <a:solidFill>
                  <a:schemeClr val="tx1"/>
                </a:solidFill>
              </a:rPr>
              <a:t>p</a:t>
            </a:r>
            <a:r>
              <a:rPr lang="cs-CZ" b="1" dirty="0" smtClean="0">
                <a:solidFill>
                  <a:schemeClr val="tx1"/>
                </a:solidFill>
              </a:rPr>
              <a:t>ovodeň, bouřka, vítr, výbuch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195736" y="1700808"/>
            <a:ext cx="2448272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851920" y="1700808"/>
            <a:ext cx="936104" cy="684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4932040" y="1700808"/>
            <a:ext cx="72008" cy="12625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148064" y="1700808"/>
            <a:ext cx="1152128" cy="19850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5436096" y="1700808"/>
            <a:ext cx="2592288" cy="27075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85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U podstatných jmen určujeme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AutoNum type="arabicPeriod"/>
            </a:pPr>
            <a:r>
              <a:rPr lang="cs-CZ" sz="4000" b="1" u="sng" dirty="0" smtClean="0">
                <a:solidFill>
                  <a:srgbClr val="FF0000"/>
                </a:solidFill>
              </a:rPr>
              <a:t>ROD:</a:t>
            </a:r>
          </a:p>
          <a:p>
            <a:pPr marL="742950" indent="-742950">
              <a:buAutoNum type="arabicPeriod"/>
            </a:pPr>
            <a:endParaRPr lang="cs-CZ" sz="4000" b="1" u="sng" dirty="0">
              <a:solidFill>
                <a:srgbClr val="FF0000"/>
              </a:solidFill>
            </a:endParaRPr>
          </a:p>
          <a:p>
            <a:pPr marL="742950" indent="-742950">
              <a:buAutoNum type="arabicPeriod"/>
            </a:pPr>
            <a:endParaRPr lang="cs-CZ" sz="4000" b="1" u="sng" dirty="0" smtClean="0">
              <a:solidFill>
                <a:srgbClr val="FF0000"/>
              </a:solidFill>
            </a:endParaRPr>
          </a:p>
          <a:p>
            <a:pPr marL="742950" indent="-742950">
              <a:buAutoNum type="arabicPeriod"/>
            </a:pPr>
            <a:endParaRPr lang="cs-CZ" sz="4000" b="1" u="sng" dirty="0">
              <a:solidFill>
                <a:srgbClr val="FF0000"/>
              </a:solidFill>
            </a:endParaRPr>
          </a:p>
          <a:p>
            <a:pPr marL="742950" indent="-742950">
              <a:buAutoNum type="arabicPeriod"/>
            </a:pPr>
            <a:r>
              <a:rPr lang="cs-CZ" sz="4000" b="1" u="sng" dirty="0" smtClean="0">
                <a:solidFill>
                  <a:srgbClr val="FF0000"/>
                </a:solidFill>
              </a:rPr>
              <a:t>ČÍSLO:  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3131840" y="1412776"/>
            <a:ext cx="3456384" cy="864096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mužský</a:t>
            </a:r>
            <a:r>
              <a:rPr lang="cs-CZ" dirty="0" smtClean="0">
                <a:solidFill>
                  <a:schemeClr val="tx1"/>
                </a:solidFill>
              </a:rPr>
              <a:t>, (TEN) pes, koberec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3131840" y="2348880"/>
            <a:ext cx="3456384" cy="93610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ž</a:t>
            </a:r>
            <a:r>
              <a:rPr lang="cs-CZ" b="1" dirty="0" smtClean="0">
                <a:solidFill>
                  <a:schemeClr val="tx1"/>
                </a:solidFill>
              </a:rPr>
              <a:t>enský</a:t>
            </a:r>
            <a:r>
              <a:rPr lang="cs-CZ" dirty="0" smtClean="0">
                <a:solidFill>
                  <a:schemeClr val="tx1"/>
                </a:solidFill>
              </a:rPr>
              <a:t>, (TA) rostlina, učitelka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3131840" y="3356992"/>
            <a:ext cx="3456384" cy="100811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středn</a:t>
            </a:r>
            <a:r>
              <a:rPr lang="cs-CZ" dirty="0" smtClean="0">
                <a:solidFill>
                  <a:schemeClr val="tx1"/>
                </a:solidFill>
              </a:rPr>
              <a:t>í, (TO) kotě, kolo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3131840" y="4581128"/>
            <a:ext cx="3456384" cy="936104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jednotné, </a:t>
            </a:r>
            <a:r>
              <a:rPr lang="cs-CZ" dirty="0" smtClean="0">
                <a:solidFill>
                  <a:schemeClr val="tx1"/>
                </a:solidFill>
              </a:rPr>
              <a:t>jahoda, pes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3131840" y="5661248"/>
            <a:ext cx="3456384" cy="100811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m</a:t>
            </a:r>
            <a:r>
              <a:rPr lang="cs-CZ" b="1" dirty="0" smtClean="0">
                <a:solidFill>
                  <a:schemeClr val="tx1"/>
                </a:solidFill>
              </a:rPr>
              <a:t>nožné, </a:t>
            </a:r>
            <a:r>
              <a:rPr lang="cs-CZ" dirty="0" smtClean="0">
                <a:solidFill>
                  <a:schemeClr val="tx1"/>
                </a:solidFill>
              </a:rPr>
              <a:t>jahody, psi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75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rgbClr val="006600"/>
                </a:solidFill>
              </a:rPr>
              <a:t>U podstatných jmen určujeme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3. </a:t>
            </a:r>
            <a:r>
              <a:rPr lang="cs-CZ" sz="3600" u="sng" dirty="0" smtClean="0">
                <a:solidFill>
                  <a:srgbClr val="FF0000"/>
                </a:solidFill>
              </a:rPr>
              <a:t>PÁD</a:t>
            </a:r>
            <a:r>
              <a:rPr lang="cs-CZ" sz="3600" dirty="0" smtClean="0">
                <a:solidFill>
                  <a:srgbClr val="FF0000"/>
                </a:solidFill>
              </a:rPr>
              <a:t>:     </a:t>
            </a:r>
            <a:r>
              <a:rPr lang="cs-CZ" dirty="0" smtClean="0"/>
              <a:t>1. p. </a:t>
            </a:r>
            <a:r>
              <a:rPr lang="cs-CZ" b="1" dirty="0" smtClean="0"/>
              <a:t>kdo, co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2.p. bez </a:t>
            </a:r>
            <a:r>
              <a:rPr lang="cs-CZ" b="1" dirty="0" smtClean="0"/>
              <a:t>koho, čeho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3.p. ke </a:t>
            </a:r>
            <a:r>
              <a:rPr lang="cs-CZ" b="1" dirty="0" smtClean="0"/>
              <a:t>komu, čemu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4.p. vidím </a:t>
            </a:r>
            <a:r>
              <a:rPr lang="cs-CZ" b="1" dirty="0" smtClean="0"/>
              <a:t>koho, co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5.p. oslovujeme, voláme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6.p. o </a:t>
            </a:r>
            <a:r>
              <a:rPr lang="cs-CZ" b="1" dirty="0" smtClean="0"/>
              <a:t>kom</a:t>
            </a:r>
            <a:r>
              <a:rPr lang="cs-CZ" dirty="0" smtClean="0"/>
              <a:t>, o </a:t>
            </a:r>
            <a:r>
              <a:rPr lang="cs-CZ" b="1" dirty="0" smtClean="0"/>
              <a:t>čem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7.p. s </a:t>
            </a:r>
            <a:r>
              <a:rPr lang="cs-CZ" b="1" dirty="0" smtClean="0"/>
              <a:t>kým, čím    </a:t>
            </a:r>
          </a:p>
          <a:p>
            <a:pPr marL="0" indent="0"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                 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64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FF"/>
          </a:solidFill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U podstatných jmen určujeme</a:t>
            </a:r>
            <a:endParaRPr lang="cs-CZ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4. VZOR: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5652120" y="1682136"/>
            <a:ext cx="2880320" cy="232292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0000"/>
                </a:solidFill>
              </a:rPr>
              <a:t>Rod mužský</a:t>
            </a: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p</a:t>
            </a:r>
            <a:r>
              <a:rPr lang="cs-CZ" sz="2400" dirty="0" smtClean="0">
                <a:solidFill>
                  <a:schemeClr val="tx1"/>
                </a:solidFill>
              </a:rPr>
              <a:t>án, hrad, muž, stroj, předseda, soudce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062847" y="3264538"/>
            <a:ext cx="3096344" cy="223224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0000"/>
                </a:solidFill>
              </a:rPr>
              <a:t>Rod ženský</a:t>
            </a: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ž</a:t>
            </a:r>
            <a:r>
              <a:rPr lang="cs-CZ" sz="2400" dirty="0" smtClean="0">
                <a:solidFill>
                  <a:schemeClr val="tx1"/>
                </a:solidFill>
              </a:rPr>
              <a:t>ena, růže, píseň, kost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323528" y="4365104"/>
            <a:ext cx="2880320" cy="223224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0000"/>
                </a:solidFill>
              </a:rPr>
              <a:t>Rod střední</a:t>
            </a:r>
          </a:p>
          <a:p>
            <a:pPr algn="ctr"/>
            <a:r>
              <a:rPr lang="cs-CZ" sz="2400" dirty="0">
                <a:solidFill>
                  <a:schemeClr val="tx1"/>
                </a:solidFill>
              </a:rPr>
              <a:t>m</a:t>
            </a:r>
            <a:r>
              <a:rPr lang="cs-CZ" sz="2400" dirty="0" smtClean="0">
                <a:solidFill>
                  <a:schemeClr val="tx1"/>
                </a:solidFill>
              </a:rPr>
              <a:t>ěsto, moře, kuře, stavení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2339752" y="2060848"/>
            <a:ext cx="3240360" cy="360040"/>
          </a:xfrm>
          <a:prstGeom prst="straightConnector1">
            <a:avLst/>
          </a:prstGeom>
          <a:ln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051720" y="2240868"/>
            <a:ext cx="1368152" cy="1188132"/>
          </a:xfrm>
          <a:prstGeom prst="straightConnector1">
            <a:avLst/>
          </a:prstGeom>
          <a:ln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403648" y="2240868"/>
            <a:ext cx="72008" cy="2052228"/>
          </a:xfrm>
          <a:prstGeom prst="straightConnector1">
            <a:avLst/>
          </a:prstGeom>
          <a:ln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0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dirty="0" smtClean="0">
                <a:solidFill>
                  <a:srgbClr val="FF00FF"/>
                </a:solidFill>
              </a:rPr>
              <a:t>Další vlastnosti podstatných jmen</a:t>
            </a:r>
            <a:endParaRPr lang="cs-CZ" dirty="0">
              <a:solidFill>
                <a:srgbClr val="FF00FF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Podstatná jména se </a:t>
            </a:r>
            <a:r>
              <a:rPr lang="cs-CZ" sz="2800" dirty="0" smtClean="0">
                <a:solidFill>
                  <a:srgbClr val="FF0000"/>
                </a:solidFill>
              </a:rPr>
              <a:t>skloňují,</a:t>
            </a:r>
            <a:r>
              <a:rPr lang="cs-CZ" sz="2800" dirty="0" smtClean="0"/>
              <a:t> jsou to slova </a:t>
            </a:r>
            <a:r>
              <a:rPr lang="cs-CZ" sz="2800" dirty="0" smtClean="0">
                <a:solidFill>
                  <a:srgbClr val="FF0000"/>
                </a:solidFill>
              </a:rPr>
              <a:t>ohebná</a:t>
            </a:r>
            <a:r>
              <a:rPr lang="cs-CZ" sz="2800" dirty="0" smtClean="0"/>
              <a:t>.</a:t>
            </a:r>
          </a:p>
          <a:p>
            <a:r>
              <a:rPr lang="cs-CZ" u="sng" dirty="0" smtClean="0">
                <a:ln>
                  <a:solidFill>
                    <a:srgbClr val="FF0000"/>
                  </a:solidFill>
                </a:ln>
              </a:rPr>
              <a:t>Podstatná jména dělíme na</a:t>
            </a:r>
            <a:r>
              <a:rPr lang="cs-CZ" dirty="0" smtClean="0"/>
              <a:t>: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5868144" y="3717032"/>
            <a:ext cx="3024336" cy="29523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rgbClr val="002060"/>
                </a:solidFill>
              </a:rPr>
              <a:t>MNOHOZNAČNÁ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Mají malé počáteční písmeno, určují kteroukoli osobu, zvíře, věc.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doktor, pes, učitel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kadeřnice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947081" y="3212976"/>
            <a:ext cx="3024336" cy="282675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solidFill>
                  <a:srgbClr val="002060"/>
                </a:solidFill>
              </a:rPr>
              <a:t>JEDNOZNAČNÁ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Mají velké počáteční písmeno, určují jen jednu určitou osobu, zvíře, věc.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Pavel, Martina, </a:t>
            </a:r>
            <a:r>
              <a:rPr lang="cs-CZ" dirty="0" err="1" smtClean="0">
                <a:solidFill>
                  <a:schemeClr val="tx1"/>
                </a:solidFill>
              </a:rPr>
              <a:t>Besinka</a:t>
            </a:r>
            <a:r>
              <a:rPr lang="cs-CZ" dirty="0" smtClean="0">
                <a:solidFill>
                  <a:schemeClr val="tx1"/>
                </a:solidFill>
              </a:rPr>
              <a:t>, Volvo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3563888" y="2708920"/>
            <a:ext cx="648072" cy="864096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499992" y="2708920"/>
            <a:ext cx="1800200" cy="136815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7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Další vlastnosti podstatných jmen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827584" y="1700808"/>
            <a:ext cx="2232248" cy="216024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Podst.jm</a:t>
            </a:r>
            <a:r>
              <a:rPr lang="cs-CZ" sz="2400" b="1" dirty="0" smtClean="0">
                <a:solidFill>
                  <a:schemeClr val="tx1"/>
                </a:solidFill>
              </a:rPr>
              <a:t>. </a:t>
            </a:r>
            <a:r>
              <a:rPr lang="cs-CZ" sz="2000" b="1" dirty="0" smtClean="0">
                <a:solidFill>
                  <a:schemeClr val="tx1"/>
                </a:solidFill>
              </a:rPr>
              <a:t>rodu</a:t>
            </a:r>
            <a:r>
              <a:rPr lang="cs-CZ" sz="2400" b="1" dirty="0" smtClean="0">
                <a:solidFill>
                  <a:schemeClr val="tx1"/>
                </a:solidFill>
              </a:rPr>
              <a:t> 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644008" y="1628800"/>
            <a:ext cx="1944216" cy="1296361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životná</a:t>
            </a:r>
            <a:endParaRPr lang="cs-CZ" sz="2400" b="1" dirty="0"/>
          </a:p>
        </p:txBody>
      </p:sp>
      <p:sp>
        <p:nvSpPr>
          <p:cNvPr id="10" name="Ovál 9"/>
          <p:cNvSpPr/>
          <p:nvPr/>
        </p:nvSpPr>
        <p:spPr>
          <a:xfrm>
            <a:off x="6156176" y="2918881"/>
            <a:ext cx="2016224" cy="136815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neživotná</a:t>
            </a:r>
            <a:endParaRPr lang="cs-CZ" sz="2400" b="1" dirty="0"/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3059832" y="2492896"/>
            <a:ext cx="1512168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419872" y="3140968"/>
            <a:ext cx="2664296" cy="46198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6cípá hvězda 14"/>
          <p:cNvSpPr/>
          <p:nvPr/>
        </p:nvSpPr>
        <p:spPr>
          <a:xfrm>
            <a:off x="827584" y="3789040"/>
            <a:ext cx="2160240" cy="2310003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Některá pod.jm. mají tvar jen jednoho čísla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815916" y="3789040"/>
            <a:ext cx="2052228" cy="1008112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j</a:t>
            </a:r>
            <a:r>
              <a:rPr lang="cs-CZ" sz="2400" b="1" dirty="0" smtClean="0"/>
              <a:t>ednotné</a:t>
            </a:r>
          </a:p>
          <a:p>
            <a:pPr algn="ctr"/>
            <a:r>
              <a:rPr lang="cs-CZ" dirty="0" smtClean="0"/>
              <a:t>ptactvo, kamení</a:t>
            </a:r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5292080" y="4944041"/>
            <a:ext cx="2160240" cy="100524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m</a:t>
            </a:r>
            <a:r>
              <a:rPr lang="cs-CZ" sz="2400" b="1" dirty="0" smtClean="0"/>
              <a:t>nožné</a:t>
            </a:r>
          </a:p>
          <a:p>
            <a:pPr algn="ctr"/>
            <a:r>
              <a:rPr lang="cs-CZ" dirty="0"/>
              <a:t>h</a:t>
            </a:r>
            <a:r>
              <a:rPr lang="cs-CZ" dirty="0" smtClean="0"/>
              <a:t>ousle, nůžky</a:t>
            </a:r>
            <a:endParaRPr lang="cs-CZ" dirty="0"/>
          </a:p>
        </p:txBody>
      </p:sp>
      <p:cxnSp>
        <p:nvCxnSpPr>
          <p:cNvPr id="19" name="Přímá spojnice se šipkou 18"/>
          <p:cNvCxnSpPr/>
          <p:nvPr/>
        </p:nvCxnSpPr>
        <p:spPr>
          <a:xfrm flipV="1">
            <a:off x="2843808" y="4509120"/>
            <a:ext cx="864096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843808" y="5085184"/>
            <a:ext cx="2232248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27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359</Words>
  <Application>Microsoft Office PowerPoint</Application>
  <PresentationFormat>Předvádění na obrazovce (4:3)</PresentationFormat>
  <Paragraphs>80</Paragraphs>
  <Slides>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Rastrový obrázek</vt:lpstr>
      <vt:lpstr>Podstatná jména – úvod </vt:lpstr>
      <vt:lpstr>Prezentace aplikace PowerPoint</vt:lpstr>
      <vt:lpstr>Podstatná jména jsou názvy:</vt:lpstr>
      <vt:lpstr>U podstatných jmen určujeme</vt:lpstr>
      <vt:lpstr>U podstatných jmen určujeme</vt:lpstr>
      <vt:lpstr>U podstatných jmen určujeme</vt:lpstr>
      <vt:lpstr>Další vlastnosti podstatných jmen</vt:lpstr>
      <vt:lpstr>Další vlastnosti podstatných jmen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pc-135M</dc:creator>
  <cp:lastModifiedBy>PCAdmin</cp:lastModifiedBy>
  <cp:revision>23</cp:revision>
  <dcterms:created xsi:type="dcterms:W3CDTF">2011-03-19T07:06:37Z</dcterms:created>
  <dcterms:modified xsi:type="dcterms:W3CDTF">2011-07-22T19:22:18Z</dcterms:modified>
</cp:coreProperties>
</file>