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0066FF"/>
    <a:srgbClr val="33CC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08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9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4BC0D-58C4-47D7-ADE6-1070C0ABA14F}" type="datetimeFigureOut">
              <a:rPr lang="cs-CZ" smtClean="0"/>
              <a:pPr/>
              <a:t>18.2.2012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68A41-6FE0-471C-A015-F10B25EC46A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4BC0D-58C4-47D7-ADE6-1070C0ABA14F}" type="datetimeFigureOut">
              <a:rPr lang="cs-CZ" smtClean="0"/>
              <a:pPr/>
              <a:t>18.2.2012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68A41-6FE0-471C-A015-F10B25EC46A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7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4BC0D-58C4-47D7-ADE6-1070C0ABA14F}" type="datetimeFigureOut">
              <a:rPr lang="cs-CZ" smtClean="0"/>
              <a:pPr/>
              <a:t>18.2.2012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68A41-6FE0-471C-A015-F10B25EC46A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4BC0D-58C4-47D7-ADE6-1070C0ABA14F}" type="datetimeFigureOut">
              <a:rPr lang="cs-CZ" smtClean="0"/>
              <a:pPr/>
              <a:t>18.2.2012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68A41-6FE0-471C-A015-F10B25EC46A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3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3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30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30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4BC0D-58C4-47D7-ADE6-1070C0ABA14F}" type="datetimeFigureOut">
              <a:rPr lang="cs-CZ" smtClean="0"/>
              <a:pPr/>
              <a:t>18.2.2012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68A41-6FE0-471C-A015-F10B25EC46A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4BC0D-58C4-47D7-ADE6-1070C0ABA14F}" type="datetimeFigureOut">
              <a:rPr lang="cs-CZ" smtClean="0"/>
              <a:pPr/>
              <a:t>18.2.2012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68A41-6FE0-471C-A015-F10B25EC46A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4BC0D-58C4-47D7-ADE6-1070C0ABA14F}" type="datetimeFigureOut">
              <a:rPr lang="cs-CZ" smtClean="0"/>
              <a:pPr/>
              <a:t>18.2.2012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68A41-6FE0-471C-A015-F10B25EC46A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5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4" y="273054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5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4BC0D-58C4-47D7-ADE6-1070C0ABA14F}" type="datetimeFigureOut">
              <a:rPr lang="cs-CZ" smtClean="0"/>
              <a:pPr/>
              <a:t>18.2.2012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68A41-6FE0-471C-A015-F10B25EC46A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4BC0D-58C4-47D7-ADE6-1070C0ABA14F}" type="datetimeFigureOut">
              <a:rPr lang="cs-CZ" smtClean="0"/>
              <a:pPr/>
              <a:t>18.2.2012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68A41-6FE0-471C-A015-F10B25EC46A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4BC0D-58C4-47D7-ADE6-1070C0ABA14F}" type="datetimeFigureOut">
              <a:rPr lang="cs-CZ" smtClean="0"/>
              <a:pPr/>
              <a:t>18.2.2012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68A41-6FE0-471C-A015-F10B25EC46A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2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4BC0D-58C4-47D7-ADE6-1070C0ABA14F}" type="datetimeFigureOut">
              <a:rPr lang="cs-CZ" smtClean="0"/>
              <a:pPr/>
              <a:t>18.2.2012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68A41-6FE0-471C-A015-F10B25EC46A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4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24BC0D-58C4-47D7-ADE6-1070C0ABA14F}" type="datetimeFigureOut">
              <a:rPr lang="cs-CZ" smtClean="0"/>
              <a:pPr/>
              <a:t>18.2.2012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4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468A41-6FE0-471C-A015-F10B25EC46A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-32" y="428604"/>
          <a:ext cx="9144032" cy="58460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20627"/>
                <a:gridCol w="4723405"/>
              </a:tblGrid>
              <a:tr h="114300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chemeClr val="lt1"/>
                          </a:solidFill>
                          <a:latin typeface="Arial Black" pitchFamily="34" charset="0"/>
                          <a:ea typeface="+mn-ea"/>
                          <a:cs typeface="+mn-cs"/>
                        </a:rPr>
                        <a:t>Jméno autora výukového materiálu</a:t>
                      </a:r>
                      <a:endParaRPr lang="cs-CZ" sz="1800" dirty="0">
                        <a:latin typeface="Arial Black" pitchFamily="34" charset="0"/>
                      </a:endParaRPr>
                    </a:p>
                  </a:txBody>
                  <a:tcPr marT="38100" marB="38100"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Arial Black" pitchFamily="34" charset="0"/>
                        </a:rPr>
                        <a:t>Nikola </a:t>
                      </a:r>
                      <a:r>
                        <a:rPr lang="cs-CZ" sz="1800" dirty="0" err="1" smtClean="0">
                          <a:latin typeface="Arial Black" pitchFamily="34" charset="0"/>
                        </a:rPr>
                        <a:t>Kovalová</a:t>
                      </a:r>
                      <a:endParaRPr lang="cs-CZ" sz="1800" dirty="0">
                        <a:latin typeface="Arial Black" pitchFamily="34" charset="0"/>
                      </a:endParaRPr>
                    </a:p>
                  </a:txBody>
                  <a:tcPr marT="38100" marB="38100" anchor="ctr">
                    <a:solidFill>
                      <a:srgbClr val="FF0066"/>
                    </a:solidFill>
                  </a:tcPr>
                </a:tc>
              </a:tr>
              <a:tr h="928694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chemeClr val="bg1"/>
                          </a:solidFill>
                          <a:latin typeface="Arial Black" pitchFamily="34" charset="0"/>
                          <a:ea typeface="+mn-ea"/>
                          <a:cs typeface="+mn-cs"/>
                        </a:rPr>
                        <a:t>Datum (období,ve kterém byl vytvořen)</a:t>
                      </a:r>
                      <a:endParaRPr lang="cs-CZ" sz="1800" dirty="0">
                        <a:solidFill>
                          <a:schemeClr val="bg1"/>
                        </a:solidFill>
                        <a:latin typeface="Arial Black" pitchFamily="34" charset="0"/>
                      </a:endParaRPr>
                    </a:p>
                  </a:txBody>
                  <a:tcPr marT="38100" marB="38100"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/>
                          </a:solidFill>
                          <a:latin typeface="Arial Black" pitchFamily="34" charset="0"/>
                        </a:rPr>
                        <a:t>01/2012</a:t>
                      </a:r>
                      <a:endParaRPr lang="cs-CZ" sz="1800" b="1" dirty="0">
                        <a:solidFill>
                          <a:schemeClr val="bg1"/>
                        </a:solidFill>
                        <a:latin typeface="Arial Black" pitchFamily="34" charset="0"/>
                      </a:endParaRPr>
                    </a:p>
                  </a:txBody>
                  <a:tcPr marT="38100" marB="38100" anchor="ctr">
                    <a:solidFill>
                      <a:srgbClr val="FF0066"/>
                    </a:solidFill>
                  </a:tcPr>
                </a:tc>
              </a:tr>
              <a:tr h="1000132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chemeClr val="bg1"/>
                          </a:solidFill>
                          <a:latin typeface="Arial Black" pitchFamily="34" charset="0"/>
                          <a:ea typeface="+mn-ea"/>
                          <a:cs typeface="+mn-cs"/>
                        </a:rPr>
                        <a:t>Ročník,pro který je výukový materiál určen</a:t>
                      </a:r>
                      <a:endParaRPr lang="cs-CZ" sz="1800" dirty="0">
                        <a:solidFill>
                          <a:schemeClr val="bg1"/>
                        </a:solidFill>
                        <a:latin typeface="Arial Black" pitchFamily="34" charset="0"/>
                      </a:endParaRPr>
                    </a:p>
                  </a:txBody>
                  <a:tcPr marT="38100" marB="38100"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bg1"/>
                          </a:solidFill>
                          <a:latin typeface="Arial Black" pitchFamily="34" charset="0"/>
                        </a:rPr>
                        <a:t>5.</a:t>
                      </a:r>
                      <a:r>
                        <a:rPr lang="cs-CZ" sz="1800" baseline="0" dirty="0" smtClean="0">
                          <a:solidFill>
                            <a:schemeClr val="bg1"/>
                          </a:solidFill>
                          <a:latin typeface="Arial Black" pitchFamily="34" charset="0"/>
                        </a:rPr>
                        <a:t> ročník</a:t>
                      </a:r>
                      <a:endParaRPr lang="cs-CZ" sz="1800" dirty="0">
                        <a:solidFill>
                          <a:schemeClr val="bg1"/>
                        </a:solidFill>
                        <a:latin typeface="Arial Black" pitchFamily="34" charset="0"/>
                      </a:endParaRPr>
                    </a:p>
                  </a:txBody>
                  <a:tcPr marT="38100" marB="38100" anchor="ctr">
                    <a:solidFill>
                      <a:srgbClr val="FF0066"/>
                    </a:solidFill>
                  </a:tcPr>
                </a:tc>
              </a:tr>
              <a:tr h="114300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chemeClr val="bg1"/>
                          </a:solidFill>
                          <a:latin typeface="Arial Black" pitchFamily="34" charset="0"/>
                          <a:ea typeface="+mn-ea"/>
                          <a:cs typeface="+mn-cs"/>
                        </a:rPr>
                        <a:t>Vzdělávací oblast/obor/tem.okruh/téma</a:t>
                      </a:r>
                      <a:r>
                        <a:rPr lang="cs-CZ" sz="1500" b="1" kern="1200" dirty="0" smtClean="0">
                          <a:solidFill>
                            <a:schemeClr val="dk1"/>
                          </a:solidFill>
                          <a:latin typeface="Arial Black" pitchFamily="34" charset="0"/>
                          <a:ea typeface="+mn-ea"/>
                          <a:cs typeface="+mn-cs"/>
                        </a:rPr>
                        <a:t> </a:t>
                      </a:r>
                      <a:endParaRPr lang="cs-CZ" sz="1500" dirty="0">
                        <a:latin typeface="Arial Black" pitchFamily="34" charset="0"/>
                      </a:endParaRPr>
                    </a:p>
                  </a:txBody>
                  <a:tcPr marT="38100" marB="38100"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bg1"/>
                          </a:solidFill>
                          <a:latin typeface="Arial Black" pitchFamily="34" charset="0"/>
                        </a:rPr>
                        <a:t>Matematika – desetinná čísla</a:t>
                      </a:r>
                    </a:p>
                    <a:p>
                      <a:r>
                        <a:rPr lang="cs-CZ" sz="1800" dirty="0" smtClean="0">
                          <a:solidFill>
                            <a:schemeClr val="bg1"/>
                          </a:solidFill>
                          <a:latin typeface="Arial Black" pitchFamily="34" charset="0"/>
                        </a:rPr>
                        <a:t>(porovnávání, sčítání, odčítání)</a:t>
                      </a:r>
                      <a:endParaRPr lang="cs-CZ" sz="1800" dirty="0">
                        <a:solidFill>
                          <a:schemeClr val="bg1"/>
                        </a:solidFill>
                        <a:latin typeface="Arial Black" pitchFamily="34" charset="0"/>
                      </a:endParaRPr>
                    </a:p>
                  </a:txBody>
                  <a:tcPr marT="38100" marB="38100" anchor="ctr">
                    <a:solidFill>
                      <a:srgbClr val="FF0066"/>
                    </a:solidFill>
                  </a:tcPr>
                </a:tc>
              </a:tr>
              <a:tr h="1631171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chemeClr val="bg1"/>
                          </a:solidFill>
                          <a:latin typeface="Arial Black" pitchFamily="34" charset="0"/>
                          <a:ea typeface="+mn-ea"/>
                          <a:cs typeface="+mn-cs"/>
                        </a:rPr>
                        <a:t>Metodický list/anotace </a:t>
                      </a:r>
                      <a:endParaRPr lang="cs-CZ" sz="1800" dirty="0">
                        <a:solidFill>
                          <a:schemeClr val="bg1"/>
                        </a:solidFill>
                        <a:latin typeface="Arial Black" pitchFamily="34" charset="0"/>
                      </a:endParaRPr>
                    </a:p>
                  </a:txBody>
                  <a:tcPr marT="38100" marB="38100" anchor="ctr"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bg1"/>
                          </a:solidFill>
                          <a:latin typeface="Arial Black" pitchFamily="34" charset="0"/>
                        </a:rPr>
                        <a:t>Prezentace obsahuje</a:t>
                      </a:r>
                      <a:r>
                        <a:rPr lang="cs-CZ" sz="1800" baseline="0" dirty="0" smtClean="0">
                          <a:solidFill>
                            <a:schemeClr val="bg1"/>
                          </a:solidFill>
                          <a:latin typeface="Arial Black" pitchFamily="34" charset="0"/>
                        </a:rPr>
                        <a:t> teorii a několik </a:t>
                      </a:r>
                      <a:r>
                        <a:rPr lang="cs-CZ" sz="1800" baseline="0" smtClean="0">
                          <a:solidFill>
                            <a:schemeClr val="bg1"/>
                          </a:solidFill>
                          <a:latin typeface="Arial Black" pitchFamily="34" charset="0"/>
                        </a:rPr>
                        <a:t>cvičení </a:t>
                      </a:r>
                      <a:r>
                        <a:rPr lang="cs-CZ" sz="1800" baseline="0" smtClean="0">
                          <a:solidFill>
                            <a:schemeClr val="bg1"/>
                          </a:solidFill>
                          <a:latin typeface="Arial Black" pitchFamily="34" charset="0"/>
                        </a:rPr>
                        <a:t>na </a:t>
                      </a:r>
                      <a:r>
                        <a:rPr lang="cs-CZ" sz="1800" baseline="0" dirty="0" smtClean="0">
                          <a:solidFill>
                            <a:schemeClr val="bg1"/>
                          </a:solidFill>
                          <a:latin typeface="Arial Black" pitchFamily="34" charset="0"/>
                        </a:rPr>
                        <a:t>procvičení.</a:t>
                      </a:r>
                      <a:endParaRPr lang="cs-CZ" sz="1800" dirty="0">
                        <a:solidFill>
                          <a:schemeClr val="bg1"/>
                        </a:solidFill>
                        <a:latin typeface="Arial Black" pitchFamily="34" charset="0"/>
                      </a:endParaRPr>
                    </a:p>
                  </a:txBody>
                  <a:tcPr marT="38100" marB="38100" anchor="ctr">
                    <a:solidFill>
                      <a:srgbClr val="FF0066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7159" y="2786058"/>
            <a:ext cx="8229600" cy="1143000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Desetinná čísla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9217" name="Rectangle 1"/>
          <p:cNvSpPr>
            <a:spLocks noChangeArrowheads="1"/>
          </p:cNvSpPr>
          <p:nvPr/>
        </p:nvSpPr>
        <p:spPr bwMode="auto">
          <a:xfrm rot="20813782">
            <a:off x="382064" y="1246902"/>
            <a:ext cx="4786346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urlz MT" pitchFamily="82" charset="0"/>
                <a:ea typeface="Calibri" pitchFamily="34" charset="0"/>
                <a:cs typeface="Times New Roman" pitchFamily="18" charset="0"/>
              </a:rPr>
              <a:t>porovnávání</a:t>
            </a: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urlz MT" pitchFamily="82" charset="0"/>
            </a:endParaRPr>
          </a:p>
        </p:txBody>
      </p:sp>
      <p:sp>
        <p:nvSpPr>
          <p:cNvPr id="9218" name="Rectangle 2"/>
          <p:cNvSpPr>
            <a:spLocks noChangeArrowheads="1"/>
          </p:cNvSpPr>
          <p:nvPr/>
        </p:nvSpPr>
        <p:spPr bwMode="auto">
          <a:xfrm rot="948589">
            <a:off x="5929322" y="1979345"/>
            <a:ext cx="2571768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urlz MT" pitchFamily="82" charset="0"/>
                <a:ea typeface="Calibri" pitchFamily="34" charset="0"/>
                <a:cs typeface="Times New Roman" pitchFamily="18" charset="0"/>
              </a:rPr>
              <a:t>sčítání</a:t>
            </a:r>
            <a:r>
              <a:rPr kumimoji="0" lang="cs-CZ" sz="4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Wide Lati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Wide Latin" pitchFamily="18" charset="0"/>
            </a:endParaRPr>
          </a:p>
        </p:txBody>
      </p:sp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3357554" y="5072074"/>
            <a:ext cx="2857488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urlz MT" pitchFamily="82" charset="0"/>
                <a:ea typeface="Calibri" pitchFamily="34" charset="0"/>
                <a:cs typeface="Times New Roman" pitchFamily="18" charset="0"/>
              </a:rPr>
              <a:t>odčítání</a:t>
            </a: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urlz MT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92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92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642911" y="285729"/>
            <a:ext cx="8229600" cy="6572272"/>
          </a:xfrm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pPr>
              <a:buNone/>
            </a:pPr>
            <a:r>
              <a:rPr lang="cs-CZ" dirty="0" smtClean="0"/>
              <a:t>Desetinná čísla mají </a:t>
            </a:r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desetinou část </a:t>
            </a:r>
            <a:r>
              <a:rPr lang="cs-CZ" dirty="0" smtClean="0"/>
              <a:t>a </a:t>
            </a:r>
            <a:r>
              <a:rPr lang="cs-CZ" b="1" dirty="0" smtClean="0">
                <a:solidFill>
                  <a:srgbClr val="FF0000"/>
                </a:solidFill>
              </a:rPr>
              <a:t>celou část</a:t>
            </a:r>
            <a:r>
              <a:rPr lang="cs-CZ" dirty="0" smtClean="0"/>
              <a:t>, které jsou odděleny 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desetinnou čárkou</a:t>
            </a:r>
            <a:r>
              <a:rPr lang="cs-CZ" dirty="0" smtClean="0"/>
              <a:t>.</a:t>
            </a:r>
          </a:p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dirty="0" smtClean="0"/>
              <a:t>např.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b="1" dirty="0" smtClean="0">
                <a:solidFill>
                  <a:srgbClr val="FF0000"/>
                </a:solidFill>
              </a:rPr>
              <a:t>6 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,</a:t>
            </a:r>
            <a:r>
              <a:rPr lang="cs-CZ" b="1" dirty="0" smtClean="0">
                <a:solidFill>
                  <a:srgbClr val="FFFF00"/>
                </a:solidFill>
              </a:rPr>
              <a:t> </a:t>
            </a:r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85</a:t>
            </a:r>
          </a:p>
          <a:p>
            <a:pPr>
              <a:buNone/>
            </a:pPr>
            <a:endParaRPr lang="cs-CZ" b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>
              <a:buNone/>
            </a:pPr>
            <a:r>
              <a:rPr lang="cs-CZ" dirty="0" smtClean="0"/>
              <a:t>Za desetinnou čárkou jsou: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/>
              <a:t>	</a:t>
            </a:r>
            <a:r>
              <a:rPr lang="cs-CZ" dirty="0" smtClean="0"/>
              <a:t>na prvním místě – desetiny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/>
              <a:t> </a:t>
            </a:r>
            <a:r>
              <a:rPr lang="cs-CZ" dirty="0" smtClean="0"/>
              <a:t>	na druhém místě – setiny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/>
              <a:t> </a:t>
            </a:r>
            <a:r>
              <a:rPr lang="cs-CZ" dirty="0" smtClean="0"/>
              <a:t>	na třetím místě – tisíciny   atd.</a:t>
            </a:r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dirty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600"/>
                            </p:stCondLst>
                            <p:childTnLst>
                              <p:par>
                                <p:cTn id="1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Zapiš desetinná čísla slovy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28596" y="1643052"/>
            <a:ext cx="4038600" cy="4525963"/>
          </a:xfrm>
        </p:spPr>
        <p:txBody>
          <a:bodyPr/>
          <a:lstStyle/>
          <a:p>
            <a:pPr>
              <a:buNone/>
            </a:pPr>
            <a:r>
              <a:rPr lang="cs-CZ" sz="2400" dirty="0" smtClean="0"/>
              <a:t>				</a:t>
            </a: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0,3   –</a:t>
            </a:r>
          </a:p>
          <a:p>
            <a:pPr>
              <a:buNone/>
            </a:pP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				6,12 –</a:t>
            </a:r>
          </a:p>
          <a:p>
            <a:pPr>
              <a:buNone/>
            </a:pP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				8,25 –</a:t>
            </a:r>
          </a:p>
          <a:p>
            <a:pPr>
              <a:buNone/>
            </a:pP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 				0,18 –</a:t>
            </a:r>
          </a:p>
          <a:p>
            <a:pPr>
              <a:buNone/>
            </a:pP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				5,03 –</a:t>
            </a:r>
          </a:p>
          <a:p>
            <a:pPr>
              <a:buNone/>
            </a:pP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				4,4   –</a:t>
            </a:r>
          </a:p>
          <a:p>
            <a:pPr>
              <a:buNone/>
            </a:pP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				9,6   –</a:t>
            </a:r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None/>
            </a:pPr>
            <a:r>
              <a:rPr lang="cs-CZ" sz="2400" b="1" dirty="0" smtClean="0">
                <a:solidFill>
                  <a:srgbClr val="0070C0"/>
                </a:solidFill>
              </a:rPr>
              <a:t>nula celá tři desetiny</a:t>
            </a:r>
          </a:p>
          <a:p>
            <a:pPr>
              <a:buNone/>
            </a:pPr>
            <a:r>
              <a:rPr lang="cs-CZ" sz="2400" b="1" dirty="0" smtClean="0">
                <a:solidFill>
                  <a:srgbClr val="0070C0"/>
                </a:solidFill>
              </a:rPr>
              <a:t>šest celých dvanáct setin</a:t>
            </a:r>
          </a:p>
          <a:p>
            <a:pPr>
              <a:buNone/>
            </a:pPr>
            <a:r>
              <a:rPr lang="cs-CZ" sz="2400" b="1" dirty="0" smtClean="0">
                <a:solidFill>
                  <a:srgbClr val="0070C0"/>
                </a:solidFill>
              </a:rPr>
              <a:t>osm celých dvacet pět setin</a:t>
            </a:r>
          </a:p>
          <a:p>
            <a:pPr>
              <a:buNone/>
            </a:pPr>
            <a:r>
              <a:rPr lang="cs-CZ" sz="2400" b="1" dirty="0" smtClean="0">
                <a:solidFill>
                  <a:srgbClr val="0070C0"/>
                </a:solidFill>
              </a:rPr>
              <a:t>nula celá osmnáct setin</a:t>
            </a:r>
          </a:p>
          <a:p>
            <a:pPr>
              <a:buNone/>
            </a:pPr>
            <a:r>
              <a:rPr lang="cs-CZ" sz="2400" b="1" dirty="0" smtClean="0">
                <a:solidFill>
                  <a:srgbClr val="0070C0"/>
                </a:solidFill>
              </a:rPr>
              <a:t>pět celých tři setiny</a:t>
            </a:r>
          </a:p>
          <a:p>
            <a:pPr>
              <a:buNone/>
            </a:pPr>
            <a:r>
              <a:rPr lang="cs-CZ" sz="2400" b="1" dirty="0" smtClean="0">
                <a:solidFill>
                  <a:srgbClr val="0070C0"/>
                </a:solidFill>
              </a:rPr>
              <a:t>čtyři celé čtyři desetiny</a:t>
            </a:r>
          </a:p>
          <a:p>
            <a:pPr>
              <a:buNone/>
            </a:pPr>
            <a:r>
              <a:rPr lang="cs-CZ" sz="2400" b="1" dirty="0" smtClean="0">
                <a:solidFill>
                  <a:srgbClr val="0070C0"/>
                </a:solidFill>
              </a:rPr>
              <a:t>devět celých šest desetin</a:t>
            </a:r>
            <a:endParaRPr lang="cs-CZ" sz="24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0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5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0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0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5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0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Porovnávání desetinných čísel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Při porovnávání desetinných čísel </a:t>
            </a:r>
            <a:r>
              <a:rPr lang="cs-CZ" dirty="0" smtClean="0">
                <a:solidFill>
                  <a:srgbClr val="C00000"/>
                </a:solidFill>
              </a:rPr>
              <a:t>nejprve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C00000"/>
                </a:solidFill>
              </a:rPr>
              <a:t>porovnáváme</a:t>
            </a:r>
            <a:r>
              <a:rPr lang="cs-CZ" dirty="0" smtClean="0"/>
              <a:t> 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jednotky</a:t>
            </a:r>
            <a:r>
              <a:rPr lang="cs-CZ" dirty="0" smtClean="0"/>
              <a:t>, poté </a:t>
            </a:r>
            <a:r>
              <a:rPr lang="cs-CZ" dirty="0" smtClean="0">
                <a:solidFill>
                  <a:srgbClr val="0070C0"/>
                </a:solidFill>
              </a:rPr>
              <a:t>desetiny</a:t>
            </a:r>
            <a:r>
              <a:rPr lang="cs-CZ" dirty="0" smtClean="0"/>
              <a:t>, </a:t>
            </a:r>
            <a:r>
              <a:rPr lang="cs-CZ" dirty="0" smtClean="0">
                <a:solidFill>
                  <a:srgbClr val="00B050"/>
                </a:solidFill>
              </a:rPr>
              <a:t>setiny</a:t>
            </a:r>
            <a:r>
              <a:rPr lang="cs-CZ" dirty="0" smtClean="0"/>
              <a:t>, tisíciny atd.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př. 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13</a:t>
            </a:r>
            <a:r>
              <a:rPr lang="cs-CZ" dirty="0" smtClean="0"/>
              <a:t>,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0</a:t>
            </a:r>
            <a:r>
              <a:rPr lang="cs-CZ" dirty="0" smtClean="0">
                <a:solidFill>
                  <a:srgbClr val="00B050"/>
                </a:solidFill>
              </a:rPr>
              <a:t>4 </a:t>
            </a:r>
            <a:r>
              <a:rPr lang="cs-CZ" dirty="0" smtClean="0"/>
              <a:t> a  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13</a:t>
            </a:r>
            <a:r>
              <a:rPr lang="cs-CZ" dirty="0" smtClean="0"/>
              <a:t>,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1</a:t>
            </a:r>
            <a:r>
              <a:rPr lang="cs-CZ" dirty="0" smtClean="0">
                <a:solidFill>
                  <a:srgbClr val="00B050"/>
                </a:solidFill>
              </a:rPr>
              <a:t>4	    </a:t>
            </a:r>
            <a:r>
              <a:rPr lang="cs-CZ" b="1" dirty="0" smtClean="0">
                <a:solidFill>
                  <a:srgbClr val="FF0066"/>
                </a:solidFill>
              </a:rPr>
              <a:t>→  13,04  &lt;  13,14</a:t>
            </a:r>
            <a:endParaRPr lang="cs-CZ" dirty="0" smtClean="0">
              <a:solidFill>
                <a:srgbClr val="00B050"/>
              </a:solidFill>
            </a:endParaRPr>
          </a:p>
          <a:p>
            <a:pPr>
              <a:buNone/>
            </a:pPr>
            <a:r>
              <a:rPr lang="cs-CZ" dirty="0" smtClean="0"/>
              <a:t>		  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13</a:t>
            </a:r>
            <a:r>
              <a:rPr lang="cs-CZ" dirty="0" smtClean="0"/>
              <a:t>  =  </a:t>
            </a:r>
            <a:r>
              <a:rPr lang="cs-CZ" dirty="0" err="1" smtClean="0">
                <a:solidFill>
                  <a:schemeClr val="accent6">
                    <a:lumMod val="75000"/>
                  </a:schemeClr>
                </a:solidFill>
              </a:rPr>
              <a:t>13</a:t>
            </a:r>
            <a:endParaRPr lang="cs-CZ" dirty="0" smtClean="0">
              <a:solidFill>
                <a:schemeClr val="accent6">
                  <a:lumMod val="75000"/>
                </a:schemeClr>
              </a:solidFill>
            </a:endParaRPr>
          </a:p>
          <a:p>
            <a:pPr>
              <a:buNone/>
            </a:pPr>
            <a:r>
              <a:rPr lang="cs-CZ" dirty="0" smtClean="0"/>
              <a:t>		     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0</a:t>
            </a:r>
            <a:r>
              <a:rPr lang="cs-CZ" dirty="0" smtClean="0"/>
              <a:t> &lt;  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1</a:t>
            </a:r>
          </a:p>
          <a:p>
            <a:pPr>
              <a:buNone/>
            </a:pPr>
            <a:r>
              <a:rPr lang="cs-CZ" dirty="0" smtClean="0"/>
              <a:t>		</a:t>
            </a:r>
            <a:r>
              <a:rPr lang="cs-CZ" dirty="0" smtClean="0">
                <a:solidFill>
                  <a:srgbClr val="00B050"/>
                </a:solidFill>
              </a:rPr>
              <a:t>     4</a:t>
            </a:r>
            <a:r>
              <a:rPr lang="cs-CZ" dirty="0" smtClean="0"/>
              <a:t> =  </a:t>
            </a:r>
            <a:r>
              <a:rPr lang="cs-CZ" dirty="0" err="1" smtClean="0">
                <a:solidFill>
                  <a:srgbClr val="00B050"/>
                </a:solidFill>
              </a:rPr>
              <a:t>4</a:t>
            </a:r>
            <a:r>
              <a:rPr lang="cs-CZ" dirty="0" smtClean="0"/>
              <a:t>			</a:t>
            </a:r>
            <a:endParaRPr lang="cs-CZ" b="1" dirty="0">
              <a:solidFill>
                <a:srgbClr val="FF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Porovnej čísla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 anchor="ctr" anchorCtr="0"/>
          <a:lstStyle/>
          <a:p>
            <a:pPr>
              <a:buNone/>
            </a:pPr>
            <a:r>
              <a:rPr lang="cs-CZ" dirty="0" smtClean="0">
                <a:solidFill>
                  <a:srgbClr val="0066FF"/>
                </a:solidFill>
              </a:rPr>
              <a:t>  5,2</a:t>
            </a:r>
            <a:r>
              <a:rPr lang="cs-CZ" dirty="0" smtClean="0"/>
              <a:t>	</a:t>
            </a:r>
            <a:r>
              <a:rPr lang="cs-CZ" b="1" dirty="0" smtClean="0">
                <a:solidFill>
                  <a:srgbClr val="33CC33"/>
                </a:solidFill>
              </a:rPr>
              <a:t>         </a:t>
            </a:r>
            <a:r>
              <a:rPr lang="cs-CZ" b="1" dirty="0" smtClean="0">
                <a:solidFill>
                  <a:srgbClr val="FF0066"/>
                </a:solidFill>
              </a:rPr>
              <a:t>?</a:t>
            </a:r>
            <a:r>
              <a:rPr lang="cs-CZ" dirty="0" smtClean="0"/>
              <a:t>    	</a:t>
            </a:r>
            <a:r>
              <a:rPr lang="cs-CZ" dirty="0" smtClean="0">
                <a:solidFill>
                  <a:srgbClr val="0066FF"/>
                </a:solidFill>
              </a:rPr>
              <a:t>   5,8</a:t>
            </a:r>
          </a:p>
          <a:p>
            <a:pPr>
              <a:buNone/>
            </a:pPr>
            <a:r>
              <a:rPr lang="cs-CZ" dirty="0" smtClean="0">
                <a:solidFill>
                  <a:srgbClr val="0066FF"/>
                </a:solidFill>
              </a:rPr>
              <a:t>33,25	</a:t>
            </a:r>
            <a:r>
              <a:rPr lang="cs-CZ" dirty="0" smtClean="0"/>
              <a:t>         </a:t>
            </a:r>
            <a:r>
              <a:rPr lang="cs-CZ" b="1" dirty="0" smtClean="0">
                <a:solidFill>
                  <a:srgbClr val="FF0066"/>
                </a:solidFill>
              </a:rPr>
              <a:t>?</a:t>
            </a:r>
            <a:r>
              <a:rPr lang="cs-CZ" dirty="0" smtClean="0">
                <a:solidFill>
                  <a:srgbClr val="FF0066"/>
                </a:solidFill>
              </a:rPr>
              <a:t> </a:t>
            </a:r>
            <a:r>
              <a:rPr lang="cs-CZ" dirty="0" smtClean="0"/>
              <a:t>           </a:t>
            </a:r>
            <a:r>
              <a:rPr lang="cs-CZ" dirty="0" smtClean="0">
                <a:solidFill>
                  <a:srgbClr val="0066FF"/>
                </a:solidFill>
              </a:rPr>
              <a:t>21,45</a:t>
            </a:r>
          </a:p>
          <a:p>
            <a:pPr>
              <a:buNone/>
            </a:pPr>
            <a:r>
              <a:rPr lang="cs-CZ" dirty="0" smtClean="0">
                <a:solidFill>
                  <a:srgbClr val="0066FF"/>
                </a:solidFill>
              </a:rPr>
              <a:t>  9,09</a:t>
            </a:r>
            <a:r>
              <a:rPr lang="cs-CZ" dirty="0" smtClean="0"/>
              <a:t>	         </a:t>
            </a:r>
            <a:r>
              <a:rPr lang="cs-CZ" b="1" dirty="0" smtClean="0">
                <a:solidFill>
                  <a:srgbClr val="FF0066"/>
                </a:solidFill>
              </a:rPr>
              <a:t>?</a:t>
            </a:r>
            <a:r>
              <a:rPr lang="cs-CZ" dirty="0" smtClean="0">
                <a:solidFill>
                  <a:srgbClr val="FF0066"/>
                </a:solidFill>
              </a:rPr>
              <a:t>	</a:t>
            </a:r>
            <a:r>
              <a:rPr lang="cs-CZ" dirty="0" smtClean="0"/>
              <a:t>	   </a:t>
            </a:r>
            <a:r>
              <a:rPr lang="cs-CZ" dirty="0" smtClean="0">
                <a:solidFill>
                  <a:srgbClr val="0066FF"/>
                </a:solidFill>
              </a:rPr>
              <a:t>9,9</a:t>
            </a:r>
          </a:p>
          <a:p>
            <a:pPr>
              <a:buNone/>
            </a:pPr>
            <a:r>
              <a:rPr lang="cs-CZ" dirty="0" smtClean="0"/>
              <a:t>  </a:t>
            </a:r>
            <a:r>
              <a:rPr lang="cs-CZ" dirty="0" smtClean="0">
                <a:solidFill>
                  <a:srgbClr val="0066FF"/>
                </a:solidFill>
              </a:rPr>
              <a:t>5,56</a:t>
            </a:r>
            <a:r>
              <a:rPr lang="cs-CZ" dirty="0" smtClean="0"/>
              <a:t>	         </a:t>
            </a:r>
            <a:r>
              <a:rPr lang="cs-CZ" b="1" dirty="0" smtClean="0">
                <a:solidFill>
                  <a:srgbClr val="FF0066"/>
                </a:solidFill>
              </a:rPr>
              <a:t>?</a:t>
            </a:r>
            <a:r>
              <a:rPr lang="cs-CZ" dirty="0" smtClean="0"/>
              <a:t>	              </a:t>
            </a:r>
            <a:r>
              <a:rPr lang="cs-CZ" dirty="0" smtClean="0">
                <a:solidFill>
                  <a:srgbClr val="0066FF"/>
                </a:solidFill>
              </a:rPr>
              <a:t>5,56</a:t>
            </a:r>
          </a:p>
          <a:p>
            <a:pPr>
              <a:buNone/>
            </a:pPr>
            <a:r>
              <a:rPr lang="cs-CZ" dirty="0" smtClean="0">
                <a:solidFill>
                  <a:srgbClr val="0066FF"/>
                </a:solidFill>
              </a:rPr>
              <a:t>11,12</a:t>
            </a:r>
            <a:r>
              <a:rPr lang="cs-CZ" dirty="0" smtClean="0"/>
              <a:t>	         </a:t>
            </a:r>
            <a:r>
              <a:rPr lang="cs-CZ" b="1" dirty="0" smtClean="0">
                <a:solidFill>
                  <a:srgbClr val="FF0066"/>
                </a:solidFill>
              </a:rPr>
              <a:t>?</a:t>
            </a:r>
            <a:r>
              <a:rPr lang="cs-CZ" b="1" dirty="0" smtClean="0"/>
              <a:t>	 </a:t>
            </a:r>
            <a:r>
              <a:rPr lang="cs-CZ" dirty="0" smtClean="0"/>
              <a:t>           </a:t>
            </a:r>
            <a:r>
              <a:rPr lang="cs-CZ" dirty="0" smtClean="0">
                <a:solidFill>
                  <a:srgbClr val="0066FF"/>
                </a:solidFill>
              </a:rPr>
              <a:t>11,15</a:t>
            </a:r>
          </a:p>
          <a:p>
            <a:pPr>
              <a:buNone/>
            </a:pPr>
            <a:r>
              <a:rPr lang="cs-CZ" dirty="0" smtClean="0">
                <a:solidFill>
                  <a:srgbClr val="0066FF"/>
                </a:solidFill>
              </a:rPr>
              <a:t>  0,8</a:t>
            </a:r>
            <a:r>
              <a:rPr lang="cs-CZ" dirty="0" smtClean="0"/>
              <a:t>	         </a:t>
            </a:r>
            <a:r>
              <a:rPr lang="cs-CZ" b="1" dirty="0" smtClean="0">
                <a:solidFill>
                  <a:srgbClr val="FF0066"/>
                </a:solidFill>
              </a:rPr>
              <a:t>?	</a:t>
            </a:r>
            <a:r>
              <a:rPr lang="cs-CZ" dirty="0" smtClean="0"/>
              <a:t>               </a:t>
            </a:r>
            <a:r>
              <a:rPr lang="cs-CZ" dirty="0" smtClean="0">
                <a:solidFill>
                  <a:srgbClr val="0066FF"/>
                </a:solidFill>
              </a:rPr>
              <a:t>0,4</a:t>
            </a:r>
            <a:endParaRPr lang="cs-CZ" dirty="0">
              <a:solidFill>
                <a:srgbClr val="0066FF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 anchor="ctr" anchorCtr="0"/>
          <a:lstStyle/>
          <a:p>
            <a:pPr>
              <a:buNone/>
            </a:pPr>
            <a:endParaRPr lang="cs-CZ" dirty="0" smtClean="0"/>
          </a:p>
          <a:p>
            <a:pPr algn="ctr">
              <a:buNone/>
            </a:pPr>
            <a:r>
              <a:rPr lang="cs-CZ" b="1" dirty="0" smtClean="0">
                <a:solidFill>
                  <a:srgbClr val="FF0066"/>
                </a:solidFill>
              </a:rPr>
              <a:t>&lt;</a:t>
            </a:r>
          </a:p>
          <a:p>
            <a:pPr algn="ctr">
              <a:buNone/>
            </a:pPr>
            <a:r>
              <a:rPr lang="cs-CZ" b="1" dirty="0" smtClean="0">
                <a:solidFill>
                  <a:srgbClr val="FF0066"/>
                </a:solidFill>
              </a:rPr>
              <a:t>&gt;</a:t>
            </a:r>
          </a:p>
          <a:p>
            <a:pPr algn="ctr">
              <a:buNone/>
            </a:pPr>
            <a:r>
              <a:rPr lang="cs-CZ" b="1" dirty="0" smtClean="0">
                <a:solidFill>
                  <a:srgbClr val="FF0066"/>
                </a:solidFill>
              </a:rPr>
              <a:t>&lt;</a:t>
            </a:r>
          </a:p>
          <a:p>
            <a:pPr algn="ctr">
              <a:buNone/>
            </a:pPr>
            <a:r>
              <a:rPr lang="cs-CZ" b="1" dirty="0" smtClean="0">
                <a:solidFill>
                  <a:srgbClr val="FF0066"/>
                </a:solidFill>
              </a:rPr>
              <a:t>=</a:t>
            </a:r>
          </a:p>
          <a:p>
            <a:pPr algn="ctr">
              <a:buNone/>
            </a:pPr>
            <a:r>
              <a:rPr lang="cs-CZ" b="1" dirty="0" smtClean="0">
                <a:solidFill>
                  <a:srgbClr val="FF0066"/>
                </a:solidFill>
              </a:rPr>
              <a:t>&lt;</a:t>
            </a:r>
          </a:p>
          <a:p>
            <a:pPr algn="ctr">
              <a:buNone/>
            </a:pPr>
            <a:r>
              <a:rPr lang="cs-CZ" b="1" dirty="0" smtClean="0">
                <a:solidFill>
                  <a:srgbClr val="FF0066"/>
                </a:solidFill>
              </a:rPr>
              <a:t>&gt;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0"/>
                            </p:stCondLst>
                            <p:childTnLst>
                              <p:par>
                                <p:cTn id="4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Sčítání desetinných čísel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2" name="Zástupný symbol pro obsah 1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dirty="0" smtClean="0"/>
              <a:t>Při sčítání desetinných čísel sčítáme  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jednotky</a:t>
            </a:r>
            <a:r>
              <a:rPr lang="cs-CZ" dirty="0" smtClean="0"/>
              <a:t> s 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jednotkami</a:t>
            </a:r>
            <a:r>
              <a:rPr lang="cs-CZ" dirty="0" smtClean="0"/>
              <a:t>, </a:t>
            </a:r>
            <a:r>
              <a:rPr lang="cs-CZ" dirty="0" smtClean="0">
                <a:solidFill>
                  <a:srgbClr val="0070C0"/>
                </a:solidFill>
              </a:rPr>
              <a:t>desetiny</a:t>
            </a:r>
            <a:r>
              <a:rPr lang="cs-CZ" dirty="0" smtClean="0"/>
              <a:t> s </a:t>
            </a:r>
            <a:r>
              <a:rPr lang="cs-CZ" dirty="0" smtClean="0">
                <a:solidFill>
                  <a:srgbClr val="0070C0"/>
                </a:solidFill>
              </a:rPr>
              <a:t>desetinami</a:t>
            </a:r>
            <a:r>
              <a:rPr lang="cs-CZ" dirty="0" smtClean="0"/>
              <a:t>, </a:t>
            </a:r>
            <a:r>
              <a:rPr lang="cs-CZ" dirty="0" smtClean="0">
                <a:solidFill>
                  <a:srgbClr val="00B050"/>
                </a:solidFill>
              </a:rPr>
              <a:t>setiny</a:t>
            </a:r>
            <a:r>
              <a:rPr lang="cs-CZ" dirty="0" smtClean="0"/>
              <a:t> se </a:t>
            </a:r>
            <a:r>
              <a:rPr lang="cs-CZ" dirty="0" smtClean="0">
                <a:solidFill>
                  <a:srgbClr val="00B050"/>
                </a:solidFill>
              </a:rPr>
              <a:t>setinami</a:t>
            </a:r>
            <a:r>
              <a:rPr lang="cs-CZ" dirty="0" smtClean="0"/>
              <a:t> atd.</a:t>
            </a:r>
          </a:p>
          <a:p>
            <a:pPr>
              <a:buNone/>
            </a:pPr>
            <a:r>
              <a:rPr lang="cs-CZ" dirty="0" smtClean="0"/>
              <a:t>Po sečtení nesmíme zapomenout na </a:t>
            </a:r>
            <a:r>
              <a:rPr lang="cs-CZ" dirty="0" smtClean="0">
                <a:solidFill>
                  <a:srgbClr val="FF0066"/>
                </a:solidFill>
              </a:rPr>
              <a:t>desetinou čárku.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př. 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3</a:t>
            </a:r>
            <a:r>
              <a:rPr lang="cs-CZ" dirty="0" smtClean="0"/>
              <a:t>,</a:t>
            </a:r>
            <a:r>
              <a:rPr lang="cs-CZ" dirty="0" smtClean="0">
                <a:solidFill>
                  <a:srgbClr val="0070C0"/>
                </a:solidFill>
              </a:rPr>
              <a:t>2</a:t>
            </a:r>
            <a:r>
              <a:rPr lang="cs-CZ" dirty="0" smtClean="0">
                <a:solidFill>
                  <a:srgbClr val="00B050"/>
                </a:solidFill>
              </a:rPr>
              <a:t>4</a:t>
            </a:r>
            <a:r>
              <a:rPr lang="cs-CZ" dirty="0" smtClean="0"/>
              <a:t> + 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2</a:t>
            </a:r>
            <a:r>
              <a:rPr lang="cs-CZ" dirty="0" smtClean="0"/>
              <a:t>,</a:t>
            </a:r>
            <a:r>
              <a:rPr lang="cs-CZ" dirty="0" smtClean="0">
                <a:solidFill>
                  <a:srgbClr val="0070C0"/>
                </a:solidFill>
              </a:rPr>
              <a:t>1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0066"/>
                </a:solidFill>
              </a:rPr>
              <a:t>=</a:t>
            </a:r>
            <a:r>
              <a:rPr lang="cs-CZ" dirty="0" smtClean="0"/>
              <a:t> </a:t>
            </a:r>
            <a:r>
              <a:rPr lang="cs-CZ" b="1" dirty="0" smtClean="0">
                <a:solidFill>
                  <a:srgbClr val="FF0066"/>
                </a:solidFill>
              </a:rPr>
              <a:t>5,34</a:t>
            </a:r>
          </a:p>
          <a:p>
            <a:pPr>
              <a:buNone/>
            </a:pPr>
            <a:r>
              <a:rPr lang="cs-CZ" dirty="0" smtClean="0"/>
              <a:t>	      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3</a:t>
            </a:r>
            <a:r>
              <a:rPr lang="cs-CZ" dirty="0" smtClean="0"/>
              <a:t>+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2</a:t>
            </a:r>
            <a:r>
              <a:rPr lang="cs-CZ" dirty="0" smtClean="0"/>
              <a:t> = 5</a:t>
            </a:r>
          </a:p>
          <a:p>
            <a:pPr>
              <a:buNone/>
            </a:pPr>
            <a:r>
              <a:rPr lang="cs-CZ" dirty="0" smtClean="0"/>
              <a:t>	      </a:t>
            </a:r>
            <a:r>
              <a:rPr lang="cs-CZ" dirty="0" smtClean="0">
                <a:solidFill>
                  <a:srgbClr val="0070C0"/>
                </a:solidFill>
              </a:rPr>
              <a:t>2</a:t>
            </a:r>
            <a:r>
              <a:rPr lang="cs-CZ" dirty="0" smtClean="0"/>
              <a:t>+</a:t>
            </a:r>
            <a:r>
              <a:rPr lang="cs-CZ" dirty="0" smtClean="0">
                <a:solidFill>
                  <a:srgbClr val="0070C0"/>
                </a:solidFill>
              </a:rPr>
              <a:t>1</a:t>
            </a:r>
            <a:r>
              <a:rPr lang="cs-CZ" dirty="0" smtClean="0"/>
              <a:t> = 3</a:t>
            </a:r>
          </a:p>
          <a:p>
            <a:pPr>
              <a:buNone/>
            </a:pPr>
            <a:r>
              <a:rPr lang="cs-CZ" dirty="0" smtClean="0"/>
              <a:t>	      </a:t>
            </a:r>
            <a:r>
              <a:rPr lang="cs-CZ" dirty="0" smtClean="0">
                <a:solidFill>
                  <a:srgbClr val="00B050"/>
                </a:solidFill>
              </a:rPr>
              <a:t>4</a:t>
            </a:r>
            <a:r>
              <a:rPr lang="cs-CZ" dirty="0" smtClean="0"/>
              <a:t>+0 = 4			</a:t>
            </a:r>
            <a:endParaRPr lang="cs-CZ" b="1" dirty="0">
              <a:solidFill>
                <a:srgbClr val="FF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2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10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10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1000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1000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Slovní úloha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dirty="0" smtClean="0"/>
              <a:t>Anička si v obchodě koupila lízátko za 4,50 Kč a čokoládu za 19,40 Kč. Kolik zaplatila celkem?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b="1" dirty="0" smtClean="0">
                <a:solidFill>
                  <a:srgbClr val="0070C0"/>
                </a:solidFill>
              </a:rPr>
              <a:t>Zápis:</a:t>
            </a:r>
            <a:r>
              <a:rPr lang="cs-CZ" dirty="0" smtClean="0"/>
              <a:t> lízátko ……..   4,50 Kč</a:t>
            </a:r>
          </a:p>
          <a:p>
            <a:pPr>
              <a:buNone/>
            </a:pPr>
            <a:r>
              <a:rPr lang="cs-CZ" dirty="0" smtClean="0"/>
              <a:t>		 čokoláda …. 19,40 Kč</a:t>
            </a:r>
          </a:p>
          <a:p>
            <a:pPr>
              <a:buNone/>
            </a:pPr>
            <a:r>
              <a:rPr lang="cs-CZ" dirty="0" smtClean="0"/>
              <a:t>		 celkem ……..      ?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b="1" dirty="0" smtClean="0">
                <a:solidFill>
                  <a:srgbClr val="0070C0"/>
                </a:solidFill>
              </a:rPr>
              <a:t>Výpočet: </a:t>
            </a:r>
            <a:r>
              <a:rPr lang="cs-CZ" dirty="0" smtClean="0"/>
              <a:t>4,50 + 19,40 = 23,90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b="1" dirty="0" smtClean="0">
                <a:solidFill>
                  <a:srgbClr val="0070C0"/>
                </a:solidFill>
              </a:rPr>
              <a:t>Odpověď: </a:t>
            </a:r>
            <a:r>
              <a:rPr lang="cs-CZ" dirty="0" smtClean="0"/>
              <a:t>Anička celkem zaplatila 23,90 Kč.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Odčítání desetinných čísel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dirty="0" smtClean="0"/>
              <a:t>Při odčítání desetinných čísel odčítáme  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jednotky</a:t>
            </a:r>
            <a:r>
              <a:rPr lang="cs-CZ" dirty="0" smtClean="0"/>
              <a:t> s 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jednotkami</a:t>
            </a:r>
            <a:r>
              <a:rPr lang="cs-CZ" dirty="0" smtClean="0"/>
              <a:t>, </a:t>
            </a:r>
            <a:r>
              <a:rPr lang="cs-CZ" dirty="0" smtClean="0">
                <a:solidFill>
                  <a:srgbClr val="0070C0"/>
                </a:solidFill>
              </a:rPr>
              <a:t>desetiny</a:t>
            </a:r>
            <a:r>
              <a:rPr lang="cs-CZ" dirty="0" smtClean="0"/>
              <a:t> s </a:t>
            </a:r>
            <a:r>
              <a:rPr lang="cs-CZ" dirty="0" smtClean="0">
                <a:solidFill>
                  <a:srgbClr val="0070C0"/>
                </a:solidFill>
              </a:rPr>
              <a:t>desetinami</a:t>
            </a:r>
            <a:r>
              <a:rPr lang="cs-CZ" dirty="0" smtClean="0"/>
              <a:t>, </a:t>
            </a:r>
            <a:r>
              <a:rPr lang="cs-CZ" dirty="0" smtClean="0">
                <a:solidFill>
                  <a:srgbClr val="00B050"/>
                </a:solidFill>
              </a:rPr>
              <a:t>setiny</a:t>
            </a:r>
            <a:r>
              <a:rPr lang="cs-CZ" dirty="0" smtClean="0"/>
              <a:t> se </a:t>
            </a:r>
            <a:r>
              <a:rPr lang="cs-CZ" dirty="0" smtClean="0">
                <a:solidFill>
                  <a:srgbClr val="00B050"/>
                </a:solidFill>
              </a:rPr>
              <a:t>setinami</a:t>
            </a:r>
            <a:r>
              <a:rPr lang="cs-CZ" dirty="0" smtClean="0"/>
              <a:t> atd.</a:t>
            </a:r>
          </a:p>
          <a:p>
            <a:pPr>
              <a:buNone/>
            </a:pPr>
            <a:r>
              <a:rPr lang="cs-CZ" dirty="0" smtClean="0"/>
              <a:t>Po odečtení nesmíme zapomenout na </a:t>
            </a:r>
            <a:r>
              <a:rPr lang="cs-CZ" dirty="0" smtClean="0">
                <a:solidFill>
                  <a:srgbClr val="FF0066"/>
                </a:solidFill>
              </a:rPr>
              <a:t>desetinou čárku.</a:t>
            </a:r>
          </a:p>
          <a:p>
            <a:pPr>
              <a:buNone/>
            </a:pPr>
            <a:r>
              <a:rPr lang="cs-CZ" dirty="0" smtClean="0"/>
              <a:t>př.  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6</a:t>
            </a:r>
            <a:r>
              <a:rPr lang="cs-CZ" dirty="0" smtClean="0"/>
              <a:t>,</a:t>
            </a:r>
            <a:r>
              <a:rPr lang="cs-CZ" dirty="0" smtClean="0">
                <a:solidFill>
                  <a:srgbClr val="0070C0"/>
                </a:solidFill>
              </a:rPr>
              <a:t>4</a:t>
            </a:r>
            <a:r>
              <a:rPr lang="cs-CZ" dirty="0" smtClean="0">
                <a:solidFill>
                  <a:srgbClr val="00B050"/>
                </a:solidFill>
              </a:rPr>
              <a:t>6</a:t>
            </a:r>
            <a:r>
              <a:rPr lang="cs-CZ" dirty="0" smtClean="0"/>
              <a:t> – 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2</a:t>
            </a:r>
            <a:r>
              <a:rPr lang="cs-CZ" dirty="0" smtClean="0"/>
              <a:t>, </a:t>
            </a:r>
            <a:r>
              <a:rPr lang="cs-CZ" dirty="0" smtClean="0">
                <a:solidFill>
                  <a:srgbClr val="0070C0"/>
                </a:solidFill>
              </a:rPr>
              <a:t>3</a:t>
            </a:r>
            <a:r>
              <a:rPr lang="cs-CZ" dirty="0" smtClean="0">
                <a:solidFill>
                  <a:srgbClr val="00B050"/>
                </a:solidFill>
              </a:rPr>
              <a:t>4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0066"/>
                </a:solidFill>
              </a:rPr>
              <a:t>= </a:t>
            </a:r>
            <a:r>
              <a:rPr lang="cs-CZ" b="1" dirty="0" smtClean="0">
                <a:solidFill>
                  <a:srgbClr val="FF0066"/>
                </a:solidFill>
              </a:rPr>
              <a:t>4,12</a:t>
            </a:r>
          </a:p>
          <a:p>
            <a:pPr>
              <a:buNone/>
            </a:pPr>
            <a:r>
              <a:rPr lang="cs-CZ" dirty="0" smtClean="0"/>
              <a:t>		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6 </a:t>
            </a:r>
            <a:r>
              <a:rPr lang="cs-CZ" dirty="0" smtClean="0"/>
              <a:t>- 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2</a:t>
            </a:r>
            <a:r>
              <a:rPr lang="cs-CZ" dirty="0" smtClean="0"/>
              <a:t> = 4</a:t>
            </a:r>
          </a:p>
          <a:p>
            <a:pPr>
              <a:buNone/>
            </a:pPr>
            <a:r>
              <a:rPr lang="cs-CZ" dirty="0" smtClean="0"/>
              <a:t>		</a:t>
            </a:r>
            <a:r>
              <a:rPr lang="cs-CZ" dirty="0" smtClean="0">
                <a:solidFill>
                  <a:srgbClr val="0070C0"/>
                </a:solidFill>
              </a:rPr>
              <a:t>4</a:t>
            </a:r>
            <a:r>
              <a:rPr lang="cs-CZ" dirty="0" smtClean="0"/>
              <a:t> - </a:t>
            </a:r>
            <a:r>
              <a:rPr lang="cs-CZ" dirty="0" smtClean="0">
                <a:solidFill>
                  <a:srgbClr val="0070C0"/>
                </a:solidFill>
              </a:rPr>
              <a:t>3</a:t>
            </a:r>
            <a:r>
              <a:rPr lang="cs-CZ" dirty="0" smtClean="0"/>
              <a:t> = 1</a:t>
            </a:r>
          </a:p>
          <a:p>
            <a:pPr>
              <a:buNone/>
            </a:pPr>
            <a:r>
              <a:rPr lang="cs-CZ" dirty="0" smtClean="0"/>
              <a:t>		</a:t>
            </a:r>
            <a:r>
              <a:rPr lang="cs-CZ" dirty="0" smtClean="0">
                <a:solidFill>
                  <a:srgbClr val="00B050"/>
                </a:solidFill>
              </a:rPr>
              <a:t>6 </a:t>
            </a:r>
            <a:r>
              <a:rPr lang="cs-CZ" dirty="0" smtClean="0"/>
              <a:t>- </a:t>
            </a:r>
            <a:r>
              <a:rPr lang="cs-CZ" dirty="0" smtClean="0">
                <a:solidFill>
                  <a:srgbClr val="00B050"/>
                </a:solidFill>
              </a:rPr>
              <a:t>4</a:t>
            </a:r>
            <a:r>
              <a:rPr lang="cs-CZ" dirty="0" smtClean="0"/>
              <a:t> = 2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Slovní úloha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786454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dirty="0" smtClean="0"/>
              <a:t>Cesta z první vesnice do města je dlouhá 1,4 km</a:t>
            </a:r>
          </a:p>
          <a:p>
            <a:pPr>
              <a:buNone/>
            </a:pPr>
            <a:r>
              <a:rPr lang="cs-CZ" dirty="0" smtClean="0"/>
              <a:t>z druhé vesnice je cesta dlouhá 3,6 km. O kolik km</a:t>
            </a:r>
          </a:p>
          <a:p>
            <a:pPr>
              <a:buNone/>
            </a:pPr>
            <a:r>
              <a:rPr lang="cs-CZ" dirty="0" smtClean="0"/>
              <a:t>je druhá cesta delší?</a:t>
            </a:r>
          </a:p>
          <a:p>
            <a:pPr>
              <a:buNone/>
            </a:pPr>
            <a:endParaRPr lang="cs-CZ" dirty="0" smtClean="0">
              <a:solidFill>
                <a:srgbClr val="0066FF"/>
              </a:solidFill>
            </a:endParaRPr>
          </a:p>
          <a:p>
            <a:pPr>
              <a:buNone/>
            </a:pPr>
            <a:r>
              <a:rPr lang="cs-CZ" dirty="0" smtClean="0">
                <a:solidFill>
                  <a:srgbClr val="0066FF"/>
                </a:solidFill>
              </a:rPr>
              <a:t>Zápis: </a:t>
            </a:r>
            <a:r>
              <a:rPr lang="cs-CZ" dirty="0" smtClean="0"/>
              <a:t>první cesta ……  1,4 km</a:t>
            </a:r>
          </a:p>
          <a:p>
            <a:pPr>
              <a:buNone/>
            </a:pPr>
            <a:r>
              <a:rPr lang="cs-CZ" dirty="0" smtClean="0"/>
              <a:t>		druhá cesta ……  3,6 km </a:t>
            </a:r>
          </a:p>
          <a:p>
            <a:pPr>
              <a:buNone/>
            </a:pPr>
            <a:r>
              <a:rPr lang="cs-CZ" smtClean="0"/>
              <a:t>	       o </a:t>
            </a:r>
            <a:r>
              <a:rPr lang="cs-CZ" dirty="0" smtClean="0"/>
              <a:t>kolik je delší ….  ?</a:t>
            </a:r>
          </a:p>
          <a:p>
            <a:pPr>
              <a:buNone/>
            </a:pPr>
            <a:endParaRPr lang="cs-CZ" dirty="0" smtClean="0">
              <a:solidFill>
                <a:srgbClr val="0066FF"/>
              </a:solidFill>
            </a:endParaRPr>
          </a:p>
          <a:p>
            <a:pPr>
              <a:buNone/>
            </a:pPr>
            <a:r>
              <a:rPr lang="cs-CZ" dirty="0" smtClean="0">
                <a:solidFill>
                  <a:srgbClr val="0066FF"/>
                </a:solidFill>
              </a:rPr>
              <a:t>Výpočet: </a:t>
            </a:r>
            <a:r>
              <a:rPr lang="cs-CZ" dirty="0" smtClean="0"/>
              <a:t>3,6 – 1,4 = 2,2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>
                <a:solidFill>
                  <a:srgbClr val="0066FF"/>
                </a:solidFill>
              </a:rPr>
              <a:t>Odpověď: </a:t>
            </a:r>
            <a:r>
              <a:rPr lang="cs-CZ" dirty="0" smtClean="0"/>
              <a:t>Druhá cesta je o 2,2 km delší.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4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381</TotalTime>
  <Words>281</Words>
  <Application>Microsoft Office PowerPoint</Application>
  <PresentationFormat>Předvádění na obrazovce (4:3)</PresentationFormat>
  <Paragraphs>99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Snímek 1</vt:lpstr>
      <vt:lpstr>Desetinná čísla</vt:lpstr>
      <vt:lpstr>Snímek 3</vt:lpstr>
      <vt:lpstr>Zapiš desetinná čísla slovy</vt:lpstr>
      <vt:lpstr>Porovnávání desetinných čísel</vt:lpstr>
      <vt:lpstr>Porovnej čísla</vt:lpstr>
      <vt:lpstr>Sčítání desetinných čísel</vt:lpstr>
      <vt:lpstr>Slovní úloha</vt:lpstr>
      <vt:lpstr>Odčítání desetinných čísel</vt:lpstr>
      <vt:lpstr>Slovní úloha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Niki</dc:creator>
  <cp:lastModifiedBy>Niki</cp:lastModifiedBy>
  <cp:revision>44</cp:revision>
  <dcterms:created xsi:type="dcterms:W3CDTF">2012-01-28T12:22:23Z</dcterms:created>
  <dcterms:modified xsi:type="dcterms:W3CDTF">2012-02-18T09:20:32Z</dcterms:modified>
</cp:coreProperties>
</file>