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10" r:id="rId3"/>
  </p:sldMasterIdLst>
  <p:notesMasterIdLst>
    <p:notesMasterId r:id="rId19"/>
  </p:notesMasterIdLst>
  <p:handoutMasterIdLst>
    <p:handoutMasterId r:id="rId20"/>
  </p:handoutMasterIdLst>
  <p:sldIdLst>
    <p:sldId id="270" r:id="rId4"/>
    <p:sldId id="272" r:id="rId5"/>
    <p:sldId id="256" r:id="rId6"/>
    <p:sldId id="258" r:id="rId7"/>
    <p:sldId id="257" r:id="rId8"/>
    <p:sldId id="259" r:id="rId9"/>
    <p:sldId id="260" r:id="rId10"/>
    <p:sldId id="267" r:id="rId11"/>
    <p:sldId id="261" r:id="rId12"/>
    <p:sldId id="263" r:id="rId13"/>
    <p:sldId id="264" r:id="rId14"/>
    <p:sldId id="265" r:id="rId15"/>
    <p:sldId id="266" r:id="rId16"/>
    <p:sldId id="273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0" d="100"/>
          <a:sy n="80" d="100"/>
        </p:scale>
        <p:origin x="-2022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7918785667805619E-2"/>
          <c:y val="1.3354698940261117E-2"/>
          <c:w val="0.98208124243536921"/>
          <c:h val="0.97329059829059827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tx1">
                  <a:lumMod val="65000"/>
                  <a:lumOff val="35000"/>
                </a:schemeClr>
              </a:solidFill>
            </c:spPr>
          </c:dPt>
          <c:dPt>
            <c:idx val="3"/>
            <c:bubble3D val="0"/>
            <c:spPr>
              <a:solidFill>
                <a:srgbClr val="C00000"/>
              </a:solidFill>
            </c:spPr>
          </c:dPt>
          <c:dPt>
            <c:idx val="4"/>
            <c:bubble3D val="0"/>
            <c:spPr>
              <a:solidFill>
                <a:srgbClr val="00B0F0"/>
              </a:solidFill>
            </c:spPr>
          </c:dPt>
          <c:dLbls>
            <c:dLbl>
              <c:idx val="0"/>
              <c:layout>
                <c:manualLayout>
                  <c:x val="3.1088082901554532E-2"/>
                  <c:y val="-0.14102580927384076"/>
                </c:manualLayout>
              </c:layout>
              <c:dLblPos val="bestFit"/>
              <c:showLegendKey val="0"/>
              <c:showVal val="0"/>
              <c:showCatName val="0"/>
              <c:showSerName val="0"/>
              <c:showPercent val="1"/>
              <c:showBubbleSize val="0"/>
            </c:dLbl>
            <c:dLblPos val="out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List1!$A$1:$A$6</c:f>
              <c:strCache>
                <c:ptCount val="6"/>
                <c:pt idx="0">
                  <c:v>uhlí</c:v>
                </c:pt>
                <c:pt idx="1">
                  <c:v>ropa</c:v>
                </c:pt>
                <c:pt idx="2">
                  <c:v>plyn</c:v>
                </c:pt>
                <c:pt idx="3">
                  <c:v>jaderné</c:v>
                </c:pt>
                <c:pt idx="4">
                  <c:v>vodní</c:v>
                </c:pt>
                <c:pt idx="5">
                  <c:v>ostatní</c:v>
                </c:pt>
              </c:strCache>
            </c:strRef>
          </c:cat>
          <c:val>
            <c:numRef>
              <c:f>List1!$B$1:$B$6</c:f>
              <c:numCache>
                <c:formatCode>General</c:formatCode>
                <c:ptCount val="6"/>
                <c:pt idx="0">
                  <c:v>8263</c:v>
                </c:pt>
                <c:pt idx="1">
                  <c:v>1111</c:v>
                </c:pt>
                <c:pt idx="2">
                  <c:v>4301</c:v>
                </c:pt>
                <c:pt idx="3">
                  <c:v>2731</c:v>
                </c:pt>
                <c:pt idx="4">
                  <c:v>3288</c:v>
                </c:pt>
                <c:pt idx="5">
                  <c:v>568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1.7918785667805619E-2"/>
          <c:y val="1.3354698940261117E-2"/>
          <c:w val="0.98208124243536921"/>
          <c:h val="0.97329059829059827"/>
        </c:manualLayout>
      </c:layout>
      <c:pie3D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8.959378782315423E-3"/>
          <c:y val="6.9444444444444441E-3"/>
          <c:w val="0.98208124243536921"/>
          <c:h val="0.97329059829059827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tx1">
                  <a:lumMod val="65000"/>
                  <a:lumOff val="35000"/>
                </a:schemeClr>
              </a:solidFill>
            </c:spPr>
          </c:dPt>
          <c:dPt>
            <c:idx val="3"/>
            <c:bubble3D val="0"/>
            <c:spPr>
              <a:solidFill>
                <a:srgbClr val="C00000"/>
              </a:solidFill>
            </c:spPr>
          </c:dPt>
          <c:dPt>
            <c:idx val="4"/>
            <c:bubble3D val="0"/>
            <c:spPr>
              <a:solidFill>
                <a:srgbClr val="00B0F0"/>
              </a:solidFill>
            </c:spPr>
          </c:dPt>
          <c:dLbls>
            <c:dLbl>
              <c:idx val="0"/>
              <c:layout>
                <c:manualLayout>
                  <c:x val="-0.21035970244652061"/>
                  <c:y val="-0.18803435628238777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4.4905008635578586E-2"/>
                  <c:y val="-2.564102564102564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3"/>
              <c:layout>
                <c:manualLayout>
                  <c:x val="0"/>
                  <c:y val="-0.2948717948717948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</c:dLbl>
            <c:dLbl>
              <c:idx val="5"/>
              <c:layout>
                <c:manualLayout>
                  <c:x val="1.3816925734024179E-2"/>
                  <c:y val="-1.4957264957264958E-2"/>
                </c:manualLayout>
              </c:layout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</c:dLbl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List1!$A$1:$A$6</c:f>
              <c:strCache>
                <c:ptCount val="6"/>
                <c:pt idx="0">
                  <c:v>uhlí</c:v>
                </c:pt>
                <c:pt idx="1">
                  <c:v>ropa</c:v>
                </c:pt>
                <c:pt idx="2">
                  <c:v>plyn</c:v>
                </c:pt>
                <c:pt idx="3">
                  <c:v>jaderné</c:v>
                </c:pt>
                <c:pt idx="4">
                  <c:v>vodní</c:v>
                </c:pt>
                <c:pt idx="5">
                  <c:v>ostatní</c:v>
                </c:pt>
              </c:strCache>
            </c:strRef>
          </c:cat>
          <c:val>
            <c:numRef>
              <c:f>List1!$B$1:$B$6</c:f>
              <c:numCache>
                <c:formatCode>General</c:formatCode>
                <c:ptCount val="6"/>
                <c:pt idx="0">
                  <c:v>8263</c:v>
                </c:pt>
                <c:pt idx="1">
                  <c:v>1111</c:v>
                </c:pt>
                <c:pt idx="2">
                  <c:v>4301</c:v>
                </c:pt>
                <c:pt idx="3">
                  <c:v>2731</c:v>
                </c:pt>
                <c:pt idx="4">
                  <c:v>3288</c:v>
                </c:pt>
                <c:pt idx="5">
                  <c:v>568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ln>
              <a:solidFill>
                <a:srgbClr val="0070C0"/>
              </a:solidFill>
            </a:ln>
          </c:spPr>
          <c:invertIfNegative val="0"/>
          <c:cat>
            <c:multiLvlStrRef>
              <c:f>List1!$A$1:$B$50</c:f>
              <c:multiLvlStrCache>
                <c:ptCount val="50"/>
                <c:lvl>
                  <c:pt idx="0">
                    <c:v>Spojené státy</c:v>
                  </c:pt>
                  <c:pt idx="1">
                    <c:v>Čína</c:v>
                  </c:pt>
                  <c:pt idx="2">
                    <c:v>Japonsko</c:v>
                  </c:pt>
                  <c:pt idx="3">
                    <c:v>Rusko</c:v>
                  </c:pt>
                  <c:pt idx="4">
                    <c:v>Indie</c:v>
                  </c:pt>
                  <c:pt idx="5">
                    <c:v>Kanada</c:v>
                  </c:pt>
                  <c:pt idx="6">
                    <c:v>Německo</c:v>
                  </c:pt>
                  <c:pt idx="7">
                    <c:v>Francie</c:v>
                  </c:pt>
                  <c:pt idx="8">
                    <c:v>Jižní Korea</c:v>
                  </c:pt>
                  <c:pt idx="9">
                    <c:v>Brazílie</c:v>
                  </c:pt>
                  <c:pt idx="10">
                    <c:v>Ukrajina</c:v>
                  </c:pt>
                  <c:pt idx="11">
                    <c:v>Španělsko</c:v>
                  </c:pt>
                  <c:pt idx="12">
                    <c:v>Itálie</c:v>
                  </c:pt>
                  <c:pt idx="13">
                    <c:v>Mexiko</c:v>
                  </c:pt>
                  <c:pt idx="14">
                    <c:v>Jižní Afrika</c:v>
                  </c:pt>
                  <c:pt idx="15">
                    <c:v>Tchaj-wan</c:v>
                  </c:pt>
                  <c:pt idx="16">
                    <c:v>Austrálie</c:v>
                  </c:pt>
                  <c:pt idx="17">
                    <c:v>Írán</c:v>
                  </c:pt>
                  <c:pt idx="18">
                    <c:v>Saúdská Arábie</c:v>
                  </c:pt>
                  <c:pt idx="19">
                    <c:v>Turecko</c:v>
                  </c:pt>
                  <c:pt idx="20">
                    <c:v>Ukrajina</c:v>
                  </c:pt>
                  <c:pt idx="21">
                    <c:v>Indonésie</c:v>
                  </c:pt>
                  <c:pt idx="22">
                    <c:v>Polsko</c:v>
                  </c:pt>
                  <c:pt idx="23">
                    <c:v>Thajsko</c:v>
                  </c:pt>
                  <c:pt idx="24">
                    <c:v>Švédsko</c:v>
                  </c:pt>
                  <c:pt idx="25">
                    <c:v>Egypt</c:v>
                  </c:pt>
                  <c:pt idx="26">
                    <c:v>Argentina</c:v>
                  </c:pt>
                  <c:pt idx="27">
                    <c:v>Norsko</c:v>
                  </c:pt>
                  <c:pt idx="28">
                    <c:v>Venezuela</c:v>
                  </c:pt>
                  <c:pt idx="29">
                    <c:v>Malajsie</c:v>
                  </c:pt>
                  <c:pt idx="30">
                    <c:v>Nizozemsko</c:v>
                  </c:pt>
                  <c:pt idx="31">
                    <c:v>Vietnam</c:v>
                  </c:pt>
                  <c:pt idx="32">
                    <c:v>Pákistán</c:v>
                  </c:pt>
                  <c:pt idx="33">
                    <c:v>SAE</c:v>
                  </c:pt>
                  <c:pt idx="34">
                    <c:v>ČR</c:v>
                  </c:pt>
                  <c:pt idx="35">
                    <c:v>Belgie</c:v>
                  </c:pt>
                  <c:pt idx="36">
                    <c:v>Kazachstán</c:v>
                  </c:pt>
                  <c:pt idx="37">
                    <c:v>Finsko</c:v>
                  </c:pt>
                  <c:pt idx="38">
                    <c:v>Švýcarsko</c:v>
                  </c:pt>
                  <c:pt idx="39">
                    <c:v>Rakousko</c:v>
                  </c:pt>
                  <c:pt idx="40">
                    <c:v>Filipíny</c:v>
                  </c:pt>
                  <c:pt idx="41">
                    <c:v>Chile</c:v>
                  </c:pt>
                  <c:pt idx="42">
                    <c:v>Rumunsko</c:v>
                  </c:pt>
                  <c:pt idx="43">
                    <c:v>Izrael</c:v>
                  </c:pt>
                  <c:pt idx="44">
                    <c:v>Kolumbie</c:v>
                  </c:pt>
                  <c:pt idx="45">
                    <c:v>Portugalsko</c:v>
                  </c:pt>
                  <c:pt idx="46">
                    <c:v>Paraguay</c:v>
                  </c:pt>
                  <c:pt idx="47">
                    <c:v>Kuvajt</c:v>
                  </c:pt>
                  <c:pt idx="48">
                    <c:v>Řecko</c:v>
                  </c:pt>
                  <c:pt idx="49">
                    <c:v>Uzbekistán</c:v>
                  </c:pt>
                </c:lvl>
                <c:lvl>
                  <c:pt idx="0">
                    <c:v>1</c:v>
                  </c:pt>
                  <c:pt idx="1">
                    <c:v>2</c:v>
                  </c:pt>
                  <c:pt idx="2">
                    <c:v>3</c:v>
                  </c:pt>
                  <c:pt idx="3">
                    <c:v>4</c:v>
                  </c:pt>
                  <c:pt idx="4">
                    <c:v>5</c:v>
                  </c:pt>
                  <c:pt idx="5">
                    <c:v>6</c:v>
                  </c:pt>
                  <c:pt idx="6">
                    <c:v>7</c:v>
                  </c:pt>
                  <c:pt idx="7">
                    <c:v>8</c:v>
                  </c:pt>
                  <c:pt idx="8">
                    <c:v>9</c:v>
                  </c:pt>
                  <c:pt idx="9">
                    <c:v>10</c:v>
                  </c:pt>
                  <c:pt idx="10">
                    <c:v>11</c:v>
                  </c:pt>
                  <c:pt idx="11">
                    <c:v>12</c:v>
                  </c:pt>
                  <c:pt idx="12">
                    <c:v>13</c:v>
                  </c:pt>
                  <c:pt idx="13">
                    <c:v>14</c:v>
                  </c:pt>
                  <c:pt idx="14">
                    <c:v>15</c:v>
                  </c:pt>
                  <c:pt idx="15">
                    <c:v>16</c:v>
                  </c:pt>
                  <c:pt idx="16">
                    <c:v>17</c:v>
                  </c:pt>
                  <c:pt idx="17">
                    <c:v>18</c:v>
                  </c:pt>
                  <c:pt idx="18">
                    <c:v>19</c:v>
                  </c:pt>
                  <c:pt idx="19">
                    <c:v>20</c:v>
                  </c:pt>
                  <c:pt idx="20">
                    <c:v>21</c:v>
                  </c:pt>
                  <c:pt idx="21">
                    <c:v>22</c:v>
                  </c:pt>
                  <c:pt idx="22">
                    <c:v>23</c:v>
                  </c:pt>
                  <c:pt idx="23">
                    <c:v>24</c:v>
                  </c:pt>
                  <c:pt idx="24">
                    <c:v>25</c:v>
                  </c:pt>
                  <c:pt idx="25">
                    <c:v>26</c:v>
                  </c:pt>
                  <c:pt idx="26">
                    <c:v>27</c:v>
                  </c:pt>
                  <c:pt idx="27">
                    <c:v>28</c:v>
                  </c:pt>
                  <c:pt idx="28">
                    <c:v>29</c:v>
                  </c:pt>
                  <c:pt idx="29">
                    <c:v>30</c:v>
                  </c:pt>
                  <c:pt idx="30">
                    <c:v>31</c:v>
                  </c:pt>
                  <c:pt idx="31">
                    <c:v>32</c:v>
                  </c:pt>
                  <c:pt idx="32">
                    <c:v>33</c:v>
                  </c:pt>
                  <c:pt idx="33">
                    <c:v>34</c:v>
                  </c:pt>
                  <c:pt idx="34">
                    <c:v>35</c:v>
                  </c:pt>
                  <c:pt idx="35">
                    <c:v>36</c:v>
                  </c:pt>
                  <c:pt idx="36">
                    <c:v>37</c:v>
                  </c:pt>
                  <c:pt idx="37">
                    <c:v>38</c:v>
                  </c:pt>
                  <c:pt idx="38">
                    <c:v>39</c:v>
                  </c:pt>
                  <c:pt idx="39">
                    <c:v>40</c:v>
                  </c:pt>
                  <c:pt idx="40">
                    <c:v>41</c:v>
                  </c:pt>
                  <c:pt idx="41">
                    <c:v>42</c:v>
                  </c:pt>
                  <c:pt idx="42">
                    <c:v>43</c:v>
                  </c:pt>
                  <c:pt idx="43">
                    <c:v>44</c:v>
                  </c:pt>
                  <c:pt idx="44">
                    <c:v>45</c:v>
                  </c:pt>
                  <c:pt idx="45">
                    <c:v>46</c:v>
                  </c:pt>
                  <c:pt idx="46">
                    <c:v>47</c:v>
                  </c:pt>
                  <c:pt idx="47">
                    <c:v>48</c:v>
                  </c:pt>
                  <c:pt idx="48">
                    <c:v>49</c:v>
                  </c:pt>
                  <c:pt idx="49">
                    <c:v>50</c:v>
                  </c:pt>
                </c:lvl>
              </c:multiLvlStrCache>
            </c:multiLvlStrRef>
          </c:cat>
          <c:val>
            <c:numRef>
              <c:f>List1!$C$1:$C$50</c:f>
              <c:numCache>
                <c:formatCode>#,##0</c:formatCode>
                <c:ptCount val="50"/>
                <c:pt idx="0">
                  <c:v>4325900</c:v>
                </c:pt>
                <c:pt idx="1">
                  <c:v>4206500</c:v>
                </c:pt>
                <c:pt idx="2">
                  <c:v>1145300</c:v>
                </c:pt>
                <c:pt idx="3">
                  <c:v>1036800</c:v>
                </c:pt>
                <c:pt idx="4">
                  <c:v>922200</c:v>
                </c:pt>
                <c:pt idx="5">
                  <c:v>629900</c:v>
                </c:pt>
                <c:pt idx="6">
                  <c:v>621000</c:v>
                </c:pt>
                <c:pt idx="7">
                  <c:v>573200</c:v>
                </c:pt>
                <c:pt idx="8">
                  <c:v>497200</c:v>
                </c:pt>
                <c:pt idx="9">
                  <c:v>484800</c:v>
                </c:pt>
                <c:pt idx="10">
                  <c:v>381200</c:v>
                </c:pt>
                <c:pt idx="11">
                  <c:v>300400</c:v>
                </c:pt>
                <c:pt idx="12">
                  <c:v>298200</c:v>
                </c:pt>
                <c:pt idx="13">
                  <c:v>270000</c:v>
                </c:pt>
                <c:pt idx="14">
                  <c:v>268100</c:v>
                </c:pt>
                <c:pt idx="15">
                  <c:v>247000</c:v>
                </c:pt>
                <c:pt idx="16">
                  <c:v>245300</c:v>
                </c:pt>
                <c:pt idx="17">
                  <c:v>226100</c:v>
                </c:pt>
                <c:pt idx="18">
                  <c:v>214000</c:v>
                </c:pt>
                <c:pt idx="19">
                  <c:v>210200</c:v>
                </c:pt>
                <c:pt idx="20">
                  <c:v>187900</c:v>
                </c:pt>
                <c:pt idx="21">
                  <c:v>166400</c:v>
                </c:pt>
                <c:pt idx="22">
                  <c:v>157400</c:v>
                </c:pt>
                <c:pt idx="23">
                  <c:v>156400</c:v>
                </c:pt>
                <c:pt idx="24">
                  <c:v>155400</c:v>
                </c:pt>
                <c:pt idx="25">
                  <c:v>143500</c:v>
                </c:pt>
                <c:pt idx="26">
                  <c:v>128500</c:v>
                </c:pt>
                <c:pt idx="27">
                  <c:v>124500</c:v>
                </c:pt>
                <c:pt idx="28">
                  <c:v>116700</c:v>
                </c:pt>
                <c:pt idx="29">
                  <c:v>116200</c:v>
                </c:pt>
                <c:pt idx="30">
                  <c:v>114800</c:v>
                </c:pt>
                <c:pt idx="31">
                  <c:v>100170</c:v>
                </c:pt>
                <c:pt idx="32">
                  <c:v>90400</c:v>
                </c:pt>
                <c:pt idx="33">
                  <c:v>88600</c:v>
                </c:pt>
                <c:pt idx="34">
                  <c:v>85900</c:v>
                </c:pt>
                <c:pt idx="35">
                  <c:v>84197</c:v>
                </c:pt>
                <c:pt idx="36">
                  <c:v>82700</c:v>
                </c:pt>
                <c:pt idx="37">
                  <c:v>80400</c:v>
                </c:pt>
                <c:pt idx="38">
                  <c:v>71200</c:v>
                </c:pt>
                <c:pt idx="39">
                  <c:v>70800</c:v>
                </c:pt>
                <c:pt idx="40">
                  <c:v>67700</c:v>
                </c:pt>
                <c:pt idx="41">
                  <c:v>60200</c:v>
                </c:pt>
                <c:pt idx="42">
                  <c:v>59800</c:v>
                </c:pt>
                <c:pt idx="43">
                  <c:v>58300</c:v>
                </c:pt>
                <c:pt idx="44">
                  <c:v>56900</c:v>
                </c:pt>
                <c:pt idx="45">
                  <c:v>55800</c:v>
                </c:pt>
                <c:pt idx="46">
                  <c:v>54912</c:v>
                </c:pt>
                <c:pt idx="47">
                  <c:v>54600</c:v>
                </c:pt>
                <c:pt idx="48">
                  <c:v>53200</c:v>
                </c:pt>
                <c:pt idx="49">
                  <c:v>52300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56009984"/>
        <c:axId val="156011520"/>
      </c:barChart>
      <c:catAx>
        <c:axId val="156009984"/>
        <c:scaling>
          <c:orientation val="minMax"/>
        </c:scaling>
        <c:delete val="0"/>
        <c:axPos val="b"/>
        <c:majorTickMark val="none"/>
        <c:minorTickMark val="none"/>
        <c:tickLblPos val="nextTo"/>
        <c:crossAx val="156011520"/>
        <c:crosses val="autoZero"/>
        <c:auto val="1"/>
        <c:lblAlgn val="ctr"/>
        <c:lblOffset val="100"/>
        <c:noMultiLvlLbl val="0"/>
      </c:catAx>
      <c:valAx>
        <c:axId val="156011520"/>
        <c:scaling>
          <c:orientation val="minMax"/>
          <c:max val="4500000"/>
        </c:scaling>
        <c:delete val="1"/>
        <c:axPos val="l"/>
        <c:majorGridlines/>
        <c:numFmt formatCode="#,##0" sourceLinked="1"/>
        <c:majorTickMark val="none"/>
        <c:minorTickMark val="none"/>
        <c:tickLblPos val="nextTo"/>
        <c:crossAx val="15600998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0"/>
    </mc:Choice>
    <mc:Fallback>
      <c:style val="10"/>
    </mc:Fallback>
  </mc:AlternateContent>
  <c:chart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0"/>
          <c:y val="9.7091071163274409E-2"/>
          <c:w val="1"/>
          <c:h val="0.90290895646412395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rgbClr val="C00000"/>
              </a:solidFill>
            </c:spPr>
          </c:dPt>
          <c:dPt>
            <c:idx val="1"/>
            <c:bubble3D val="0"/>
            <c:spPr>
              <a:solidFill>
                <a:schemeClr val="bg1">
                  <a:lumMod val="75000"/>
                </a:schemeClr>
              </a:solidFill>
            </c:spPr>
          </c:dPt>
          <c:dPt>
            <c:idx val="3"/>
            <c:bubble3D val="0"/>
            <c:spPr>
              <a:solidFill>
                <a:srgbClr val="FFC000"/>
              </a:solidFill>
            </c:spPr>
          </c:dPt>
          <c:dPt>
            <c:idx val="4"/>
            <c:bubble3D val="0"/>
            <c:spPr>
              <a:solidFill>
                <a:schemeClr val="accent1"/>
              </a:solidFill>
            </c:spPr>
          </c:dPt>
          <c:dLbls>
            <c:dLbl>
              <c:idx val="0"/>
              <c:layout>
                <c:manualLayout>
                  <c:x val="-8.5667215815486003E-2"/>
                  <c:y val="-5.3459119496855348E-2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5.6689788776402947E-2"/>
                  <c:y val="-5.3121875347183649E-2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>
              <c:idx val="2"/>
              <c:layout>
                <c:manualLayout>
                  <c:x val="6.6538557680289961E-2"/>
                  <c:y val="-7.4173471466133387E-2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>
              <c:idx val="3"/>
              <c:layout>
                <c:manualLayout>
                  <c:x val="3.9538714991762765E-2"/>
                  <c:y val="-3.1446540880503146E-3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>
              <c:idx val="4"/>
              <c:layout>
                <c:manualLayout>
                  <c:x val="1.3179571663920923E-2"/>
                  <c:y val="5.0314465408805034E-2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>
              <c:idx val="5"/>
              <c:layout>
                <c:manualLayout>
                  <c:x val="-0.29873695771554093"/>
                  <c:y val="-3.7735849056603772E-2"/>
                </c:manualLayout>
              </c:layout>
              <c:dLblPos val="bestFit"/>
              <c:showLegendKey val="1"/>
              <c:showVal val="0"/>
              <c:showCatName val="1"/>
              <c:showSerName val="0"/>
              <c:showPercent val="1"/>
              <c:showBubbleSize val="0"/>
            </c:dLbl>
            <c:dLblPos val="outEnd"/>
            <c:showLegendKey val="1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List1!$A$1:$A$6</c:f>
              <c:strCache>
                <c:ptCount val="6"/>
                <c:pt idx="0">
                  <c:v>geotermální</c:v>
                </c:pt>
                <c:pt idx="1">
                  <c:v>větrná</c:v>
                </c:pt>
                <c:pt idx="2">
                  <c:v>biomasa</c:v>
                </c:pt>
                <c:pt idx="3">
                  <c:v>solární</c:v>
                </c:pt>
                <c:pt idx="4">
                  <c:v>vodní</c:v>
                </c:pt>
                <c:pt idx="5">
                  <c:v>e. přílivu a odlivu</c:v>
                </c:pt>
              </c:strCache>
            </c:strRef>
          </c:cat>
          <c:val>
            <c:numRef>
              <c:f>List1!$B$1:$B$6</c:f>
              <c:numCache>
                <c:formatCode>General</c:formatCode>
                <c:ptCount val="6"/>
                <c:pt idx="0">
                  <c:v>1.6</c:v>
                </c:pt>
                <c:pt idx="1">
                  <c:v>8.3000000000000007</c:v>
                </c:pt>
                <c:pt idx="2">
                  <c:v>6.3</c:v>
                </c:pt>
                <c:pt idx="3">
                  <c:v>0.8</c:v>
                </c:pt>
                <c:pt idx="4">
                  <c:v>82.9</c:v>
                </c:pt>
                <c:pt idx="5">
                  <c:v>0.01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4E6931-F23B-4C39-9E8B-AAB185D10DC9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985561-EAA1-4875-ABE4-E6835026FF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1508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FEE14A-355C-4321-BA06-B9C03B67E6BE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2315D-9BC1-462E-836A-E154EB9E45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620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82F2371-881B-4044-A85A-0336DD6A545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2315D-9BC1-462E-836A-E154EB9E451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887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2315D-9BC1-462E-836A-E154EB9E451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479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2315D-9BC1-462E-836A-E154EB9E451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262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172200" y="6172201"/>
            <a:ext cx="2514600" cy="209128"/>
          </a:xfrm>
        </p:spPr>
        <p:txBody>
          <a:bodyPr/>
          <a:lstStyle>
            <a:lvl2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000" i="1"/>
            </a:lvl2pPr>
          </a:lstStyle>
          <a:p>
            <a:pPr lvl="1"/>
            <a:r>
              <a:rPr lang="cs-CZ" dirty="0" smtClean="0">
                <a:latin typeface="Arial Narrow" pitchFamily="34" charset="0"/>
              </a:rPr>
              <a:t>VY_32_INOVACE_Z1310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" name="TextovéPole 1"/>
          <p:cNvSpPr txBox="1"/>
          <p:nvPr userDrawn="1"/>
        </p:nvSpPr>
        <p:spPr>
          <a:xfrm>
            <a:off x="7246608" y="6525344"/>
            <a:ext cx="1872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Arial Narrow" pitchFamily="34" charset="0"/>
              </a:rPr>
              <a:t>VY_32_INOVACE_Z1310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7ACD0-AE53-4D71-BCD8-F436FF94B61E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3B2BB-17E1-4E29-9294-CD3E99CAB818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321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74C78-98EF-4327-9C12-32E167B9663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887C3-39DC-4111-9E2C-BC4D2AF9C51E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291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34652-0DC5-4197-9908-83F483876270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A839-EE52-4CB4-ADAF-C4D6ECA2C8DF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63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E823B-9C4D-41FC-9132-AA09D78B0978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04E1D-14DF-4ABA-B5AB-870B0A029720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7650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7AAB6-F65F-4667-B37C-EA1CFDAC06A6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AA006-D527-40E6-BB79-69198BE267E2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742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B2EAC-9870-4006-8680-47A6291125F1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F1AE9-E006-40BC-8986-D8B350BBCD2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267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31C8D-0B9C-492D-A516-3B418CF0AF6A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A6EDE-5E30-4CE5-BE36-EDDA288572E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539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ACBE9-3FF5-4BA9-A00F-E2216DDD980F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84266-CF5F-4A72-B236-47EA9F86BFF5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2371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9C5A2-BDB1-4880-8B9D-FAD6B152A746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14E761-4B4D-4DA7-86C6-139B3AD342DA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3605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8A020-DA76-4F44-B925-534A38C2BA09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D5BFC-3C7F-4BD5-BF2E-6D8A36B168A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663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00877-06FE-4CDC-91E8-63EF733E21C0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21EE3-5134-42DC-BA00-98FED0EAFEF7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8330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704850"/>
            <a:ext cx="8229600" cy="56197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FBC9B68-3540-4DAF-BA48-5393E707EE44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E22D95-B053-41C5-BE59-046137C635FC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167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7ACD0-AE53-4D71-BCD8-F436FF94B61E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2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3B2BB-17E1-4E29-9294-CD3E99CAB818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11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74C78-98EF-4327-9C12-32E167B9663B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887C3-39DC-4111-9E2C-BC4D2AF9C51E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8569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7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  <p:sp>
          <p:nvSpPr>
            <p:cNvPr id="8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white"/>
                </a:solidFill>
                <a:latin typeface="Arial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34652-0DC5-4197-9908-83F483876270}" type="datetime1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4A839-EE52-4CB4-ADAF-C4D6ECA2C8DF}" type="slidenum">
              <a:rPr lang="cs-CZ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376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E823B-9C4D-41FC-9132-AA09D78B0978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04E1D-14DF-4ABA-B5AB-870B0A029720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9428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7AAB6-F65F-4667-B37C-EA1CFDAC06A6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AA006-D527-40E6-BB79-69198BE267E2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0658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B2EAC-9870-4006-8680-47A6291125F1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F1AE9-E006-40BC-8986-D8B350BBCD2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0403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31C8D-0B9C-492D-A516-3B418CF0AF6A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A6EDE-5E30-4CE5-BE36-EDDA288572E9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7519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ACBE9-3FF5-4BA9-A00F-E2216DDD980F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84266-CF5F-4A72-B236-47EA9F86BFF5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905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9C5A2-BDB1-4880-8B9D-FAD6B152A746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14E761-4B4D-4DA7-86C6-139B3AD342DA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532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8A020-DA76-4F44-B925-534A38C2BA09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D5BFC-3C7F-4BD5-BF2E-6D8A36B168AF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1527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00877-06FE-4CDC-91E8-63EF733E21C0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21EE3-5134-42DC-BA00-98FED0EAFEF7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04622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704850"/>
            <a:ext cx="8229600" cy="56197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FBC9B68-3540-4DAF-BA48-5393E707EE44}" type="datetime1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3352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7924800" y="6356350"/>
            <a:ext cx="762000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EE22D95-B053-41C5-BE59-046137C635FC}" type="slidenum">
              <a:rPr lang="cs-CZ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682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CA291E6-6BD3-42F8-855B-C56E8A157E5F}" type="datetimeFigureOut">
              <a:rPr lang="cs-CZ" smtClean="0"/>
              <a:t>28.4.2012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E45AEBD-64F8-4954-8D82-A1CC2DE9ED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25FD562-6E0B-418F-A7FF-B392173E2400}" type="datetime1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660F115-F4CE-40D7-98AF-FF82979F257B}" type="slidenum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</p:grpSp>
      <p:grpSp>
        <p:nvGrpSpPr>
          <p:cNvPr id="1040" name="Group 17"/>
          <p:cNvGrpSpPr>
            <a:grpSpLocks/>
          </p:cNvGrpSpPr>
          <p:nvPr/>
        </p:nvGrpSpPr>
        <p:grpSpPr bwMode="auto">
          <a:xfrm>
            <a:off x="1187450" y="0"/>
            <a:ext cx="6911975" cy="1485900"/>
            <a:chOff x="748" y="0"/>
            <a:chExt cx="4354" cy="936"/>
          </a:xfrm>
        </p:grpSpPr>
        <p:pic>
          <p:nvPicPr>
            <p:cNvPr id="1041" name="Picture 2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" y="0"/>
              <a:ext cx="3831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42" name="Picture 15" descr="logo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2" y="0"/>
              <a:ext cx="68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94156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iming>
    <p:tnLst>
      <p:par>
        <p:cTn id="1" dur="indefinite" restart="never" nodeType="tmRoot"/>
      </p:par>
    </p:tnLst>
  </p:timing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25FD562-6E0B-418F-A7FF-B392173E2400}" type="datetime1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28.4.2012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660F115-F4CE-40D7-98AF-FF82979F257B}" type="slidenum">
              <a:rPr lang="cs-CZ">
                <a:solidFill>
                  <a:srgbClr val="04617B">
                    <a:shade val="90000"/>
                  </a:srgb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  <a:latin typeface="Arial" charset="0"/>
            </a:endParaRPr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>
                <a:solidFill>
                  <a:prstClr val="black"/>
                </a:solidFill>
                <a:latin typeface="Arial" charset="0"/>
              </a:endParaRPr>
            </a:p>
          </p:txBody>
        </p:sp>
      </p:grpSp>
      <p:grpSp>
        <p:nvGrpSpPr>
          <p:cNvPr id="1040" name="Group 17"/>
          <p:cNvGrpSpPr>
            <a:grpSpLocks/>
          </p:cNvGrpSpPr>
          <p:nvPr/>
        </p:nvGrpSpPr>
        <p:grpSpPr bwMode="auto">
          <a:xfrm>
            <a:off x="1187450" y="0"/>
            <a:ext cx="6911975" cy="1485900"/>
            <a:chOff x="748" y="0"/>
            <a:chExt cx="4354" cy="936"/>
          </a:xfrm>
        </p:grpSpPr>
        <p:pic>
          <p:nvPicPr>
            <p:cNvPr id="1041" name="Picture 2"/>
            <p:cNvPicPr>
              <a:picLocks noChangeAspect="1" noChangeArrowheads="1"/>
            </p:cNvPicPr>
            <p:nvPr/>
          </p:nvPicPr>
          <p:blipFill>
            <a:blip r:embed="rId1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8" y="0"/>
              <a:ext cx="3831" cy="9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42" name="Picture 15" descr="logo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2" y="0"/>
              <a:ext cx="68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8955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1" fontAlgn="base" hangingPunct="1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1" fontAlgn="base" hangingPunct="1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1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r>
              <a:rPr lang="cs-CZ" sz="2200" b="1" dirty="0">
                <a:latin typeface="Arial Narrow" pitchFamily="34" charset="0"/>
              </a:rPr>
              <a:t>Základní škola, Ostrava-Poruba, I. Sekaniny 1804, příspěvková organizace</a:t>
            </a: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200" b="1" dirty="0">
              <a:latin typeface="Arial Narrow" pitchFamily="34" charset="0"/>
            </a:endParaRPr>
          </a:p>
          <a:p>
            <a:pPr marL="274320" indent="-274320" algn="ctr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endParaRPr lang="cs-CZ" sz="2200" b="1" dirty="0"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Název projektu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Zkvalitnění vzdělávání na ZŠ </a:t>
            </a:r>
            <a:r>
              <a:rPr lang="cs-CZ" sz="20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I.Sekaniny</a:t>
            </a: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 - Škola pro 21. století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Registrační číslo projektu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CZ.1.07/1.4.00/21.1475</a:t>
            </a: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</a:rPr>
              <a:t>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Název materiálu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Výroba elektřiny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>
                <a:latin typeface="Arial" charset="0"/>
              </a:rPr>
              <a:t>Kód materiálu	</a:t>
            </a:r>
          </a:p>
          <a:p>
            <a:pPr marL="640080" lvl="1" indent="-246888" fontAlgn="auto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VY_32_INOVACE_Z1310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000" dirty="0" smtClean="0">
                <a:latin typeface="Arial" charset="0"/>
              </a:rPr>
              <a:t>Autor</a:t>
            </a:r>
          </a:p>
          <a:p>
            <a:pPr marL="640080" lvl="1" indent="-246888" eaLnBrk="1" fontAlgn="auto" hangingPunct="1">
              <a:lnSpc>
                <a:spcPct val="90000"/>
              </a:lnSpc>
              <a:spcAft>
                <a:spcPts val="0"/>
              </a:spcAft>
              <a:buFont typeface="Arial" charset="0"/>
              <a:buChar char="◦"/>
              <a:defRPr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Narrow" pitchFamily="34" charset="0"/>
              </a:rPr>
              <a:t>Mgr. Dagmar Petřková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  <a:latin typeface="Arial Narrow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Arial" charset="0"/>
              <a:buChar char="◦"/>
              <a:defRPr/>
            </a:pPr>
            <a:endParaRPr lang="cs-CZ" sz="2000" b="1" dirty="0">
              <a:solidFill>
                <a:srgbClr val="529FBA"/>
              </a:solidFill>
              <a:latin typeface="Arial Narrow" pitchFamily="34" charset="0"/>
            </a:endParaRPr>
          </a:p>
        </p:txBody>
      </p:sp>
      <p:sp>
        <p:nvSpPr>
          <p:cNvPr id="5123" name="Zástupný symbol pro zápatí 8"/>
          <p:cNvSpPr>
            <a:spLocks noGrp="1"/>
          </p:cNvSpPr>
          <p:nvPr>
            <p:ph type="ftr" sz="quarter" idx="11"/>
          </p:nvPr>
        </p:nvSpPr>
        <p:spPr bwMode="auto">
          <a:xfrm>
            <a:off x="142875" y="6237288"/>
            <a:ext cx="8786813" cy="287337"/>
          </a:xfrm>
          <a:noFill/>
          <a:ln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mtClean="0">
                <a:solidFill>
                  <a:prstClr val="black"/>
                </a:solidFill>
              </a:rPr>
              <a:t>Tento projekt je spolufinancován Evropskou unií.</a:t>
            </a:r>
          </a:p>
        </p:txBody>
      </p:sp>
    </p:spTree>
    <p:extLst>
      <p:ext uri="{BB962C8B-B14F-4D97-AF65-F5344CB8AC3E}">
        <p14:creationId xmlns:p14="http://schemas.microsoft.com/office/powerpoint/2010/main" val="23207116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117" name="Group 301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279003456"/>
              </p:ext>
            </p:extLst>
          </p:nvPr>
        </p:nvGraphicFramePr>
        <p:xfrm>
          <a:off x="539552" y="1844824"/>
          <a:ext cx="8229600" cy="4258631"/>
        </p:xfrm>
        <a:graphic>
          <a:graphicData uri="http://schemas.openxmlformats.org/drawingml/2006/table">
            <a:tbl>
              <a:tblPr/>
              <a:tblGrid>
                <a:gridCol w="2382838"/>
                <a:gridCol w="5846762"/>
              </a:tblGrid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Výuková prezentace  digitálně zpracovává téma výroby elektrické energie ve světě z hlediska geografického (rozmístění)  s důrazem  na využití alternativních zdrojů. Doplňuje  text v učebnici; zahrnuje otázky k procvičení.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17.2.2012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zhodnotí přiměřeně strukturu, složky a funkce světového hospodářství, lokalizuje na mapách hlavní světové surovinové a energetické zdroje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žádné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Výroba elektřiny, tradiční zdroje energie, alternativní zdroje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kombinovaná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žák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základní, 2. stupeň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12 – 15 let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+mn-ea"/>
                          <a:cs typeface="Times New Roman" pitchFamily="18" charset="0"/>
                        </a:rPr>
                        <a:t>8. – 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76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9234711" cy="5621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Výroba elektřiny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6237312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1)</a:t>
            </a:r>
          </a:p>
        </p:txBody>
      </p:sp>
    </p:spTree>
    <p:extLst>
      <p:ext uri="{BB962C8B-B14F-4D97-AF65-F5344CB8AC3E}">
        <p14:creationId xmlns:p14="http://schemas.microsoft.com/office/powerpoint/2010/main" val="360757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tradiční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tepelné</a:t>
            </a:r>
          </a:p>
          <a:p>
            <a:r>
              <a:rPr lang="cs-CZ" dirty="0" smtClean="0"/>
              <a:t>jaderné</a:t>
            </a:r>
          </a:p>
          <a:p>
            <a:r>
              <a:rPr lang="cs-CZ" dirty="0" smtClean="0"/>
              <a:t>vodní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alternativní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větrné</a:t>
            </a:r>
          </a:p>
          <a:p>
            <a:r>
              <a:rPr lang="cs-CZ" dirty="0" smtClean="0"/>
              <a:t>solární</a:t>
            </a:r>
          </a:p>
          <a:p>
            <a:r>
              <a:rPr lang="cs-CZ" dirty="0" smtClean="0"/>
              <a:t>geotermální</a:t>
            </a:r>
          </a:p>
          <a:p>
            <a:r>
              <a:rPr lang="cs-CZ" dirty="0" smtClean="0"/>
              <a:t>přílivové</a:t>
            </a:r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elektřiny</a:t>
            </a:r>
            <a:br>
              <a:rPr lang="cs-CZ" dirty="0" smtClean="0"/>
            </a:br>
            <a:r>
              <a:rPr lang="cs-CZ" dirty="0" smtClean="0"/>
              <a:t>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64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69160"/>
            <a:ext cx="6512511" cy="1143000"/>
          </a:xfrm>
        </p:spPr>
        <p:txBody>
          <a:bodyPr/>
          <a:lstStyle/>
          <a:p>
            <a:r>
              <a:rPr lang="cs-CZ" dirty="0" smtClean="0"/>
              <a:t>Výroba elektřiny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54110441"/>
              </p:ext>
            </p:extLst>
          </p:nvPr>
        </p:nvGraphicFramePr>
        <p:xfrm>
          <a:off x="2087216" y="476672"/>
          <a:ext cx="705678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188640"/>
            <a:ext cx="84249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zdroje pro výrobu elektřiny:</a:t>
            </a:r>
            <a:br>
              <a:rPr lang="cs-CZ" dirty="0" smtClean="0"/>
            </a:br>
            <a:endParaRPr lang="cs-CZ" sz="1200" i="1" dirty="0"/>
          </a:p>
        </p:txBody>
      </p:sp>
      <p:sp>
        <p:nvSpPr>
          <p:cNvPr id="5" name="Obdélník 4"/>
          <p:cNvSpPr/>
          <p:nvPr/>
        </p:nvSpPr>
        <p:spPr>
          <a:xfrm>
            <a:off x="179512" y="620688"/>
            <a:ext cx="2376264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plyn</a:t>
            </a:r>
          </a:p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ropa</a:t>
            </a:r>
            <a:endParaRPr lang="cs-CZ" dirty="0"/>
          </a:p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uhlí</a:t>
            </a:r>
          </a:p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uran</a:t>
            </a:r>
          </a:p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voda</a:t>
            </a:r>
          </a:p>
          <a:p>
            <a:pPr marL="174625" indent="-174625">
              <a:buClr>
                <a:srgbClr val="C00000"/>
              </a:buClr>
              <a:buFont typeface="Trebuchet MS" pitchFamily="34" charset="0"/>
              <a:buChar char="*"/>
            </a:pPr>
            <a:r>
              <a:rPr lang="cs-CZ" dirty="0" smtClean="0"/>
              <a:t>ostatní </a:t>
            </a:r>
            <a:r>
              <a:rPr lang="cs-CZ" dirty="0" smtClean="0"/>
              <a:t>zdroje </a:t>
            </a:r>
            <a:br>
              <a:rPr lang="cs-CZ" dirty="0" smtClean="0"/>
            </a:br>
            <a:r>
              <a:rPr lang="cs-CZ" dirty="0" smtClean="0"/>
              <a:t>- alternativní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200" i="1" dirty="0" smtClean="0"/>
              <a:t>(sluneční</a:t>
            </a:r>
            <a:r>
              <a:rPr lang="cs-CZ" sz="1200" i="1" dirty="0"/>
              <a:t>, e. přílivu, geotermální)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899592" y="764704"/>
            <a:ext cx="2808310" cy="648072"/>
            <a:chOff x="899592" y="764704"/>
            <a:chExt cx="2592287" cy="648072"/>
          </a:xfrm>
        </p:grpSpPr>
        <p:sp>
          <p:nvSpPr>
            <p:cNvPr id="6" name="Pravá složená závorka 5"/>
            <p:cNvSpPr/>
            <p:nvPr/>
          </p:nvSpPr>
          <p:spPr>
            <a:xfrm>
              <a:off x="899592" y="764704"/>
              <a:ext cx="504056" cy="648072"/>
            </a:xfrm>
            <a:prstGeom prst="rightBrace">
              <a:avLst>
                <a:gd name="adj1" fmla="val 8333"/>
                <a:gd name="adj2" fmla="val 50000"/>
              </a:avLst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403647" y="908720"/>
              <a:ext cx="208823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</a:pPr>
              <a:r>
                <a:rPr lang="cs-CZ" sz="1600" b="1" i="1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Arial Narrow" pitchFamily="34" charset="0"/>
                </a:rPr>
                <a:t>TEPELNÉ elektrárny</a:t>
              </a:r>
              <a:endParaRPr lang="cs-CZ" sz="1600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Narrow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7817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69160"/>
            <a:ext cx="6512511" cy="1143000"/>
          </a:xfrm>
        </p:spPr>
        <p:txBody>
          <a:bodyPr/>
          <a:lstStyle/>
          <a:p>
            <a:r>
              <a:rPr lang="cs-CZ" dirty="0" smtClean="0"/>
              <a:t>Výroba elektřiny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20451058"/>
              </p:ext>
            </p:extLst>
          </p:nvPr>
        </p:nvGraphicFramePr>
        <p:xfrm>
          <a:off x="827584" y="404664"/>
          <a:ext cx="705678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3575753"/>
              </p:ext>
            </p:extLst>
          </p:nvPr>
        </p:nvGraphicFramePr>
        <p:xfrm>
          <a:off x="827584" y="116632"/>
          <a:ext cx="7353300" cy="5943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63386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6512511" cy="1143000"/>
          </a:xfrm>
        </p:spPr>
        <p:txBody>
          <a:bodyPr/>
          <a:lstStyle/>
          <a:p>
            <a:r>
              <a:rPr lang="cs-CZ" dirty="0" smtClean="0"/>
              <a:t>Výroba elektřiny</a:t>
            </a:r>
            <a:br>
              <a:rPr lang="cs-CZ" dirty="0" smtClean="0"/>
            </a:br>
            <a:r>
              <a:rPr lang="cs-CZ" dirty="0" smtClean="0"/>
              <a:t>pořadí států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99933258"/>
              </p:ext>
            </p:extLst>
          </p:nvPr>
        </p:nvGraphicFramePr>
        <p:xfrm>
          <a:off x="323528" y="116632"/>
          <a:ext cx="8424936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ovéPole 1"/>
          <p:cNvSpPr txBox="1"/>
          <p:nvPr/>
        </p:nvSpPr>
        <p:spPr>
          <a:xfrm rot="16200000">
            <a:off x="1650988" y="3613710"/>
            <a:ext cx="1016911" cy="2154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00" dirty="0" smtClean="0"/>
              <a:t>Spojené království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84147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zdroje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19,6%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98387827"/>
              </p:ext>
            </p:extLst>
          </p:nvPr>
        </p:nvGraphicFramePr>
        <p:xfrm>
          <a:off x="323528" y="188640"/>
          <a:ext cx="6400800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93817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702" y="188640"/>
            <a:ext cx="7620000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1143000"/>
          </a:xfrm>
        </p:spPr>
        <p:txBody>
          <a:bodyPr/>
          <a:lstStyle/>
          <a:p>
            <a:r>
              <a:rPr lang="cs-CZ" dirty="0"/>
              <a:t>Výroba </a:t>
            </a:r>
            <a:r>
              <a:rPr lang="cs-CZ" dirty="0" smtClean="0"/>
              <a:t>elektřiny</a:t>
            </a:r>
            <a:br>
              <a:rPr lang="cs-CZ" dirty="0" smtClean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620688"/>
            <a:ext cx="2051720" cy="4104456"/>
          </a:xfrm>
        </p:spPr>
        <p:txBody>
          <a:bodyPr>
            <a:normAutofit fontScale="92500"/>
          </a:bodyPr>
          <a:lstStyle/>
          <a:p>
            <a:r>
              <a:rPr lang="cs-CZ" dirty="0"/>
              <a:t>Čína </a:t>
            </a:r>
          </a:p>
          <a:p>
            <a:r>
              <a:rPr lang="cs-CZ" dirty="0"/>
              <a:t>Kanada </a:t>
            </a:r>
          </a:p>
          <a:p>
            <a:r>
              <a:rPr lang="cs-CZ" dirty="0"/>
              <a:t>Brazílie</a:t>
            </a:r>
          </a:p>
          <a:p>
            <a:r>
              <a:rPr lang="cs-CZ" dirty="0"/>
              <a:t>Spojené státy</a:t>
            </a:r>
          </a:p>
          <a:p>
            <a:r>
              <a:rPr lang="cs-CZ" dirty="0"/>
              <a:t>Rusko</a:t>
            </a:r>
          </a:p>
          <a:p>
            <a:r>
              <a:rPr lang="cs-CZ" dirty="0"/>
              <a:t>Norsko</a:t>
            </a:r>
          </a:p>
          <a:p>
            <a:r>
              <a:rPr lang="cs-CZ" dirty="0"/>
              <a:t>Indie</a:t>
            </a:r>
          </a:p>
          <a:p>
            <a:r>
              <a:rPr lang="cs-CZ" dirty="0"/>
              <a:t>Venezuela</a:t>
            </a:r>
          </a:p>
          <a:p>
            <a:r>
              <a:rPr lang="cs-CZ" dirty="0"/>
              <a:t>Japonsko</a:t>
            </a:r>
          </a:p>
          <a:p>
            <a:r>
              <a:rPr lang="cs-CZ" dirty="0"/>
              <a:t>Švédsko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440" y="4437112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2)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39952" y="5517232"/>
            <a:ext cx="41665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vodní 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99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864096"/>
          </a:xfrm>
        </p:spPr>
        <p:txBody>
          <a:bodyPr/>
          <a:lstStyle/>
          <a:p>
            <a:r>
              <a:rPr lang="cs-CZ" dirty="0"/>
              <a:t>Výroba </a:t>
            </a:r>
            <a:r>
              <a:rPr lang="cs-CZ" dirty="0" smtClean="0"/>
              <a:t>elektřiny</a:t>
            </a:r>
            <a:br>
              <a:rPr lang="cs-CZ" dirty="0" smtClean="0"/>
            </a:br>
            <a:r>
              <a:rPr lang="cs-CZ" sz="4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692696"/>
            <a:ext cx="2132856" cy="347472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Mexiko </a:t>
            </a:r>
          </a:p>
          <a:p>
            <a:r>
              <a:rPr lang="cs-CZ" dirty="0"/>
              <a:t>Itálie</a:t>
            </a:r>
          </a:p>
          <a:p>
            <a:r>
              <a:rPr lang="cs-CZ" dirty="0"/>
              <a:t>Nový Zéland</a:t>
            </a:r>
          </a:p>
          <a:p>
            <a:r>
              <a:rPr lang="cs-CZ" dirty="0"/>
              <a:t>Island </a:t>
            </a:r>
          </a:p>
          <a:p>
            <a:r>
              <a:rPr lang="cs-CZ" dirty="0"/>
              <a:t>Japonsko</a:t>
            </a:r>
          </a:p>
          <a:p>
            <a:r>
              <a:rPr lang="cs-CZ" dirty="0"/>
              <a:t>USA</a:t>
            </a:r>
          </a:p>
          <a:p>
            <a:r>
              <a:rPr lang="cs-CZ" dirty="0"/>
              <a:t>Filipíny</a:t>
            </a:r>
          </a:p>
          <a:p>
            <a:r>
              <a:rPr lang="cs-CZ" dirty="0" smtClean="0"/>
              <a:t>Indonésie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4664"/>
            <a:ext cx="6096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76456" y="4149080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3)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99792" y="5445224"/>
            <a:ext cx="619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geotermální 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46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792088"/>
          </a:xfrm>
        </p:spPr>
        <p:txBody>
          <a:bodyPr/>
          <a:lstStyle/>
          <a:p>
            <a:r>
              <a:rPr lang="cs-CZ" dirty="0"/>
              <a:t>Výroba </a:t>
            </a:r>
            <a:r>
              <a:rPr lang="cs-CZ" dirty="0" smtClean="0"/>
              <a:t>elektřiny</a:t>
            </a:r>
            <a:br>
              <a:rPr lang="cs-CZ" dirty="0" smtClean="0"/>
            </a:br>
            <a:r>
              <a:rPr lang="cs-CZ" sz="4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2132856" cy="3474720"/>
          </a:xfrm>
        </p:spPr>
        <p:txBody>
          <a:bodyPr>
            <a:normAutofit/>
          </a:bodyPr>
          <a:lstStyle/>
          <a:p>
            <a:r>
              <a:rPr lang="cs-CZ" dirty="0" smtClean="0"/>
              <a:t>USA </a:t>
            </a:r>
            <a:endParaRPr lang="cs-CZ" dirty="0"/>
          </a:p>
          <a:p>
            <a:r>
              <a:rPr lang="cs-CZ" dirty="0" smtClean="0"/>
              <a:t>Španělsko</a:t>
            </a:r>
            <a:endParaRPr lang="cs-CZ" dirty="0"/>
          </a:p>
          <a:p>
            <a:r>
              <a:rPr lang="cs-CZ" dirty="0" smtClean="0"/>
              <a:t>Čína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8640"/>
            <a:ext cx="6096000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60432" y="3933056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779912" y="5517232"/>
            <a:ext cx="44614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solární 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5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1143000"/>
          </a:xfrm>
        </p:spPr>
        <p:txBody>
          <a:bodyPr/>
          <a:lstStyle/>
          <a:p>
            <a:r>
              <a:rPr lang="cs-CZ" dirty="0"/>
              <a:t>Výroba </a:t>
            </a:r>
            <a:r>
              <a:rPr lang="cs-CZ" dirty="0" smtClean="0"/>
              <a:t>elektřiny</a:t>
            </a:r>
            <a:br>
              <a:rPr lang="cs-CZ" dirty="0" smtClean="0"/>
            </a:br>
            <a:r>
              <a:rPr lang="cs-CZ" sz="4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2132856" cy="3474720"/>
          </a:xfrm>
        </p:spPr>
        <p:txBody>
          <a:bodyPr>
            <a:normAutofit/>
          </a:bodyPr>
          <a:lstStyle/>
          <a:p>
            <a:r>
              <a:rPr lang="cs-CZ" dirty="0" smtClean="0"/>
              <a:t>Jižní Korea </a:t>
            </a:r>
            <a:endParaRPr lang="cs-CZ" dirty="0"/>
          </a:p>
          <a:p>
            <a:r>
              <a:rPr lang="cs-CZ" dirty="0" smtClean="0"/>
              <a:t>Francie</a:t>
            </a:r>
            <a:endParaRPr lang="cs-CZ" dirty="0"/>
          </a:p>
          <a:p>
            <a:r>
              <a:rPr lang="cs-CZ" dirty="0" smtClean="0"/>
              <a:t>Čína</a:t>
            </a:r>
          </a:p>
          <a:p>
            <a:r>
              <a:rPr lang="cs-CZ" dirty="0" smtClean="0"/>
              <a:t>Kanada</a:t>
            </a:r>
          </a:p>
          <a:p>
            <a:r>
              <a:rPr lang="cs-CZ" dirty="0" smtClean="0"/>
              <a:t>Čína</a:t>
            </a:r>
          </a:p>
          <a:p>
            <a:r>
              <a:rPr lang="cs-CZ" dirty="0" smtClean="0"/>
              <a:t>Rusko</a:t>
            </a:r>
          </a:p>
          <a:p>
            <a:r>
              <a:rPr lang="cs-CZ" dirty="0" smtClean="0"/>
              <a:t>Spojené</a:t>
            </a:r>
            <a:br>
              <a:rPr lang="cs-CZ" dirty="0" smtClean="0"/>
            </a:br>
            <a:r>
              <a:rPr lang="cs-CZ" dirty="0" smtClean="0"/>
              <a:t>království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864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88424" y="4293096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347864" y="5445224"/>
            <a:ext cx="49685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přílivové 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4065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12511" cy="936104"/>
          </a:xfrm>
        </p:spPr>
        <p:txBody>
          <a:bodyPr/>
          <a:lstStyle/>
          <a:p>
            <a:r>
              <a:rPr lang="cs-CZ" dirty="0"/>
              <a:t>Výroba </a:t>
            </a:r>
            <a:r>
              <a:rPr lang="cs-CZ" dirty="0" smtClean="0"/>
              <a:t>elektřiny</a:t>
            </a:r>
            <a:br>
              <a:rPr lang="cs-CZ" dirty="0" smtClean="0"/>
            </a:br>
            <a:r>
              <a:rPr lang="cs-CZ" sz="4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2132856" cy="5760640"/>
          </a:xfrm>
        </p:spPr>
        <p:txBody>
          <a:bodyPr>
            <a:noAutofit/>
          </a:bodyPr>
          <a:lstStyle/>
          <a:p>
            <a:r>
              <a:rPr lang="cs-CZ" sz="2400" dirty="0" smtClean="0"/>
              <a:t>Čína</a:t>
            </a:r>
          </a:p>
          <a:p>
            <a:r>
              <a:rPr lang="cs-CZ" sz="2400" dirty="0" smtClean="0"/>
              <a:t>Spojené státy</a:t>
            </a:r>
          </a:p>
          <a:p>
            <a:r>
              <a:rPr lang="cs-CZ" sz="2400" dirty="0" smtClean="0"/>
              <a:t>Německo</a:t>
            </a:r>
          </a:p>
          <a:p>
            <a:r>
              <a:rPr lang="cs-CZ" sz="2400" dirty="0" smtClean="0"/>
              <a:t>Španělsko</a:t>
            </a:r>
          </a:p>
          <a:p>
            <a:r>
              <a:rPr lang="cs-CZ" sz="2400" dirty="0" smtClean="0"/>
              <a:t>Indie </a:t>
            </a:r>
          </a:p>
          <a:p>
            <a:r>
              <a:rPr lang="cs-CZ" sz="2400" dirty="0" smtClean="0"/>
              <a:t>Itálie</a:t>
            </a:r>
          </a:p>
          <a:p>
            <a:r>
              <a:rPr lang="cs-CZ" sz="2400" dirty="0"/>
              <a:t>Francie</a:t>
            </a:r>
          </a:p>
          <a:p>
            <a:r>
              <a:rPr lang="cs-CZ" sz="2400" dirty="0" smtClean="0"/>
              <a:t>Spojené království</a:t>
            </a:r>
          </a:p>
          <a:p>
            <a:r>
              <a:rPr lang="cs-CZ" sz="2400" dirty="0" smtClean="0"/>
              <a:t>Kanada</a:t>
            </a:r>
          </a:p>
          <a:p>
            <a:r>
              <a:rPr lang="cs-CZ" sz="2400" dirty="0" smtClean="0"/>
              <a:t>Dánsko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6632"/>
            <a:ext cx="6096000" cy="443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88424" y="4293096"/>
            <a:ext cx="3600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1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35896" y="5445224"/>
            <a:ext cx="45929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ea typeface="+mj-ea"/>
                <a:cs typeface="+mj-cs"/>
              </a:rPr>
              <a:t>větrné  elektrárny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88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si zapamatovali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496944" cy="34747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2/3 veškeré světové spotřeby elektřiny se vyrábí v elektrárnách ………………………………………..</a:t>
            </a:r>
          </a:p>
          <a:p>
            <a:r>
              <a:rPr lang="cs-CZ" sz="2000" dirty="0" smtClean="0"/>
              <a:t>V Evropě se nejvíce elektřiny vyrobí v elektrárnách ……………………………</a:t>
            </a:r>
          </a:p>
          <a:p>
            <a:r>
              <a:rPr lang="cs-CZ" sz="2000" dirty="0" smtClean="0"/>
              <a:t>Ve vodních elektrárnách se vyrobí elektřiny </a:t>
            </a:r>
            <a:r>
              <a:rPr lang="cs-CZ" sz="2000" i="1" dirty="0" err="1" smtClean="0">
                <a:solidFill>
                  <a:schemeClr val="bg2">
                    <a:lumMod val="50000"/>
                  </a:schemeClr>
                </a:solidFill>
              </a:rPr>
              <a:t>více-méně</a:t>
            </a:r>
            <a:r>
              <a:rPr lang="cs-CZ" sz="2000" i="1" dirty="0" smtClean="0"/>
              <a:t> </a:t>
            </a:r>
            <a:r>
              <a:rPr lang="cs-CZ" sz="2000" dirty="0" smtClean="0"/>
              <a:t>než v jaderných.</a:t>
            </a:r>
          </a:p>
          <a:p>
            <a:r>
              <a:rPr lang="cs-CZ" sz="2000" dirty="0" smtClean="0"/>
              <a:t>Z alternativních zdrojů se nejvíce využívá energie …………………………</a:t>
            </a:r>
          </a:p>
          <a:p>
            <a:r>
              <a:rPr lang="cs-CZ" sz="2000" dirty="0" smtClean="0"/>
              <a:t>Největšími producenty elektřiny v Evropě jsou </a:t>
            </a:r>
            <a:r>
              <a:rPr lang="cs-CZ" sz="1600" dirty="0" smtClean="0"/>
              <a:t>……………(</a:t>
            </a:r>
            <a:r>
              <a:rPr lang="cs-CZ" sz="1600" i="1" dirty="0" smtClean="0"/>
              <a:t>uveď alespoň 3)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Nejvíce vodních elektráren </a:t>
            </a:r>
            <a:r>
              <a:rPr lang="cs-CZ" sz="2000" dirty="0" smtClean="0"/>
              <a:t>je např. </a:t>
            </a:r>
            <a:r>
              <a:rPr lang="cs-CZ" sz="2000" dirty="0" smtClean="0"/>
              <a:t>v……………………………..</a:t>
            </a:r>
          </a:p>
          <a:p>
            <a:r>
              <a:rPr lang="cs-CZ" sz="2000" dirty="0" smtClean="0"/>
              <a:t>Geotermální zdroje energie využívají např. v………………………………………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980728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TEPELNÝCH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2069" y="141277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JADERNÝCH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156176" y="2060848"/>
            <a:ext cx="576064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372200" y="2420888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VODNÍ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284984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NORSKO, ŠVÉDSKO, KANADA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717032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ITÁLII, ISLANDU, NOVÉM ZÉLANDU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2852936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cs-CZ" sz="2000" b="1" i="1" dirty="0" smtClean="0">
                <a:solidFill>
                  <a:srgbClr val="C00000"/>
                </a:solidFill>
                <a:latin typeface="Arial Narrow" pitchFamily="34" charset="0"/>
              </a:rPr>
              <a:t>RUSKO, NĚMĚCKO, FRANCIE</a:t>
            </a:r>
            <a:endParaRPr lang="cs-CZ" sz="2000" b="1" i="1" dirty="0" smtClean="0">
              <a:solidFill>
                <a:srgbClr val="C0000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92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692696"/>
            <a:ext cx="8208912" cy="3474720"/>
          </a:xfrm>
        </p:spPr>
        <p:txBody>
          <a:bodyPr/>
          <a:lstStyle/>
          <a:p>
            <a:r>
              <a:rPr lang="cs-CZ" dirty="0" smtClean="0"/>
              <a:t>Zdroje:</a:t>
            </a:r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Earth_lights_lrg.jpg. In: </a:t>
            </a:r>
            <a:r>
              <a:rPr lang="cs-CZ" sz="1000" i="1" dirty="0"/>
              <a:t>Http://visibleearth.nasa.gov</a:t>
            </a:r>
            <a:r>
              <a:rPr lang="cs-CZ" sz="1000" dirty="0"/>
              <a:t> [online]. 23.10.2000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http://eoimages.gsfc.nasa.gov/images/imagerecords/55000/55167/earth_lights_lrg.jpg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REHMAN. ThreeGorgesDam-China2009.jpg.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20.9.2009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http://commons.wikimedia.org/wiki/File:ThreeGorgesDam-China2009.jpg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ÍVARSSON, </a:t>
            </a:r>
            <a:r>
              <a:rPr lang="cs-CZ" sz="1000" dirty="0" err="1"/>
              <a:t>Gretar</a:t>
            </a:r>
            <a:r>
              <a:rPr lang="cs-CZ" sz="1000" dirty="0"/>
              <a:t>. </a:t>
            </a:r>
            <a:r>
              <a:rPr lang="cs-CZ" sz="1000" dirty="0" err="1"/>
              <a:t>NesjavellirPowerPlant</a:t>
            </a:r>
            <a:r>
              <a:rPr lang="cs-CZ" sz="1000" dirty="0"/>
              <a:t> edit2.jpg.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6.10.2006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http://commons.wikimedia.org/wiki/File:NesjavellirPowerPlant_edit2.jpg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KOZA1983. PS20andPS10.jpg.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3.9.2007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http://commons.wikimedia.org/wiki/File:PS20andPS10.jpg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DANI 7C3. Rance </a:t>
            </a:r>
            <a:r>
              <a:rPr lang="cs-CZ" sz="1000" dirty="0" err="1"/>
              <a:t>tidal</a:t>
            </a:r>
            <a:r>
              <a:rPr lang="cs-CZ" sz="1000" dirty="0"/>
              <a:t> </a:t>
            </a:r>
            <a:r>
              <a:rPr lang="cs-CZ" sz="1000" dirty="0" err="1"/>
              <a:t>power</a:t>
            </a:r>
            <a:r>
              <a:rPr lang="cs-CZ" sz="1000" dirty="0"/>
              <a:t> plant.JPG.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14.8.2004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http://commons.wikimedia.org/wiki/File:Rance_tidal_power_plant.JPG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/>
              <a:t>HANSEN, Kim. </a:t>
            </a:r>
            <a:r>
              <a:rPr lang="cs-CZ" sz="1000" dirty="0" err="1"/>
              <a:t>Middelgrunden</a:t>
            </a:r>
            <a:r>
              <a:rPr lang="cs-CZ" sz="1000" dirty="0"/>
              <a:t> </a:t>
            </a:r>
            <a:r>
              <a:rPr lang="cs-CZ" sz="1000" dirty="0" err="1"/>
              <a:t>wind</a:t>
            </a:r>
            <a:r>
              <a:rPr lang="cs-CZ" sz="1000" dirty="0"/>
              <a:t> </a:t>
            </a:r>
            <a:r>
              <a:rPr lang="cs-CZ" sz="1000" dirty="0" err="1"/>
              <a:t>farm</a:t>
            </a:r>
            <a:r>
              <a:rPr lang="cs-CZ" sz="1000" dirty="0"/>
              <a:t> 2009-07-01 </a:t>
            </a:r>
            <a:r>
              <a:rPr lang="cs-CZ" sz="1000" dirty="0" err="1"/>
              <a:t>edit</a:t>
            </a:r>
            <a:r>
              <a:rPr lang="cs-CZ" sz="1000" dirty="0"/>
              <a:t> filtered.jpg. In: </a:t>
            </a:r>
            <a:r>
              <a:rPr lang="cs-CZ" sz="1000" i="1" dirty="0"/>
              <a:t>Http://commons.wikimedia.org</a:t>
            </a:r>
            <a:r>
              <a:rPr lang="cs-CZ" sz="1000" dirty="0"/>
              <a:t> [online]. 1.7.2009 [cit. 2012-03-26]. Dostupné z: http://en.wikipedia.org/wiki/File:Middelgrunden_wind_farm_2009-07-01_edit_filtered.jpg </a:t>
            </a:r>
            <a:endParaRPr lang="cs-CZ" sz="1000" dirty="0" smtClean="0"/>
          </a:p>
          <a:p>
            <a:pPr marL="273050" indent="-187325">
              <a:buClrTx/>
              <a:buSzPct val="100000"/>
              <a:buFont typeface="+mj-lt"/>
              <a:buAutoNum type="arabicParenR"/>
            </a:pPr>
            <a:r>
              <a:rPr lang="cs-CZ" sz="1000" dirty="0" err="1"/>
              <a:t>Energy</a:t>
            </a:r>
            <a:r>
              <a:rPr lang="cs-CZ" sz="1000" dirty="0"/>
              <a:t> </a:t>
            </a:r>
            <a:r>
              <a:rPr lang="cs-CZ" sz="1000" dirty="0" err="1"/>
              <a:t>statistics</a:t>
            </a:r>
            <a:r>
              <a:rPr lang="cs-CZ" sz="1000" dirty="0"/>
              <a:t>. </a:t>
            </a:r>
            <a:r>
              <a:rPr lang="cs-CZ" sz="1000" i="1" dirty="0"/>
              <a:t>En.wikipedia.org</a:t>
            </a:r>
            <a:r>
              <a:rPr lang="cs-CZ" sz="1000" dirty="0"/>
              <a:t> [online]. 30.10.2011 [cit. </a:t>
            </a:r>
            <a:r>
              <a:rPr lang="cs-CZ" sz="1000" dirty="0" smtClean="0"/>
              <a:t>2012-02-16</a:t>
            </a:r>
            <a:r>
              <a:rPr lang="cs-CZ" sz="1000" dirty="0"/>
              <a:t>]. Dostupné z: http://en.wikipedia.org/wiki/Energy_statistics </a:t>
            </a:r>
          </a:p>
        </p:txBody>
      </p:sp>
    </p:spTree>
    <p:extLst>
      <p:ext uri="{BB962C8B-B14F-4D97-AF65-F5344CB8AC3E}">
        <p14:creationId xmlns:p14="http://schemas.microsoft.com/office/powerpoint/2010/main" val="347538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marL="0" marR="0" indent="0" algn="l" defTabSz="914400" rtl="0" eaLnBrk="1" fontAlgn="auto" latinLnBrk="0" hangingPunct="1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sz="1000" i="1" dirty="0" smtClean="0">
            <a:latin typeface="Arial Narrow" pitchFamily="34" charset="0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titu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itu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544</Words>
  <Application>Microsoft Office PowerPoint</Application>
  <PresentationFormat>Předvádění na obrazovce (4:3)</PresentationFormat>
  <Paragraphs>151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Aerodynamika</vt:lpstr>
      <vt:lpstr>titul</vt:lpstr>
      <vt:lpstr>1_titul</vt:lpstr>
      <vt:lpstr>Prezentace aplikace PowerPoint</vt:lpstr>
      <vt:lpstr>Prezentace aplikace PowerPoint</vt:lpstr>
      <vt:lpstr>Výroba elektřiny</vt:lpstr>
      <vt:lpstr>Výroba elektřiny elektrárny</vt:lpstr>
      <vt:lpstr>Výroba elektřiny zdroje</vt:lpstr>
      <vt:lpstr>Výroba elektřiny zdroje</vt:lpstr>
      <vt:lpstr>Výroba elektřiny pořadí států</vt:lpstr>
      <vt:lpstr>Alternativní zdroje 19,6%</vt:lpstr>
      <vt:lpstr>Výroba elektřiny </vt:lpstr>
      <vt:lpstr>Výroba elektřiny  </vt:lpstr>
      <vt:lpstr>Výroba elektřiny  </vt:lpstr>
      <vt:lpstr>Výroba elektřiny  </vt:lpstr>
      <vt:lpstr>Výroba elektřiny  </vt:lpstr>
      <vt:lpstr>Co jsme si zapamatovali</vt:lpstr>
      <vt:lpstr>Prezentace aplikace PowerPoint</vt:lpstr>
    </vt:vector>
  </TitlesOfParts>
  <Company>Spolecnost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elektřiny</dc:title>
  <dc:creator>Dagmar</dc:creator>
  <cp:lastModifiedBy>Dagmar</cp:lastModifiedBy>
  <cp:revision>51</cp:revision>
  <dcterms:created xsi:type="dcterms:W3CDTF">2012-02-16T19:13:23Z</dcterms:created>
  <dcterms:modified xsi:type="dcterms:W3CDTF">2012-04-28T19:09:35Z</dcterms:modified>
</cp:coreProperties>
</file>