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3300"/>
    <a:srgbClr val="0099CC"/>
    <a:srgbClr val="003399"/>
    <a:srgbClr val="FF33CC"/>
    <a:srgbClr val="33CC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>
        <p:scale>
          <a:sx n="70" d="100"/>
          <a:sy n="70" d="100"/>
        </p:scale>
        <p:origin x="-53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0FEC594-EF42-42A5-AF85-7E42BA0EDC8D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DECD2F9-CB48-442B-B238-464FB3E39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http://foto.hudebniskupiny.cz/beatles-102531</a:t>
            </a:r>
          </a:p>
          <a:p>
            <a:r>
              <a:rPr lang="cs-CZ" smtClean="0"/>
              <a:t>http://vexilolognet.hyperlink.cz/velka_britanie.gif</a:t>
            </a:r>
          </a:p>
          <a:p>
            <a:r>
              <a:rPr lang="cs-CZ" smtClean="0"/>
              <a:t>http://upload.wikimedia.org/wikipedia/commons/thumb/2/28/Coat_of_Arms_of_Great_Britain_%281714-1801%29.svg/600px-Coat_of_Arms_of_Great_Britain_%281714-1801%29.svg.png</a:t>
            </a:r>
          </a:p>
          <a:p>
            <a:r>
              <a:rPr lang="cs-CZ" smtClean="0"/>
              <a:t>http://www.tripzone.cz/content_img_cs/000/stonehenge-w-374.jpg</a:t>
            </a:r>
          </a:p>
          <a:p>
            <a:r>
              <a:rPr lang="cs-CZ" smtClean="0"/>
              <a:t>http://data.superhry.cz/superhry/TSO_40e1f9z/800/004/4228-800.jpg</a:t>
            </a:r>
          </a:p>
          <a:p>
            <a:r>
              <a:rPr lang="cs-CZ" smtClean="0"/>
              <a:t>http://data.superhry.cz/superhry/TSO_40e1f9z/1024/004/4221-1024.jpg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D68E7C-775F-4E5D-9D01-AB8DEEC9A68A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http://upload.wikimedia.org/wikipedia/commons/d/da/England_UK.png</a:t>
            </a:r>
          </a:p>
          <a:p>
            <a:r>
              <a:rPr lang="cs-CZ" smtClean="0"/>
              <a:t>http://upload.wikimedia.org/wikipedia/commons/thumb/7/73/Elizabeth_II_greets_NASA_GSFC_employees%2C_May_8%2C_2007.jpg/220px-Elizabeth_II_greets_NASA_GSFC_employees%2C_May_8%2C_2007.jpg</a:t>
            </a:r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42FF40E-5BCA-450F-9E30-040B04BB100C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http://upload.wikimedia.org/wikipedia/commons/thumb/9/95/Albert_Docks_Liverpool.jpg/800px-Albert_Docks_Liverpool.jpg</a:t>
            </a:r>
          </a:p>
          <a:p>
            <a:r>
              <a:rPr lang="cs-CZ" smtClean="0"/>
              <a:t>http://upload.wikimedia.org/wikipedia/commons/thumb/9/91/Liverpool_Anglican_Cathedral_North_elevation.jpg/800px-Liverpool_Anglican_Cathedral_North_elevation.jpg</a:t>
            </a:r>
          </a:p>
          <a:p>
            <a:r>
              <a:rPr lang="cs-CZ" smtClean="0"/>
              <a:t>http://upload.wikimedia.org/wikipedia/commons/6/63/BirminghamUK_skyline_Centenary_Square_700.jpg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884F0D6-E4C3-4058-8863-994702EE629C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http://lh4.ggpht.com/_1Mk0-Zkjxfc/SXPGcqyi1GI/AAAAAAAAA28/SLlwiFtKHmo/s640/IMG_3116.JPG</a:t>
            </a:r>
          </a:p>
          <a:p>
            <a:r>
              <a:rPr lang="cs-CZ" smtClean="0"/>
              <a:t>http://londyn.magicka-evropa.cz/londyn-fotogalerie/photos/DSC03252.JPG</a:t>
            </a:r>
          </a:p>
          <a:p>
            <a:r>
              <a:rPr lang="cs-CZ" smtClean="0"/>
              <a:t>http://londyn.magicka-evropa.cz/londyn-fotogalerie/photos/DSC03268.JPG</a:t>
            </a:r>
          </a:p>
          <a:p>
            <a:r>
              <a:rPr lang="cs-CZ" smtClean="0"/>
              <a:t>http://uprt.vscht.cz/ptacek/Pictures/London/43.JPG</a:t>
            </a:r>
          </a:p>
          <a:p>
            <a:r>
              <a:rPr lang="cs-CZ" smtClean="0"/>
              <a:t>http://uprt.vscht.cz/ptacek/Pictures/London/42.JPG</a:t>
            </a:r>
          </a:p>
          <a:p>
            <a:r>
              <a:rPr lang="cs-CZ" smtClean="0"/>
              <a:t>http://uprt.vscht.cz/ptacek/Pictures/London/45.JPG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A9176B-B3F9-4871-9BAF-3FDE53D2C68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http://upload.wikimedia.org/wikipedia/commons/7/7b/Bagpipe_performer.jpg</a:t>
            </a:r>
          </a:p>
          <a:p>
            <a:r>
              <a:rPr lang="cs-CZ" smtClean="0"/>
              <a:t>http://www.michalkvarda.cz/photos/skotsko-neist-point.jpg</a:t>
            </a:r>
          </a:p>
          <a:p>
            <a:r>
              <a:rPr lang="cs-CZ" smtClean="0"/>
              <a:t>http://www.michalkvarda.cz/gallery.php?up_gallery=101</a:t>
            </a:r>
          </a:p>
          <a:p>
            <a:r>
              <a:rPr lang="cs-CZ" smtClean="0"/>
              <a:t>http://www.michalkvarda.cz/gallery.php?up_gallery=101</a:t>
            </a:r>
          </a:p>
          <a:p>
            <a:r>
              <a:rPr lang="cs-CZ" smtClean="0"/>
              <a:t>http://www.michalkvarda.cz/photos/skotsko-rannoch-moor-01.jpg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628571A-C204-4BC3-9009-AB54ACBE9978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http://upload.wikimedia.org/wikipedia/commons/4/45/Flag_of_Ireland.svg</a:t>
            </a:r>
          </a:p>
          <a:p>
            <a:r>
              <a:rPr lang="cs-CZ" smtClean="0"/>
              <a:t>http://upload.wikimedia.org/wikipedia/commons/f/fe/Coat_of_arms_of_Ireland.svg</a:t>
            </a:r>
          </a:p>
          <a:p>
            <a:r>
              <a:rPr lang="cs-CZ" smtClean="0"/>
              <a:t>http://irsko-info.promitani.cz/data/duha400.jpg</a:t>
            </a:r>
          </a:p>
          <a:p>
            <a:r>
              <a:rPr lang="cs-CZ" smtClean="0"/>
              <a:t>http://dublin.x-sazky.com/dublin-fotogalerie/irsko-fotky/DSC02483.JPG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5F39BB-8B86-4DFF-BAEE-348EEFFD433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BC468-E8C1-40C6-A59F-389F3CB8C3F4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4C147-75C2-4B7D-B021-D6E7FDC370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72FBD-3737-4362-9B68-D8EE13A5AC19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95A93-14E8-468B-B51E-2444EFF50B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09148-AD1A-4EA7-ADF4-DF0EC4521C83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E3B08-0C19-4054-8498-23F8229972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C9A85-E2C2-4FF2-96C3-5CEEE12A4F8F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D45CD-5C72-4FF5-B6AB-F8D9FF3DF0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32376-7609-4E0B-9E48-9972CBBDDE1D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272B4-6109-4C39-959F-F33A6B7662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B5538-5427-4E97-B70C-78C5DFD037A4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9FE03-C9A8-411E-AF37-281B728115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16DE7-EFC3-453A-80E0-B13DB81FB0E9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84908-0829-4FF0-8BEE-DFAA17EE48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766DA-0DE8-4C44-9EEB-923207FB38EB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6780E-DBBE-4462-93DC-992BB08F33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C25CE-8602-4EC1-8D56-07FD8C0665B8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FEEF1-C828-4A1E-9169-1649945404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5E88A-4342-47C2-BE1B-394D65EED747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317AD-FBCC-49C4-8066-30E6B764E9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23147-2317-400D-B210-8CCFADAEB1D6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53776-0601-462C-8666-6B58E73DB3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70B23D-DB39-4730-B462-E0CF50334275}" type="datetime1">
              <a:rPr lang="cs-CZ"/>
              <a:pPr>
                <a:defRPr/>
              </a:pPr>
              <a:t>3.5.2012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FDF409-7601-45F3-912E-5FBA98DB9F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-6G7MkBMVxE&amp;feature=related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latin typeface="+mn-lt"/>
              </a:rPr>
              <a:t>VY_32_INOVACE_147_Velká </a:t>
            </a:r>
            <a:r>
              <a:rPr lang="cs-CZ" sz="3200" b="1" dirty="0" smtClean="0">
                <a:latin typeface="+mn-lt"/>
              </a:rPr>
              <a:t>Británie a </a:t>
            </a:r>
            <a:r>
              <a:rPr lang="cs-CZ" sz="3200" b="1" smtClean="0">
                <a:latin typeface="+mn-lt"/>
              </a:rPr>
              <a:t>Irsko </a:t>
            </a:r>
            <a:endParaRPr lang="cs-CZ" sz="3200" dirty="0" smtClean="0"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74369"/>
            <a:ext cx="8797601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>
              <a:defRPr/>
            </a:pPr>
            <a:r>
              <a:rPr lang="cs-CZ" sz="2400" dirty="0">
                <a:ln>
                  <a:solidFill>
                    <a:schemeClr val="accent1"/>
                  </a:solidFill>
                </a:ln>
                <a:solidFill>
                  <a:schemeClr val="tx2"/>
                </a:solidFill>
                <a:latin typeface="Algerian" pitchFamily="82" charset="0"/>
              </a:rPr>
              <a:t>Spojené království Velké Británie a Severního Irska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7700" y="908050"/>
            <a:ext cx="273685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765175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33838" y="1012825"/>
            <a:ext cx="1089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Algerian"/>
              </a:rPr>
              <a:t>Člen EU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033838" y="1665288"/>
            <a:ext cx="11001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Algerian"/>
              </a:rPr>
              <a:t>Člen G8</a:t>
            </a:r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089836" y="3573016"/>
            <a:ext cx="2887277" cy="19344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19" y="3563275"/>
            <a:ext cx="2797295" cy="20979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64001" y="3573016"/>
            <a:ext cx="2784306" cy="20882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71550" y="5661025"/>
            <a:ext cx="855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Algerian"/>
              </a:rPr>
              <a:t>Big Ben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149725" y="5661025"/>
            <a:ext cx="13652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Algerian"/>
              </a:rPr>
              <a:t>WESTMINSTER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804025" y="5661025"/>
            <a:ext cx="12858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Algerian"/>
              </a:rPr>
              <a:t>STONEHENGE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" y="1700213"/>
            <a:ext cx="435451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39975" y="292100"/>
            <a:ext cx="3244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2"/>
                </a:solidFill>
                <a:latin typeface="Gill Sans Ultra Bold"/>
              </a:rPr>
              <a:t>Správní členění Velké Británie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15925" y="765175"/>
            <a:ext cx="8191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Velká Británie je konstituční monarchií, v čele státu je královna. Znáš z Aj její jméno?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235825" y="3789363"/>
            <a:ext cx="1162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Alžběta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II.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48488" y="1331913"/>
            <a:ext cx="1658937" cy="230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nice se šipkou 7"/>
          <p:cNvCxnSpPr/>
          <p:nvPr/>
        </p:nvCxnSpPr>
        <p:spPr>
          <a:xfrm flipH="1">
            <a:off x="2484438" y="3860800"/>
            <a:ext cx="2735262" cy="792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92725" y="3676650"/>
            <a:ext cx="81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Anglie</a:t>
            </a:r>
          </a:p>
        </p:txBody>
      </p:sp>
      <p:cxnSp>
        <p:nvCxnSpPr>
          <p:cNvPr id="11" name="Přímá spojnice se šipkou 10"/>
          <p:cNvCxnSpPr>
            <a:stCxn id="13" idx="1"/>
          </p:cNvCxnSpPr>
          <p:nvPr/>
        </p:nvCxnSpPr>
        <p:spPr>
          <a:xfrm flipH="1" flipV="1">
            <a:off x="2124075" y="4941888"/>
            <a:ext cx="2592388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4716463" y="4829175"/>
            <a:ext cx="817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Wales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1979613" y="2600325"/>
            <a:ext cx="2808287" cy="757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878388" y="2416175"/>
            <a:ext cx="996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S</a:t>
            </a:r>
            <a:r>
              <a:rPr lang="cs-CZ"/>
              <a:t>kotsko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1476375" y="1885950"/>
            <a:ext cx="3311525" cy="2159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932363" y="1773238"/>
            <a:ext cx="15446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</a:rPr>
              <a:t>Severní Irsko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878388" y="5951538"/>
            <a:ext cx="3879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Vyhledej názvy jednotlivých části</a:t>
            </a:r>
            <a:r>
              <a:rPr lang="cs-CZ"/>
              <a:t> VB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/>
      <p:bldP spid="19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0113" y="115888"/>
            <a:ext cx="6767512" cy="419100"/>
          </a:xfrm>
        </p:spPr>
        <p:txBody>
          <a:bodyPr/>
          <a:lstStyle/>
          <a:p>
            <a:r>
              <a:rPr lang="cs-CZ" sz="2000" smtClean="0">
                <a:solidFill>
                  <a:schemeClr val="bg2"/>
                </a:solidFill>
                <a:latin typeface="Gill Sans Ultra Bold"/>
              </a:rPr>
              <a:t>Střední Anglie – průmyslové centrum VB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36638" y="3332163"/>
            <a:ext cx="1397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3399"/>
                </a:solidFill>
                <a:latin typeface="Times New Roman" pitchFamily="18" charset="0"/>
                <a:cs typeface="Times New Roman" pitchFamily="18" charset="0"/>
              </a:rPr>
              <a:t>Birmingham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83138" y="3314700"/>
            <a:ext cx="2997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3399"/>
                </a:solidFill>
                <a:latin typeface="Times New Roman" pitchFamily="18" charset="0"/>
                <a:cs typeface="Times New Roman" pitchFamily="18" charset="0"/>
              </a:rPr>
              <a:t>Liverpool – rodiště BEATLES</a:t>
            </a:r>
          </a:p>
        </p:txBody>
      </p:sp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27984" y="589176"/>
            <a:ext cx="3708580" cy="26330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27984" y="3742330"/>
            <a:ext cx="3708580" cy="25681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17" y="589176"/>
            <a:ext cx="3510789" cy="26330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0825" y="4006850"/>
            <a:ext cx="3097213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Velká Británie byla v 18. století nejprůmyslovější zemí světa. Nejdříve se rozvinul průmysl hutnický a textilní. Dnes se přidal průmysl chemický                           a elektrotechnický.</a:t>
            </a:r>
          </a:p>
        </p:txBody>
      </p:sp>
      <p:sp>
        <p:nvSpPr>
          <p:cNvPr id="8" name="TextovéPole 7">
            <a:hlinkClick r:id="rId6" tooltip="Get Back"/>
          </p:cNvPr>
          <p:cNvSpPr txBox="1">
            <a:spLocks noChangeArrowheads="1"/>
          </p:cNvSpPr>
          <p:nvPr/>
        </p:nvSpPr>
        <p:spPr bwMode="auto">
          <a:xfrm>
            <a:off x="7947025" y="3305175"/>
            <a:ext cx="1133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hlinkClick r:id="rId6"/>
              </a:rPr>
              <a:t>Get Back</a:t>
            </a: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0825" y="5716588"/>
            <a:ext cx="3673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Najdeš v atlase dvě nejvýznamnější nerostné suroviny VB?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5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635000"/>
          </a:xfrm>
        </p:spPr>
        <p:txBody>
          <a:bodyPr/>
          <a:lstStyle/>
          <a:p>
            <a:r>
              <a:rPr lang="cs-CZ" sz="2800" smtClean="0">
                <a:solidFill>
                  <a:schemeClr val="bg2"/>
                </a:solidFill>
                <a:latin typeface="Gill Sans Ultra Bold"/>
              </a:rPr>
              <a:t>Londýn</a:t>
            </a:r>
            <a:r>
              <a:rPr lang="cs-CZ" sz="2800" smtClean="0">
                <a:solidFill>
                  <a:schemeClr val="tx2"/>
                </a:solidFill>
                <a:latin typeface="Gill Sans Ultra Bold"/>
              </a:rPr>
              <a:t> </a:t>
            </a:r>
            <a:r>
              <a:rPr lang="cs-CZ" sz="2800" smtClean="0">
                <a:solidFill>
                  <a:schemeClr val="bg2"/>
                </a:solidFill>
                <a:latin typeface="Gill Sans Ultra Bold"/>
              </a:rPr>
              <a:t>– centrum, hlavní město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908050"/>
            <a:ext cx="2808287" cy="1874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70238" y="927100"/>
            <a:ext cx="2519362" cy="18907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3324225"/>
            <a:ext cx="2292350" cy="3057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40425" y="927100"/>
            <a:ext cx="2879725" cy="19256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7963" y="3324225"/>
            <a:ext cx="2563812" cy="3163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95600" y="3586163"/>
            <a:ext cx="3260725" cy="2212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96950" y="2852738"/>
            <a:ext cx="11763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3399"/>
                </a:solidFill>
                <a:latin typeface="Times New Roman" pitchFamily="18" charset="0"/>
                <a:cs typeface="Times New Roman" pitchFamily="18" charset="0"/>
              </a:rPr>
              <a:t>Tower Bridge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43338" y="2908300"/>
            <a:ext cx="12779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Double Decker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742113" y="2908300"/>
            <a:ext cx="1355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3399"/>
                </a:solidFill>
                <a:latin typeface="Times New Roman" pitchFamily="18" charset="0"/>
                <a:cs typeface="Times New Roman" pitchFamily="18" charset="0"/>
              </a:rPr>
              <a:t>Královská garda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977900" y="6523038"/>
            <a:ext cx="10239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Wimbledon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636963" y="5949950"/>
            <a:ext cx="17621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uckinghamský palác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770688" y="6459538"/>
            <a:ext cx="13541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Telefonní budka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76613" y="576263"/>
            <a:ext cx="4689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2"/>
                </a:solidFill>
                <a:latin typeface="Algerian"/>
              </a:rPr>
              <a:t>SKOTSKO – centrem je Glasgow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822" y="351447"/>
            <a:ext cx="2362200" cy="56959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32175" y="206375"/>
            <a:ext cx="5111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FF3300"/>
                </a:solidFill>
              </a:rPr>
              <a:t>Pro kterou zemi je tato postava charakteristická?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645484" y="1561434"/>
            <a:ext cx="3081215" cy="14625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42128" y="1284756"/>
            <a:ext cx="2851795" cy="21407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771800" y="3717030"/>
            <a:ext cx="6036577" cy="30103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24300" y="325438"/>
            <a:ext cx="14493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bg2"/>
                </a:solidFill>
                <a:latin typeface="Algerian"/>
              </a:rPr>
              <a:t>IRSKO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49275"/>
            <a:ext cx="345757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161925"/>
            <a:ext cx="1927225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046538" y="1392238"/>
            <a:ext cx="1087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Algerian"/>
              </a:rPr>
              <a:t>Člen EU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2492896"/>
            <a:ext cx="3810000" cy="24860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542047" y="2852936"/>
            <a:ext cx="4416490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49300" y="5530850"/>
            <a:ext cx="24590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Chov ovcí, skotu,</a:t>
            </a:r>
          </a:p>
          <a:p>
            <a:pPr algn="ctr"/>
            <a:r>
              <a:rPr lang="cs-CZ" sz="24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pěstování brambor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548313" y="6340475"/>
            <a:ext cx="2381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Dublin – hlavní město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0" y="333375"/>
            <a:ext cx="8928100" cy="527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u="sng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Velká Británie  </a:t>
            </a:r>
            <a:endParaRPr lang="cs-CZ" sz="2000">
              <a:solidFill>
                <a:schemeClr val="bg2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FontTx/>
              <a:buChar char="-"/>
            </a:pP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Británie - Anglie, Skotsko, Wales a Severní Irsko</a:t>
            </a:r>
          </a:p>
          <a:p>
            <a:pPr>
              <a:buFontTx/>
              <a:buChar char="-"/>
            </a:pP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Člen EU, G8</a:t>
            </a:r>
          </a:p>
          <a:p>
            <a:pPr>
              <a:buFontTx/>
              <a:buChar char="-"/>
            </a:pP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Anglie - hospodářsky nejvyspělejší, nejvíce obyv.</a:t>
            </a:r>
          </a:p>
          <a:p>
            <a:pPr>
              <a:buFontTx/>
              <a:buChar char="-"/>
            </a:pP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průmyslové centrum ve střední Anglii - Birmingham, Liverpool -    strojírenství,  hutnictví, chemický prům.</a:t>
            </a:r>
          </a:p>
          <a:p>
            <a:pPr>
              <a:buFontTx/>
              <a:buChar char="-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těžba ropy a zemní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ho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ply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nu ze dna Severníh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mo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ře, černé uhlí, žel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ezná ruda</a:t>
            </a:r>
          </a:p>
          <a:p>
            <a:pPr marL="742950" lvl="1" indent="-285750">
              <a:buFontTx/>
              <a:buChar char="-"/>
            </a:pP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Londýn - hl. město</a:t>
            </a:r>
          </a:p>
          <a:p>
            <a:pPr>
              <a:buFontTx/>
              <a:buChar char="-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Glasgow - skotské prům. centrum </a:t>
            </a:r>
          </a:p>
          <a:p>
            <a:pPr>
              <a:buFontTx/>
              <a:buChar char="-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podmořský tunel Francie – VB pod La Manche</a:t>
            </a:r>
          </a:p>
          <a:p>
            <a:r>
              <a:rPr lang="cs-CZ" sz="2000" b="1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u="sng">
                <a:latin typeface="Times New Roman" pitchFamily="18" charset="0"/>
                <a:cs typeface="Times New Roman" pitchFamily="18" charset="0"/>
              </a:rPr>
              <a:t>Irsko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FontTx/>
              <a:buChar char="-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Irsko - 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méně vyspělé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- zemědělství - chov sk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otu a ovcí,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brambor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y,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rybolov - potraviná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řský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prům.</a:t>
            </a:r>
          </a:p>
          <a:p>
            <a:pPr>
              <a:buFontTx/>
              <a:buChar char="-"/>
            </a:pPr>
            <a:r>
              <a:rPr lang="cs-CZ" sz="2000">
                <a:latin typeface="Times New Roman" pitchFamily="18" charset="0"/>
                <a:cs typeface="Times New Roman" pitchFamily="18" charset="0"/>
              </a:rPr>
              <a:t>Baile Á</a:t>
            </a:r>
            <a:r>
              <a:rPr lang="cs-CZ" sz="2000">
                <a:solidFill>
                  <a:schemeClr val="bg2"/>
                </a:solidFill>
                <a:latin typeface="Times New Roman" pitchFamily="18" charset="0"/>
                <a:cs typeface="Times New Roman" pitchFamily="18" charset="0"/>
              </a:rPr>
              <a:t>tha Cliath (Dublin)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322</TotalTime>
  <Words>261</Words>
  <Application>Microsoft Office PowerPoint</Application>
  <PresentationFormat>Předvádění na obrazovce (4:3)</PresentationFormat>
  <Paragraphs>83</Paragraphs>
  <Slides>8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Calibri</vt:lpstr>
      <vt:lpstr>Algerian</vt:lpstr>
      <vt:lpstr>Gill Sans Ultra Bold</vt:lpstr>
      <vt:lpstr>Times New Roman</vt:lpstr>
      <vt:lpstr>DUM-PPT-šablona</vt:lpstr>
      <vt:lpstr>VY_32_INOVACE_147_Velká Británie a Irsko </vt:lpstr>
      <vt:lpstr>Snímek 2</vt:lpstr>
      <vt:lpstr>Snímek 3</vt:lpstr>
      <vt:lpstr>Střední Anglie – průmyslové centrum VB</vt:lpstr>
      <vt:lpstr>Londýn – centrum, hlavní město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SlamovaLi</cp:lastModifiedBy>
  <cp:revision>40</cp:revision>
  <dcterms:created xsi:type="dcterms:W3CDTF">2010-10-19T08:27:42Z</dcterms:created>
  <dcterms:modified xsi:type="dcterms:W3CDTF">2012-05-03T12:24:18Z</dcterms:modified>
</cp:coreProperties>
</file>