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94621" autoAdjust="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874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14162C57-3109-49E2-8D60-71B680F4867D}" type="datetimeFigureOut">
              <a:rPr lang="cs-CZ"/>
              <a:pPr>
                <a:defRPr/>
              </a:pPr>
              <a:t>28.4.2012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A173AD26-C0C3-4FE9-A1D7-E077B17420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948398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F2D4992-14E8-40E7-A3A3-90F44FA55261}" type="datetimeFigureOut">
              <a:rPr lang="cs-CZ"/>
              <a:pPr>
                <a:defRPr/>
              </a:pPr>
              <a:t>28.4.2012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EAAB75B-40DE-4300-AC9E-08F8151C57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3144070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eurovikendy.info</a:t>
            </a:r>
            <a:r>
              <a:rPr lang="cs-CZ" dirty="0" smtClean="0"/>
              <a:t>/</a:t>
            </a:r>
            <a:r>
              <a:rPr lang="cs-CZ" dirty="0" err="1" smtClean="0"/>
              <a:t>wp</a:t>
            </a:r>
            <a:r>
              <a:rPr lang="cs-CZ" dirty="0" smtClean="0"/>
              <a:t>-</a:t>
            </a:r>
            <a:r>
              <a:rPr lang="cs-CZ" dirty="0" err="1" smtClean="0"/>
              <a:t>content</a:t>
            </a:r>
            <a:r>
              <a:rPr lang="cs-CZ" dirty="0" smtClean="0"/>
              <a:t>/</a:t>
            </a:r>
            <a:r>
              <a:rPr lang="cs-CZ" dirty="0" err="1" smtClean="0"/>
              <a:t>gallery</a:t>
            </a:r>
            <a:r>
              <a:rPr lang="cs-CZ" dirty="0" smtClean="0"/>
              <a:t>/</a:t>
            </a:r>
            <a:r>
              <a:rPr lang="cs-CZ" dirty="0" err="1" smtClean="0"/>
              <a:t>amsterdam</a:t>
            </a:r>
            <a:r>
              <a:rPr lang="cs-CZ" dirty="0" smtClean="0"/>
              <a:t>-</a:t>
            </a:r>
            <a:r>
              <a:rPr lang="cs-CZ" dirty="0" err="1" smtClean="0"/>
              <a:t>vetrne</a:t>
            </a:r>
            <a:r>
              <a:rPr lang="cs-CZ" dirty="0" smtClean="0"/>
              <a:t>-</a:t>
            </a:r>
            <a:r>
              <a:rPr lang="cs-CZ" dirty="0" err="1" smtClean="0"/>
              <a:t>mlyny</a:t>
            </a:r>
            <a:r>
              <a:rPr lang="cs-CZ" dirty="0" smtClean="0"/>
              <a:t>/</a:t>
            </a:r>
            <a:r>
              <a:rPr lang="cs-CZ" dirty="0" err="1" smtClean="0"/>
              <a:t>vetrny</a:t>
            </a:r>
            <a:r>
              <a:rPr lang="cs-CZ" dirty="0" smtClean="0"/>
              <a:t>-</a:t>
            </a:r>
            <a:r>
              <a:rPr lang="cs-CZ" dirty="0" err="1" smtClean="0"/>
              <a:t>mlyn.jpg</a:t>
            </a:r>
            <a:endParaRPr lang="cs-CZ" dirty="0" smtClean="0"/>
          </a:p>
          <a:p>
            <a:r>
              <a:rPr lang="cs-CZ" dirty="0" smtClean="0"/>
              <a:t>http://upload.wikimedia.org/wikipedia/commons/9/92/Flag_of_Belgium_%28civil%29.svg</a:t>
            </a:r>
          </a:p>
          <a:p>
            <a:r>
              <a:rPr lang="cs-CZ" dirty="0" smtClean="0"/>
              <a:t>http://upload.wikimedia.org/wikipedia/commons/e/e0/Coat_of_arms_of_the_Netherlands.svg</a:t>
            </a:r>
          </a:p>
          <a:p>
            <a:r>
              <a:rPr lang="cs-CZ" dirty="0" smtClean="0"/>
              <a:t>http://dynastie.</a:t>
            </a:r>
            <a:r>
              <a:rPr lang="cs-CZ" dirty="0" err="1" smtClean="0"/>
              <a:t>ic.cz</a:t>
            </a:r>
            <a:r>
              <a:rPr lang="cs-CZ" dirty="0" smtClean="0"/>
              <a:t>/</a:t>
            </a:r>
            <a:r>
              <a:rPr lang="cs-CZ" dirty="0" err="1" smtClean="0"/>
              <a:t>pictures</a:t>
            </a:r>
            <a:r>
              <a:rPr lang="cs-CZ" dirty="0" smtClean="0"/>
              <a:t>/</a:t>
            </a:r>
            <a:r>
              <a:rPr lang="cs-CZ" dirty="0" err="1" smtClean="0"/>
              <a:t>nizozemi</a:t>
            </a:r>
            <a:r>
              <a:rPr lang="cs-CZ" dirty="0" smtClean="0"/>
              <a:t>/flag_</a:t>
            </a:r>
            <a:r>
              <a:rPr lang="cs-CZ" dirty="0" err="1" smtClean="0"/>
              <a:t>nl.gif</a:t>
            </a:r>
            <a:endParaRPr lang="cs-CZ" dirty="0" smtClean="0"/>
          </a:p>
          <a:p>
            <a:r>
              <a:rPr lang="cs-CZ" dirty="0" smtClean="0"/>
              <a:t>http://dynastie.</a:t>
            </a:r>
            <a:r>
              <a:rPr lang="cs-CZ" dirty="0" err="1" smtClean="0"/>
              <a:t>ic.cz</a:t>
            </a:r>
            <a:r>
              <a:rPr lang="cs-CZ" dirty="0" smtClean="0"/>
              <a:t>/</a:t>
            </a:r>
            <a:r>
              <a:rPr lang="cs-CZ" dirty="0" err="1" smtClean="0"/>
              <a:t>pictures</a:t>
            </a:r>
            <a:r>
              <a:rPr lang="cs-CZ" dirty="0" smtClean="0"/>
              <a:t>/</a:t>
            </a:r>
            <a:r>
              <a:rPr lang="cs-CZ" dirty="0" err="1" smtClean="0"/>
              <a:t>nizozemi</a:t>
            </a:r>
            <a:r>
              <a:rPr lang="cs-CZ" dirty="0" smtClean="0"/>
              <a:t>/znak_</a:t>
            </a:r>
            <a:r>
              <a:rPr lang="cs-CZ" dirty="0" err="1" smtClean="0"/>
              <a:t>nizozemi.gif</a:t>
            </a:r>
            <a:endParaRPr lang="cs-CZ" dirty="0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84311E-AB30-42A1-A97D-802C876A7F09}" type="slidenum">
              <a:rPr lang="cs-CZ" smtClean="0"/>
              <a:pPr>
                <a:defRPr/>
              </a:pPr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http://upload.wikimedia.org/wikipedia/commons/1/11/Mill-kinderdijk.JPG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AAB75B-40DE-4300-AC9E-08F8151C57D1}" type="slidenum">
              <a:rPr lang="cs-CZ" smtClean="0"/>
              <a:pPr>
                <a:defRPr/>
              </a:pPr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319549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http://www.quicktour.cz/foto/NL-kvetonova-pole-u-Keukenhofu-pro-web_tn_maxwh520x390_bcgFDB754_1204716807.jpg</a:t>
            </a:r>
          </a:p>
          <a:p>
            <a:r>
              <a:rPr lang="cs-CZ" dirty="0" smtClean="0"/>
              <a:t>http://www.quicktour.cz/foto/NL-mlyn-s-tulipanovym-polem-09032800202486819000_tn_maxwh520x390_bcgFDB754_1238196025.jpg</a:t>
            </a:r>
          </a:p>
          <a:p>
            <a:r>
              <a:rPr lang="cs-CZ" dirty="0" smtClean="0"/>
              <a:t>http://www.sunnyside.cz/images/Holland_31.jpg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AAB75B-40DE-4300-AC9E-08F8151C57D1}" type="slidenum">
              <a:rPr lang="cs-CZ" smtClean="0"/>
              <a:pPr>
                <a:defRPr/>
              </a:pPr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317049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http://www.orbion.cz/img/img/imagecache/default/nizozemi-amsterdam-506156.jpg</a:t>
            </a:r>
          </a:p>
          <a:p>
            <a:r>
              <a:rPr lang="cs-CZ" dirty="0" smtClean="0"/>
              <a:t>http://www.orbion.cz/img/img/imagecache/default/nizozemi-amsterdam-506098.jpg</a:t>
            </a:r>
          </a:p>
          <a:p>
            <a:r>
              <a:rPr lang="cs-CZ" dirty="0" smtClean="0"/>
              <a:t>http://foto.michalsedlacek.com/_vylet/2010_04_24_rotterdam/img00003.jpg</a:t>
            </a:r>
          </a:p>
          <a:p>
            <a:r>
              <a:rPr lang="cs-CZ" dirty="0" smtClean="0"/>
              <a:t>http://www.holandsko.cz/media/images/X11014802512.jpg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AAB75B-40DE-4300-AC9E-08F8151C57D1}" type="slidenum">
              <a:rPr lang="cs-CZ" smtClean="0"/>
              <a:pPr>
                <a:defRPr/>
              </a:pPr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41509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http://upload.wikimedia.org/wikipedia/commons/e/e6/Vlaams_GewestLocatie.png</a:t>
            </a:r>
          </a:p>
          <a:p>
            <a:r>
              <a:rPr lang="cs-CZ" dirty="0" smtClean="0"/>
              <a:t>http://upload.wikimedia.org/wikipedia/commons/d/d6/Grand-Place.jpg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EAAB75B-40DE-4300-AC9E-08F8151C57D1}" type="slidenum">
              <a:rPr lang="cs-CZ" smtClean="0"/>
              <a:pPr>
                <a:defRPr/>
              </a:pPr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38283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7BDF52-18BC-4688-8C06-8B78F4D83E9A}" type="datetime1">
              <a:rPr lang="cs-CZ"/>
              <a:pPr>
                <a:defRPr/>
              </a:pPr>
              <a:t>28.4.2012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6085B1-7348-4876-9CEE-73F1D896AC0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133088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CA289C-503D-4319-9661-E31BDF7567B4}" type="datetime1">
              <a:rPr lang="cs-CZ"/>
              <a:pPr>
                <a:defRPr/>
              </a:pPr>
              <a:t>28.4.2012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B5CEE5-8025-4599-A658-70AD1E58D33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38724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CF65C8-F8ED-4C81-96D1-E6259E42DB00}" type="datetime1">
              <a:rPr lang="cs-CZ"/>
              <a:pPr>
                <a:defRPr/>
              </a:pPr>
              <a:t>28.4.2012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9E8BF-F7F0-4B8A-8C00-C75EFDA3085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447338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0E7A4D-D18B-4565-8709-43F77706A556}" type="datetime1">
              <a:rPr lang="cs-CZ"/>
              <a:pPr>
                <a:defRPr/>
              </a:pPr>
              <a:t>28.4.2012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8F5831-849C-40CE-9938-D4CEDE58989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564168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48104-A30A-4DE5-B4CD-AB1809B21A98}" type="datetime1">
              <a:rPr lang="cs-CZ"/>
              <a:pPr>
                <a:defRPr/>
              </a:pPr>
              <a:t>28.4.2012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DB4676-2E18-4D18-AD16-343A4BE58F3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74669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A11DF1-50B5-47F2-B227-E3B320E0D75D}" type="datetime1">
              <a:rPr lang="cs-CZ"/>
              <a:pPr>
                <a:defRPr/>
              </a:pPr>
              <a:t>28.4.2012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B4D852-654D-473C-A167-1D3D873B347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86858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D04BA6-B97A-48B7-857F-74774C66A30E}" type="datetime1">
              <a:rPr lang="cs-CZ"/>
              <a:pPr>
                <a:defRPr/>
              </a:pPr>
              <a:t>28.4.2012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94BCD-5A82-4997-8F0E-6C42AF23F9A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30518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A624DE-9B5E-4F26-A821-35CA5F20C05C}" type="datetime1">
              <a:rPr lang="cs-CZ"/>
              <a:pPr>
                <a:defRPr/>
              </a:pPr>
              <a:t>28.4.2012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3A5294-5EED-4C49-B9A8-27645CB0B1D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46491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94382A-A15F-4106-8440-5C13F3F2BE98}" type="datetime1">
              <a:rPr lang="cs-CZ"/>
              <a:pPr>
                <a:defRPr/>
              </a:pPr>
              <a:t>28.4.2012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1DE8C1-D91D-4543-97E4-E6CBE00CFDD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0417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14D9F0-A033-41E9-8CA9-1F6A1DBBBC01}" type="datetime1">
              <a:rPr lang="cs-CZ"/>
              <a:pPr>
                <a:defRPr/>
              </a:pPr>
              <a:t>28.4.2012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DB5C7C-F652-413F-A9A6-EE501107A75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511407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5EB919-AB56-49FF-8095-F6B3C78453E4}" type="datetime1">
              <a:rPr lang="cs-CZ"/>
              <a:pPr>
                <a:defRPr/>
              </a:pPr>
              <a:t>28.4.2012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C4A963-DB67-4D27-B5A5-1DC6398D0C0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7526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EC0E861-EE8E-4FA0-943F-96886D7AB972}" type="datetime1">
              <a:rPr lang="cs-CZ"/>
              <a:pPr>
                <a:defRPr/>
              </a:pPr>
              <a:t>28.4.2012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B0A8728-F04F-4E09-B369-0C32BB47A53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1800" b="1" dirty="0" smtClean="0">
                <a:latin typeface="+mn-lt"/>
              </a:rPr>
              <a:t>VY_32_INOVACE_149_Země BENELUXU</a:t>
            </a:r>
            <a:endParaRPr lang="cs-CZ" sz="18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Šablona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684213" y="620713"/>
            <a:ext cx="1493837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sz="800" dirty="0">
                <a:latin typeface="+mn-lt"/>
              </a:rPr>
              <a:t>Identifikátor školy: 600 150 569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ovéPole 3"/>
          <p:cNvSpPr txBox="1">
            <a:spLocks noChangeArrowheads="1"/>
          </p:cNvSpPr>
          <p:nvPr/>
        </p:nvSpPr>
        <p:spPr bwMode="auto">
          <a:xfrm>
            <a:off x="3730625" y="2827338"/>
            <a:ext cx="18716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800" dirty="0">
                <a:solidFill>
                  <a:schemeClr val="accent1"/>
                </a:solidFill>
                <a:latin typeface="Arial Rounded MT Bold" pitchFamily="34" charset="0"/>
                <a:cs typeface="Aharoni" pitchFamily="2" charset="-79"/>
              </a:rPr>
              <a:t>Nizozemí</a:t>
            </a:r>
          </a:p>
        </p:txBody>
      </p:sp>
      <p:pic>
        <p:nvPicPr>
          <p:cNvPr id="307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750" y="260350"/>
            <a:ext cx="2143125" cy="1428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02450" y="2344738"/>
            <a:ext cx="1636713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5463" y="227013"/>
            <a:ext cx="1779587" cy="1801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8" name="TextovéPole 11"/>
          <p:cNvSpPr txBox="1">
            <a:spLocks noChangeArrowheads="1"/>
          </p:cNvSpPr>
          <p:nvPr/>
        </p:nvSpPr>
        <p:spPr bwMode="auto">
          <a:xfrm>
            <a:off x="3967163" y="865188"/>
            <a:ext cx="13541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800" dirty="0">
                <a:solidFill>
                  <a:schemeClr val="accent1"/>
                </a:solidFill>
                <a:latin typeface="Arial Rounded MT Bold" pitchFamily="34" charset="0"/>
                <a:cs typeface="Aharoni" pitchFamily="2" charset="-79"/>
              </a:rPr>
              <a:t>Belgie</a:t>
            </a:r>
          </a:p>
        </p:txBody>
      </p:sp>
      <p:sp>
        <p:nvSpPr>
          <p:cNvPr id="3079" name="TextovéPole 12"/>
          <p:cNvSpPr txBox="1">
            <a:spLocks noChangeArrowheads="1"/>
          </p:cNvSpPr>
          <p:nvPr/>
        </p:nvSpPr>
        <p:spPr bwMode="auto">
          <a:xfrm>
            <a:off x="3359150" y="4762500"/>
            <a:ext cx="26146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800" dirty="0">
                <a:solidFill>
                  <a:schemeClr val="accent1"/>
                </a:solidFill>
                <a:latin typeface="Arial Rounded MT Bold" pitchFamily="34" charset="0"/>
                <a:cs typeface="Aharoni" pitchFamily="2" charset="-79"/>
              </a:rPr>
              <a:t>Lucembursko</a:t>
            </a:r>
          </a:p>
        </p:txBody>
      </p:sp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750" y="2344738"/>
            <a:ext cx="2230438" cy="1487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750" y="4354513"/>
            <a:ext cx="2230438" cy="1338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64350" y="4354513"/>
            <a:ext cx="1641475" cy="1947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  <p:bldP spid="3078" grpId="0"/>
      <p:bldP spid="307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ovéPole 3"/>
          <p:cNvSpPr txBox="1">
            <a:spLocks noChangeArrowheads="1"/>
          </p:cNvSpPr>
          <p:nvPr/>
        </p:nvSpPr>
        <p:spPr bwMode="auto">
          <a:xfrm>
            <a:off x="3492500" y="325438"/>
            <a:ext cx="19240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400" dirty="0">
                <a:solidFill>
                  <a:schemeClr val="accent1"/>
                </a:solidFill>
                <a:latin typeface="Franklin Gothic Medium Cond" pitchFamily="34" charset="0"/>
                <a:cs typeface="Aharoni" pitchFamily="2" charset="-79"/>
              </a:rPr>
              <a:t>Společné znaky</a:t>
            </a:r>
          </a:p>
        </p:txBody>
      </p:sp>
      <p:sp>
        <p:nvSpPr>
          <p:cNvPr id="4099" name="TextovéPole 4"/>
          <p:cNvSpPr txBox="1">
            <a:spLocks noChangeArrowheads="1"/>
          </p:cNvSpPr>
          <p:nvPr/>
        </p:nvSpPr>
        <p:spPr bwMode="auto">
          <a:xfrm>
            <a:off x="823913" y="1187450"/>
            <a:ext cx="11318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dirty="0">
                <a:latin typeface="Franklin Gothic Medium Cond" pitchFamily="34" charset="0"/>
              </a:rPr>
              <a:t>Členové EU</a:t>
            </a:r>
          </a:p>
        </p:txBody>
      </p:sp>
      <p:sp>
        <p:nvSpPr>
          <p:cNvPr id="4100" name="TextovéPole 5"/>
          <p:cNvSpPr txBox="1">
            <a:spLocks noChangeArrowheads="1"/>
          </p:cNvSpPr>
          <p:nvPr/>
        </p:nvSpPr>
        <p:spPr bwMode="auto">
          <a:xfrm>
            <a:off x="6948488" y="1187450"/>
            <a:ext cx="10890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>
                <a:latin typeface="Franklin Gothic Medium Cond" pitchFamily="34" charset="0"/>
              </a:rPr>
              <a:t>Monarchie</a:t>
            </a:r>
          </a:p>
        </p:txBody>
      </p:sp>
      <p:sp>
        <p:nvSpPr>
          <p:cNvPr id="4101" name="TextovéPole 6"/>
          <p:cNvSpPr txBox="1">
            <a:spLocks noChangeArrowheads="1"/>
          </p:cNvSpPr>
          <p:nvPr/>
        </p:nvSpPr>
        <p:spPr bwMode="auto">
          <a:xfrm>
            <a:off x="4932363" y="1185863"/>
            <a:ext cx="13843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dirty="0">
                <a:latin typeface="Franklin Gothic Medium Cond" pitchFamily="34" charset="0"/>
              </a:rPr>
              <a:t>Husté osídlení</a:t>
            </a:r>
          </a:p>
        </p:txBody>
      </p:sp>
      <p:sp>
        <p:nvSpPr>
          <p:cNvPr id="4102" name="TextovéPole 7"/>
          <p:cNvSpPr txBox="1">
            <a:spLocks noChangeArrowheads="1"/>
          </p:cNvSpPr>
          <p:nvPr/>
        </p:nvSpPr>
        <p:spPr bwMode="auto">
          <a:xfrm>
            <a:off x="2849563" y="1187450"/>
            <a:ext cx="1284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dirty="0">
                <a:latin typeface="Franklin Gothic Medium Cond" pitchFamily="34" charset="0"/>
              </a:rPr>
              <a:t>Vyspělé státy</a:t>
            </a:r>
          </a:p>
        </p:txBody>
      </p:sp>
      <p:sp>
        <p:nvSpPr>
          <p:cNvPr id="4103" name="TextovéPole 8"/>
          <p:cNvSpPr txBox="1">
            <a:spLocks noChangeArrowheads="1"/>
          </p:cNvSpPr>
          <p:nvPr/>
        </p:nvSpPr>
        <p:spPr bwMode="auto">
          <a:xfrm>
            <a:off x="3148013" y="1989138"/>
            <a:ext cx="26114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2400" dirty="0">
                <a:solidFill>
                  <a:schemeClr val="accent1"/>
                </a:solidFill>
                <a:latin typeface="Franklin Gothic Medium Cond" pitchFamily="34" charset="0"/>
                <a:cs typeface="Aharoni" pitchFamily="2" charset="-79"/>
              </a:rPr>
              <a:t>Nizozemí (Holandsko)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8872" y="2636912"/>
            <a:ext cx="7884947" cy="32545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TextovéPole 1"/>
          <p:cNvSpPr txBox="1"/>
          <p:nvPr/>
        </p:nvSpPr>
        <p:spPr>
          <a:xfrm>
            <a:off x="1836999" y="6165304"/>
            <a:ext cx="52886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Typická krajina s větrnými mlýny a vodními kanály</a:t>
            </a:r>
            <a:endParaRPr lang="cs-CZ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9" grpId="0"/>
      <p:bldP spid="4100" grpId="0"/>
      <p:bldP spid="4101" grpId="0"/>
      <p:bldP spid="4102" grpId="0"/>
      <p:bldP spid="4103" grpId="0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3997945" cy="29523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TextovéPole 3"/>
          <p:cNvSpPr txBox="1"/>
          <p:nvPr/>
        </p:nvSpPr>
        <p:spPr>
          <a:xfrm>
            <a:off x="574685" y="3158404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Franklin Gothic Medium Cond" pitchFamily="34" charset="0"/>
              </a:rPr>
              <a:t>Poznáš, co je na obrázku???</a:t>
            </a:r>
            <a:endParaRPr lang="cs-CZ" sz="2400" dirty="0">
              <a:solidFill>
                <a:srgbClr val="FF0000"/>
              </a:solidFill>
              <a:latin typeface="Franklin Gothic Medium Cond" pitchFamily="34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6162" y="189194"/>
            <a:ext cx="4581570" cy="29692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7" name="TextovéPole 6"/>
          <p:cNvSpPr txBox="1"/>
          <p:nvPr/>
        </p:nvSpPr>
        <p:spPr>
          <a:xfrm>
            <a:off x="4700723" y="3158404"/>
            <a:ext cx="40324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1"/>
                </a:solidFill>
                <a:latin typeface="Franklin Gothic Medium Cond" pitchFamily="34" charset="0"/>
              </a:rPr>
              <a:t>Země tulipánů – pěstování květin</a:t>
            </a:r>
            <a:endParaRPr lang="cs-CZ" sz="2400" dirty="0">
              <a:solidFill>
                <a:schemeClr val="accent1"/>
              </a:solidFill>
              <a:latin typeface="Franklin Gothic Medium Cond" pitchFamily="34" charset="0"/>
            </a:endParaRP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4685" y="3717032"/>
            <a:ext cx="2736304" cy="29521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959061" y="4581128"/>
            <a:ext cx="424847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000" dirty="0" smtClean="0">
                <a:latin typeface="Franklin Gothic Medium Cond" pitchFamily="34" charset="0"/>
              </a:rPr>
              <a:t>Nizozemci staví v moři hráze, kterými uzavírají okrajové části moře. Ty pak vysušují a získávají tak nová území – </a:t>
            </a:r>
            <a:r>
              <a:rPr lang="cs-CZ" sz="2000" dirty="0" err="1" smtClean="0">
                <a:solidFill>
                  <a:srgbClr val="FF0000"/>
                </a:solidFill>
                <a:latin typeface="Franklin Gothic Medium Cond" pitchFamily="34" charset="0"/>
              </a:rPr>
              <a:t>poldery</a:t>
            </a:r>
            <a:r>
              <a:rPr lang="cs-CZ" sz="2000" dirty="0" smtClean="0">
                <a:latin typeface="Franklin Gothic Medium Cond" pitchFamily="34" charset="0"/>
              </a:rPr>
              <a:t>. Na nich se posléze provozuje zejména zemědělství.</a:t>
            </a:r>
            <a:endParaRPr lang="cs-CZ" sz="2000" dirty="0">
              <a:latin typeface="Franklin Gothic Medium Con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7489283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9852" y="752690"/>
            <a:ext cx="3928028" cy="29220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038071" y="76521"/>
            <a:ext cx="53558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accent1"/>
                </a:solidFill>
                <a:latin typeface="Franklin Gothic Medium Cond" pitchFamily="34" charset="0"/>
              </a:rPr>
              <a:t>Amsterodam, Rotterdam, Naarden</a:t>
            </a:r>
            <a:endParaRPr lang="cs-CZ" sz="3200" dirty="0">
              <a:solidFill>
                <a:schemeClr val="accent1"/>
              </a:solidFill>
              <a:latin typeface="Franklin Gothic Medium Cond" pitchFamily="34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752690"/>
            <a:ext cx="3912096" cy="29340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6233" y="3803154"/>
            <a:ext cx="3020566" cy="30205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47592" y="3821260"/>
            <a:ext cx="4680520" cy="2700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220619" y="6528384"/>
            <a:ext cx="41344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Muzeum </a:t>
            </a:r>
            <a:r>
              <a:rPr lang="cs-CZ" dirty="0" err="1" smtClean="0"/>
              <a:t>J.A.Komenského</a:t>
            </a:r>
            <a:r>
              <a:rPr lang="cs-CZ" dirty="0" smtClean="0"/>
              <a:t> v Naardenu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6357282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851920" y="260648"/>
            <a:ext cx="11785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accent1"/>
                </a:solidFill>
                <a:latin typeface="Franklin Gothic Demi Cond" pitchFamily="34" charset="0"/>
              </a:rPr>
              <a:t>Belgie</a:t>
            </a:r>
            <a:endParaRPr lang="cs-CZ" sz="3200" dirty="0">
              <a:solidFill>
                <a:schemeClr val="accent1"/>
              </a:solidFill>
              <a:latin typeface="Franklin Gothic Demi Cond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4375" y="887440"/>
            <a:ext cx="2571750" cy="25717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8" name="Přímá spojnice se šipkou 7"/>
          <p:cNvCxnSpPr/>
          <p:nvPr/>
        </p:nvCxnSpPr>
        <p:spPr>
          <a:xfrm flipH="1">
            <a:off x="2411760" y="1628800"/>
            <a:ext cx="2029424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>
            <a:off x="2627784" y="2420888"/>
            <a:ext cx="194421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4700602" y="1475492"/>
            <a:ext cx="2258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Demi Cond" pitchFamily="34" charset="0"/>
              </a:rPr>
              <a:t>Vlámové (nizozemština)</a:t>
            </a:r>
            <a:endParaRPr lang="cs-CZ" dirty="0">
              <a:latin typeface="Franklin Gothic Demi Cond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700602" y="2236222"/>
            <a:ext cx="21253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>
                <a:latin typeface="Franklin Gothic Demi Cond" pitchFamily="34" charset="0"/>
              </a:rPr>
              <a:t>Valoni</a:t>
            </a:r>
            <a:r>
              <a:rPr lang="cs-CZ" dirty="0" smtClean="0">
                <a:latin typeface="Franklin Gothic Demi Cond" pitchFamily="34" charset="0"/>
              </a:rPr>
              <a:t> (francouzština)</a:t>
            </a:r>
            <a:endParaRPr lang="cs-CZ" dirty="0">
              <a:latin typeface="Franklin Gothic Demi Cond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47572" y="3543789"/>
            <a:ext cx="31642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solidFill>
                  <a:schemeClr val="accent1"/>
                </a:solidFill>
                <a:latin typeface="Franklin Gothic Demi Cond" pitchFamily="34" charset="0"/>
              </a:rPr>
              <a:t>Brusel – „hlavní město Evropy“</a:t>
            </a:r>
            <a:endParaRPr lang="cs-CZ" sz="2000" dirty="0">
              <a:solidFill>
                <a:schemeClr val="accent1"/>
              </a:solidFill>
              <a:latin typeface="Franklin Gothic Demi Cond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923928" y="3573016"/>
            <a:ext cx="32723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  <a:latin typeface="Franklin Gothic Demi Cond" pitchFamily="34" charset="0"/>
              </a:rPr>
              <a:t>Zdůvodníš toto „troufalé tvrzení“??</a:t>
            </a:r>
            <a:endParaRPr lang="cs-CZ" dirty="0">
              <a:solidFill>
                <a:srgbClr val="FF0000"/>
              </a:solidFill>
              <a:latin typeface="Franklin Gothic Demi Cond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5888" y="4117142"/>
            <a:ext cx="1800967" cy="23049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614463" y="6481002"/>
            <a:ext cx="14612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>
                <a:latin typeface="Franklin Gothic Demi Cond" pitchFamily="34" charset="0"/>
              </a:rPr>
              <a:t>Manneken</a:t>
            </a:r>
            <a:r>
              <a:rPr lang="cs-CZ" dirty="0" smtClean="0">
                <a:latin typeface="Franklin Gothic Demi Cond" pitchFamily="34" charset="0"/>
              </a:rPr>
              <a:t>  </a:t>
            </a:r>
            <a:r>
              <a:rPr lang="cs-CZ" dirty="0" err="1" smtClean="0">
                <a:latin typeface="Franklin Gothic Demi Cond" pitchFamily="34" charset="0"/>
              </a:rPr>
              <a:t>pis</a:t>
            </a:r>
            <a:endParaRPr lang="cs-CZ" dirty="0">
              <a:latin typeface="Franklin Gothic Demi Cond" pitchFamily="34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86125" y="4256327"/>
            <a:ext cx="4533900" cy="2095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4788884" y="6448736"/>
            <a:ext cx="1411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Franklin Gothic Demi Cond" pitchFamily="34" charset="0"/>
              </a:rPr>
              <a:t>Velké náměstí</a:t>
            </a:r>
            <a:endParaRPr lang="cs-CZ" dirty="0">
              <a:latin typeface="Franklin Gothic Demi Cond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563888" y="2636912"/>
            <a:ext cx="46842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latin typeface="Franklin Gothic Demi Cond" pitchFamily="34" charset="0"/>
              </a:rPr>
              <a:t>V Bruselu sídlí Evropská komise </a:t>
            </a:r>
            <a:endParaRPr lang="cs-CZ" sz="2400" dirty="0" smtClean="0">
              <a:solidFill>
                <a:srgbClr val="FF0000"/>
              </a:solidFill>
              <a:latin typeface="Franklin Gothic Demi Cond" pitchFamily="34" charset="0"/>
            </a:endParaRPr>
          </a:p>
          <a:p>
            <a:r>
              <a:rPr lang="cs-CZ" sz="2400" dirty="0" smtClean="0">
                <a:solidFill>
                  <a:srgbClr val="FF0000"/>
                </a:solidFill>
                <a:latin typeface="Franklin Gothic Demi Cond" pitchFamily="34" charset="0"/>
              </a:rPr>
              <a:t>a </a:t>
            </a:r>
            <a:r>
              <a:rPr lang="cs-CZ" sz="2400" dirty="0" smtClean="0">
                <a:solidFill>
                  <a:srgbClr val="FF0000"/>
                </a:solidFill>
                <a:latin typeface="Franklin Gothic Demi Cond" pitchFamily="34" charset="0"/>
              </a:rPr>
              <a:t>Rada Evropy</a:t>
            </a:r>
            <a:endParaRPr lang="cs-CZ" sz="2400" dirty="0">
              <a:solidFill>
                <a:srgbClr val="FF0000"/>
              </a:solidFill>
              <a:latin typeface="Franklin Gothic Demi Con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4791330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  <p:bldP spid="13" grpId="0"/>
      <p:bldP spid="14" grpId="0"/>
      <p:bldP spid="12" grpId="0"/>
      <p:bldP spid="15" grpId="0"/>
      <p:bldP spid="20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52289" y="188640"/>
            <a:ext cx="763284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u="sng" dirty="0"/>
              <a:t>Země BENELUXU</a:t>
            </a:r>
            <a:r>
              <a:rPr lang="cs-CZ" dirty="0"/>
              <a:t> </a:t>
            </a:r>
          </a:p>
          <a:p>
            <a:r>
              <a:rPr lang="cs-CZ" dirty="0"/>
              <a:t> </a:t>
            </a:r>
          </a:p>
          <a:p>
            <a:pPr marL="285750" lvl="0" indent="-285750">
              <a:buFontTx/>
              <a:buChar char="-"/>
            </a:pPr>
            <a:r>
              <a:rPr lang="cs-CZ" dirty="0" smtClean="0"/>
              <a:t>Belgie</a:t>
            </a:r>
            <a:r>
              <a:rPr lang="cs-CZ" dirty="0"/>
              <a:t>, Nizozemí, </a:t>
            </a:r>
            <a:r>
              <a:rPr lang="cs-CZ" dirty="0" smtClean="0"/>
              <a:t>Lucembursko</a:t>
            </a:r>
          </a:p>
          <a:p>
            <a:pPr marL="285750" lvl="0" indent="-285750">
              <a:buFontTx/>
              <a:buChar char="-"/>
            </a:pPr>
            <a:r>
              <a:rPr lang="cs-CZ" dirty="0" smtClean="0"/>
              <a:t>husté </a:t>
            </a:r>
            <a:r>
              <a:rPr lang="cs-CZ" dirty="0"/>
              <a:t>zalidnění, patří mezi nejvyspělejší státy Evropy</a:t>
            </a:r>
          </a:p>
          <a:p>
            <a:r>
              <a:rPr lang="cs-CZ" dirty="0"/>
              <a:t> </a:t>
            </a:r>
          </a:p>
          <a:p>
            <a:r>
              <a:rPr lang="cs-CZ" u="sng" dirty="0"/>
              <a:t>Nizozemsko</a:t>
            </a:r>
            <a:r>
              <a:rPr lang="cs-CZ" u="sng" dirty="0" smtClean="0"/>
              <a:t>:</a:t>
            </a:r>
          </a:p>
          <a:p>
            <a:endParaRPr lang="cs-CZ" dirty="0"/>
          </a:p>
          <a:p>
            <a:pPr marL="285750" lvl="0" indent="-285750">
              <a:buFontTx/>
              <a:buChar char="-"/>
            </a:pPr>
            <a:r>
              <a:rPr lang="cs-CZ" smtClean="0"/>
              <a:t>2/3 </a:t>
            </a:r>
            <a:r>
              <a:rPr lang="cs-CZ" dirty="0"/>
              <a:t>území pod hladinou moře </a:t>
            </a:r>
            <a:r>
              <a:rPr lang="cs-CZ" dirty="0" smtClean="0"/>
              <a:t>– hráze</a:t>
            </a:r>
          </a:p>
          <a:p>
            <a:pPr marL="285750" lvl="0" indent="-285750">
              <a:buFontTx/>
              <a:buChar char="-"/>
            </a:pPr>
            <a:r>
              <a:rPr lang="cs-CZ" dirty="0" err="1" smtClean="0"/>
              <a:t>poldery</a:t>
            </a:r>
            <a:r>
              <a:rPr lang="cs-CZ" dirty="0" smtClean="0"/>
              <a:t> </a:t>
            </a:r>
            <a:r>
              <a:rPr lang="cs-CZ" dirty="0"/>
              <a:t>- vysoušená </a:t>
            </a:r>
            <a:r>
              <a:rPr lang="cs-CZ" dirty="0" smtClean="0"/>
              <a:t>území</a:t>
            </a:r>
          </a:p>
          <a:p>
            <a:pPr marL="285750" lvl="0" indent="-285750">
              <a:buFontTx/>
              <a:buChar char="-"/>
            </a:pPr>
            <a:r>
              <a:rPr lang="cs-CZ" dirty="0" smtClean="0"/>
              <a:t>chov </a:t>
            </a:r>
            <a:r>
              <a:rPr lang="cs-CZ" dirty="0"/>
              <a:t>skotu, okrasné květiny, sýry, </a:t>
            </a:r>
            <a:r>
              <a:rPr lang="cs-CZ" dirty="0" smtClean="0"/>
              <a:t>rybolov</a:t>
            </a:r>
          </a:p>
          <a:p>
            <a:pPr marL="285750" lvl="0" indent="-285750">
              <a:buFontTx/>
              <a:buChar char="-"/>
            </a:pPr>
            <a:r>
              <a:rPr lang="cs-CZ" dirty="0" smtClean="0"/>
              <a:t>elektrotechnika</a:t>
            </a:r>
            <a:r>
              <a:rPr lang="cs-CZ" dirty="0"/>
              <a:t>, </a:t>
            </a:r>
            <a:r>
              <a:rPr lang="cs-CZ" dirty="0" err="1"/>
              <a:t>potr</a:t>
            </a:r>
            <a:r>
              <a:rPr lang="cs-CZ" dirty="0"/>
              <a:t>. </a:t>
            </a:r>
            <a:r>
              <a:rPr lang="cs-CZ" dirty="0" err="1"/>
              <a:t>prům</a:t>
            </a:r>
            <a:r>
              <a:rPr lang="cs-CZ" dirty="0"/>
              <a:t>., </a:t>
            </a:r>
            <a:endParaRPr lang="cs-CZ" dirty="0" smtClean="0"/>
          </a:p>
          <a:p>
            <a:pPr marL="285750" lvl="0" indent="-285750">
              <a:buFontTx/>
              <a:buChar char="-"/>
            </a:pPr>
            <a:r>
              <a:rPr lang="cs-CZ" dirty="0" smtClean="0"/>
              <a:t>Amsterodam</a:t>
            </a:r>
            <a:r>
              <a:rPr lang="cs-CZ" dirty="0"/>
              <a:t>, Rotterdam</a:t>
            </a:r>
          </a:p>
          <a:p>
            <a:r>
              <a:rPr lang="cs-CZ" dirty="0"/>
              <a:t> </a:t>
            </a:r>
          </a:p>
          <a:p>
            <a:r>
              <a:rPr lang="cs-CZ" u="sng" dirty="0" smtClean="0"/>
              <a:t>Belgie:</a:t>
            </a:r>
          </a:p>
          <a:p>
            <a:endParaRPr lang="cs-CZ" dirty="0"/>
          </a:p>
          <a:p>
            <a:pPr marL="285750" lvl="0" indent="-285750">
              <a:buFontTx/>
              <a:buChar char="-"/>
            </a:pPr>
            <a:r>
              <a:rPr lang="cs-CZ" dirty="0" smtClean="0"/>
              <a:t>Vlámové </a:t>
            </a:r>
            <a:r>
              <a:rPr lang="cs-CZ" dirty="0"/>
              <a:t>a </a:t>
            </a:r>
            <a:r>
              <a:rPr lang="cs-CZ" dirty="0" err="1" smtClean="0"/>
              <a:t>Valoni</a:t>
            </a:r>
            <a:endParaRPr lang="cs-CZ" dirty="0" smtClean="0"/>
          </a:p>
          <a:p>
            <a:pPr marL="285750" lvl="0" indent="-285750">
              <a:buFontTx/>
              <a:buChar char="-"/>
            </a:pPr>
            <a:r>
              <a:rPr lang="cs-CZ" dirty="0" smtClean="0"/>
              <a:t>hutnictví </a:t>
            </a:r>
            <a:r>
              <a:rPr lang="cs-CZ" dirty="0"/>
              <a:t>a strojírenství, textilní </a:t>
            </a:r>
            <a:r>
              <a:rPr lang="cs-CZ" dirty="0" smtClean="0"/>
              <a:t>průmysl</a:t>
            </a:r>
          </a:p>
          <a:p>
            <a:pPr marL="285750" lvl="0" indent="-285750">
              <a:buFontTx/>
              <a:buChar char="-"/>
            </a:pPr>
            <a:r>
              <a:rPr lang="cs-CZ" dirty="0" smtClean="0"/>
              <a:t>Brusel</a:t>
            </a:r>
            <a:r>
              <a:rPr lang="cs-CZ" dirty="0"/>
              <a:t>, Antverpy</a:t>
            </a:r>
          </a:p>
          <a:p>
            <a:r>
              <a:rPr lang="cs-CZ" dirty="0"/>
              <a:t> </a:t>
            </a:r>
          </a:p>
          <a:p>
            <a:r>
              <a:rPr lang="cs-CZ" u="sng" dirty="0"/>
              <a:t>Lucembursko</a:t>
            </a:r>
            <a:r>
              <a:rPr lang="cs-CZ" u="sng" dirty="0" smtClean="0"/>
              <a:t>:</a:t>
            </a:r>
          </a:p>
          <a:p>
            <a:endParaRPr lang="cs-CZ" dirty="0"/>
          </a:p>
          <a:p>
            <a:r>
              <a:rPr lang="cs-CZ" dirty="0" smtClean="0"/>
              <a:t>- hutnictví</a:t>
            </a:r>
            <a:r>
              <a:rPr lang="cs-CZ" dirty="0"/>
              <a:t>, výroba oceli</a:t>
            </a:r>
          </a:p>
        </p:txBody>
      </p:sp>
    </p:spTree>
    <p:extLst>
      <p:ext uri="{BB962C8B-B14F-4D97-AF65-F5344CB8AC3E}">
        <p14:creationId xmlns:p14="http://schemas.microsoft.com/office/powerpoint/2010/main" xmlns="" val="3192202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UM-PPT-šablon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DUM-PPT-šablona</Template>
  <TotalTime>231</TotalTime>
  <Words>175</Words>
  <Application>Microsoft Office PowerPoint</Application>
  <PresentationFormat>Předvádění na obrazovce (4:3)</PresentationFormat>
  <Paragraphs>69</Paragraphs>
  <Slides>7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DUM-PPT-šablona</vt:lpstr>
      <vt:lpstr>VY_32_INOVACE_149_Země BENELUXU</vt:lpstr>
      <vt:lpstr>Snímek 2</vt:lpstr>
      <vt:lpstr>Snímek 3</vt:lpstr>
      <vt:lpstr>Snímek 4</vt:lpstr>
      <vt:lpstr>Snímek 5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Tereza Bížová</dc:creator>
  <dc:description>Dostupné z Metodického portálu www.rvp.cz, ISSN: 1802-4785, financovaného z ESF a státního rozpočtu ČR. Provozováno Výzkumným ústavem pedagogickým v Praze.</dc:description>
  <cp:lastModifiedBy>Dum</cp:lastModifiedBy>
  <cp:revision>22</cp:revision>
  <dcterms:created xsi:type="dcterms:W3CDTF">2010-10-19T08:27:42Z</dcterms:created>
  <dcterms:modified xsi:type="dcterms:W3CDTF">2012-04-28T20:52:24Z</dcterms:modified>
</cp:coreProperties>
</file>