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04" y="4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B0F4AC5-11BB-458C-8C02-AA69C35A6E2A}" type="datetimeFigureOut">
              <a:rPr lang="cs-CZ"/>
              <a:pPr>
                <a:defRPr/>
              </a:pPr>
              <a:t>30.3.2011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0AE3200-B35A-40C5-B010-D4EB23CAF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51996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http://upload.wikimedia.org/wikipedia/commons/thumb/4/4c/Flag_of_Sweden.svg/800px-Flag_of_Sweden.svg.png</a:t>
            </a:r>
          </a:p>
          <a:p>
            <a:r>
              <a:rPr lang="cs-CZ" dirty="0" smtClean="0"/>
              <a:t>http://upload.wikimedia.org/wikipedia/commons/thumb/5/56/Coat_of_Arms_of_Sweden_Greater.svg/545px-Coat_of_Arms_of_Sweden_Greater.svg.png</a:t>
            </a:r>
          </a:p>
          <a:p>
            <a:r>
              <a:rPr lang="cs-CZ" dirty="0" smtClean="0"/>
              <a:t>http://geo-evropa.upol.cz/soubory/obrazky/vlajky/NO.gif</a:t>
            </a:r>
          </a:p>
          <a:p>
            <a:r>
              <a:rPr lang="cs-CZ" dirty="0" smtClean="0"/>
              <a:t>http://upload.wikimedia.org/wikipedia/commons/thumb/6/62/Coat_of_Arms_of_Norway_%281924%29.svg/170px-Coat_of_Arms_of_Norway_%281924%29.svg.png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0AE3200-B35A-40C5-B010-D4EB23CAF9F1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549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http://www.orbion.cz/img/img/imagecache/default/svedsko-typicky-svedsky-domek-634475.jpg</a:t>
            </a:r>
          </a:p>
          <a:p>
            <a:r>
              <a:rPr lang="cs-CZ" dirty="0" smtClean="0"/>
              <a:t>http://dsc.invia.cz/img/jcarousel-big/1/138/138082/13808258/13808258.jpg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0AE3200-B35A-40C5-B010-D4EB23CAF9F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9497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http://upload.wikimedia.org/wikipedia/commons/9/9b/Stockholm_old_town_2002.jpg</a:t>
            </a:r>
          </a:p>
          <a:p>
            <a:r>
              <a:rPr lang="cs-CZ" dirty="0" smtClean="0"/>
              <a:t>http://upload.wikimedia.org/wikipedia/commons/thumb/7/74/Lilla_Bommen_in_Gothenburg.jpg/800px-Lilla_Bommen_in_Gothenburg.jpg</a:t>
            </a:r>
          </a:p>
          <a:p>
            <a:r>
              <a:rPr lang="cs-CZ" dirty="0" smtClean="0"/>
              <a:t>http://www.orbion.cz/img/img/imagecache/default/svedsko-malmo-126338.jpg</a:t>
            </a:r>
          </a:p>
          <a:p>
            <a:r>
              <a:rPr lang="cs-CZ" dirty="0" smtClean="0"/>
              <a:t>http://img.hudebniskupiny.cz/foto/abba/N412331-baa46.jpg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0AE3200-B35A-40C5-B010-D4EB23CAF9F1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087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http://ontravel.cz/pictures/203_o.jpg</a:t>
            </a:r>
          </a:p>
          <a:p>
            <a:r>
              <a:rPr lang="cs-CZ" dirty="0" smtClean="0"/>
              <a:t>http://www.ucastnici.cz/images_l/5827-Vyhlidka-na-Geiranger.jpg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http://www.inorsko.info/foto/norsko_oslo_mesto_03s.jpg</a:t>
            </a:r>
            <a:endParaRPr lang="cs-CZ" dirty="0" smtClean="0">
              <a:effectLst/>
            </a:endParaRPr>
          </a:p>
          <a:p>
            <a:r>
              <a:rPr lang="cs-CZ" dirty="0" smtClean="0"/>
              <a:t>http://www.inorsko.info/foto/norsko_oslo_muzeum_kon_tiki_05s.jpg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0AE3200-B35A-40C5-B010-D4EB23CAF9F1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129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684B6-7E87-4AE6-BCBD-0155EA456B5C}" type="datetime1">
              <a:rPr lang="cs-CZ"/>
              <a:pPr>
                <a:defRPr/>
              </a:pPr>
              <a:t>30.3.2011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384E3-5133-4072-AD39-182168109F7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20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DAC23A-7E79-4B3B-97E3-8100ABD7379B}" type="datetime1">
              <a:rPr lang="cs-CZ"/>
              <a:pPr>
                <a:defRPr/>
              </a:pPr>
              <a:t>30.3.2011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3D8A6-1E92-4037-96C3-F590F913F8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0119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3763E-C2C2-44BB-AA3A-6ECBD62960A7}" type="datetime1">
              <a:rPr lang="cs-CZ"/>
              <a:pPr>
                <a:defRPr/>
              </a:pPr>
              <a:t>30.3.2011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B6C67A-6D88-4889-BF0E-AD476E87D98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38334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9E93A-C046-466F-97CB-DC2927152F0C}" type="datetime1">
              <a:rPr lang="cs-CZ"/>
              <a:pPr>
                <a:defRPr/>
              </a:pPr>
              <a:t>30.3.2011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7000A-0588-4151-9CF8-3415B6FC96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6441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CAD12F-A366-4AAC-BDFA-7CA3E9070F33}" type="datetime1">
              <a:rPr lang="cs-CZ"/>
              <a:pPr>
                <a:defRPr/>
              </a:pPr>
              <a:t>30.3.2011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7EBB2-8C00-4E52-B4DA-1C512EBA5DC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4687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3B049-4931-4245-84C2-51A40B83488D}" type="datetime1">
              <a:rPr lang="cs-CZ"/>
              <a:pPr>
                <a:defRPr/>
              </a:pPr>
              <a:t>30.3.2011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FA42-DE7E-44A1-AF0A-70A8207CE66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5543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0F573-BF12-4E56-AAC3-58470FE2C019}" type="datetime1">
              <a:rPr lang="cs-CZ"/>
              <a:pPr>
                <a:defRPr/>
              </a:pPr>
              <a:t>30.3.2011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1006C3-8EF9-4F08-8D84-1F8EC4ED0C6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367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71692-2886-4B62-AD0C-0DD7D1170E5A}" type="datetime1">
              <a:rPr lang="cs-CZ"/>
              <a:pPr>
                <a:defRPr/>
              </a:pPr>
              <a:t>30.3.2011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5C0397-70C3-4E11-8C5A-B4C603DF4B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7426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8E2DE-AD70-45C1-B137-F1A308FE4554}" type="datetime1">
              <a:rPr lang="cs-CZ"/>
              <a:pPr>
                <a:defRPr/>
              </a:pPr>
              <a:t>30.3.2011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A6C234-F450-4D1E-BE88-9409707F317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0930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DC7FE-13D3-4087-96E0-E5A207DF150C}" type="datetime1">
              <a:rPr lang="cs-CZ"/>
              <a:pPr>
                <a:defRPr/>
              </a:pPr>
              <a:t>30.3.2011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DF6E5-DF92-43CB-B1BA-C1BE100471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7627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C55A8-5F3D-47B1-A3E0-6E222E379775}" type="datetime1">
              <a:rPr lang="cs-CZ"/>
              <a:pPr>
                <a:defRPr/>
              </a:pPr>
              <a:t>30.3.2011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F144A-FE43-4955-BB3E-E4BBD82627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5701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3BD871-8045-4EB7-85BE-C767A0E4F258}" type="datetime1">
              <a:rPr lang="cs-CZ"/>
              <a:pPr>
                <a:defRPr/>
              </a:pPr>
              <a:t>30.3.2011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B21D45F-35F1-45BD-AF5E-7020762DBD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VY_32_INOVACE_150_Švédsko a Norsko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174" y="188640"/>
            <a:ext cx="1966595" cy="1229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6632"/>
            <a:ext cx="1549120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59147" y="433869"/>
            <a:ext cx="18267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Švédsko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84535" y="2924663"/>
            <a:ext cx="15759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  <a:latin typeface="Arial Black" pitchFamily="34" charset="0"/>
              </a:rPr>
              <a:t>Norsko</a:t>
            </a:r>
            <a:endParaRPr lang="cs-CZ" sz="2800" dirty="0">
              <a:solidFill>
                <a:schemeClr val="tx2"/>
              </a:solidFill>
              <a:latin typeface="Arial Black" pitchFamily="34" charset="0"/>
            </a:endParaRP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371" y="2348880"/>
            <a:ext cx="1800200" cy="1312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094" y="2054282"/>
            <a:ext cx="1619250" cy="281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0569" y="1048430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Člen EU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8892" y="5323043"/>
            <a:ext cx="3967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Oba státy jsou konstituční monarchie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685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70" y="908720"/>
            <a:ext cx="3308801" cy="18612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35730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75856" y="395447"/>
            <a:ext cx="16642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Švédsko</a:t>
            </a:r>
            <a:endParaRPr lang="cs-CZ" sz="2800" b="1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9830" y="908720"/>
            <a:ext cx="3240955" cy="18612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65209" y="2858452"/>
            <a:ext cx="120052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tx2"/>
                </a:solidFill>
              </a:rPr>
              <a:t>Typický domek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9830" y="2872352"/>
            <a:ext cx="32166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tx2"/>
                </a:solidFill>
              </a:rPr>
              <a:t>Půlnoční slunce… - je to možné??? Vysvětli.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673" y="3573016"/>
            <a:ext cx="48814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Podle atlasu vypiš průmyslová odvětví a nerostné suroviny:</a:t>
            </a:r>
            <a:endParaRPr lang="cs-CZ" sz="1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798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26" y="182307"/>
            <a:ext cx="4518451" cy="22875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2555031"/>
            <a:ext cx="26642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tx2"/>
                </a:solidFill>
              </a:rPr>
              <a:t>Stockholm – Benátky severu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076" y="162706"/>
            <a:ext cx="3456384" cy="23071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939205" y="2538312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tx2"/>
                </a:solidFill>
              </a:rPr>
              <a:t>G</a:t>
            </a:r>
            <a:r>
              <a:rPr lang="de-DE" sz="1400" dirty="0" err="1" smtClean="0">
                <a:solidFill>
                  <a:schemeClr val="tx2"/>
                </a:solidFill>
              </a:rPr>
              <a:t>öteborg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49" y="3294856"/>
            <a:ext cx="3816424" cy="286231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601670" y="6157174"/>
            <a:ext cx="7380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>
                <a:solidFill>
                  <a:schemeClr val="tx2"/>
                </a:solidFill>
              </a:rPr>
              <a:t>Malm</a:t>
            </a:r>
            <a:r>
              <a:rPr lang="de-DE" sz="1400" dirty="0" smtClean="0">
                <a:solidFill>
                  <a:schemeClr val="tx2"/>
                </a:solidFill>
              </a:rPr>
              <a:t>ö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4634" y="6170723"/>
            <a:ext cx="28812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tx2"/>
                </a:solidFill>
              </a:rPr>
              <a:t>Nejpopulárnější švédská skupina</a:t>
            </a:r>
            <a:endParaRPr lang="cs-CZ" sz="1400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007" y="3325924"/>
            <a:ext cx="3678523" cy="28001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31052" y="5204519"/>
            <a:ext cx="17684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lgerian" pitchFamily="82" charset="0"/>
              </a:rPr>
              <a:t>ABBA</a:t>
            </a:r>
            <a:endParaRPr lang="cs-CZ" sz="4400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312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8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91880" y="188640"/>
            <a:ext cx="13244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Norsko</a:t>
            </a:r>
            <a:endParaRPr lang="cs-CZ" sz="2800" dirty="0">
              <a:solidFill>
                <a:schemeClr val="accent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95350"/>
            <a:ext cx="3392081" cy="22557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848768"/>
            <a:ext cx="4234343" cy="232225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022728" y="3356992"/>
            <a:ext cx="4262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Norské fjordy – hluboce zaříznuté zálivy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4" y="4005064"/>
            <a:ext cx="3392081" cy="22671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16977" y="6381328"/>
            <a:ext cx="13997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accent1"/>
                </a:solidFill>
              </a:rPr>
              <a:t>Radnice v Oslu</a:t>
            </a:r>
            <a:endParaRPr lang="cs-CZ" sz="1400" dirty="0">
              <a:solidFill>
                <a:schemeClr val="accent1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947" y="3890867"/>
            <a:ext cx="3600400" cy="240639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007474" y="6361434"/>
            <a:ext cx="9313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err="1" smtClean="0">
                <a:solidFill>
                  <a:schemeClr val="accent1"/>
                </a:solidFill>
              </a:rPr>
              <a:t>Kon</a:t>
            </a:r>
            <a:r>
              <a:rPr lang="cs-CZ" sz="1400" dirty="0" smtClean="0">
                <a:solidFill>
                  <a:schemeClr val="accent1"/>
                </a:solidFill>
              </a:rPr>
              <a:t> - </a:t>
            </a:r>
            <a:r>
              <a:rPr lang="cs-CZ" sz="1400" dirty="0" err="1" smtClean="0">
                <a:solidFill>
                  <a:schemeClr val="accent1"/>
                </a:solidFill>
              </a:rPr>
              <a:t>Tiki</a:t>
            </a:r>
            <a:endParaRPr lang="cs-CZ" sz="1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433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1166843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Švédsko: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pPr marL="285750" lvl="0" indent="-285750">
              <a:buFontTx/>
              <a:buChar char="-"/>
            </a:pPr>
            <a:r>
              <a:rPr lang="cs-CZ" dirty="0" smtClean="0"/>
              <a:t>nejvyspělejší </a:t>
            </a:r>
            <a:r>
              <a:rPr lang="cs-CZ" dirty="0"/>
              <a:t>stát SE, člen </a:t>
            </a:r>
            <a:r>
              <a:rPr lang="cs-CZ" dirty="0" smtClean="0"/>
              <a:t>EU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průmyslové </a:t>
            </a:r>
            <a:r>
              <a:rPr lang="cs-CZ" dirty="0"/>
              <a:t>centrum na jihu - hutnictví, strojírenství, textilní, potravinářský, dřevozpracující </a:t>
            </a:r>
            <a:r>
              <a:rPr lang="cs-CZ" dirty="0" err="1"/>
              <a:t>prům</a:t>
            </a:r>
            <a:r>
              <a:rPr lang="cs-CZ" dirty="0"/>
              <a:t>. </a:t>
            </a:r>
            <a:endParaRPr lang="cs-CZ" dirty="0" smtClean="0"/>
          </a:p>
          <a:p>
            <a:pPr marL="285750" lvl="0" indent="-285750">
              <a:buFontTx/>
              <a:buChar char="-"/>
            </a:pPr>
            <a:r>
              <a:rPr lang="cs-CZ" dirty="0" smtClean="0"/>
              <a:t>těžba </a:t>
            </a:r>
            <a:r>
              <a:rPr lang="cs-CZ" dirty="0"/>
              <a:t>železné </a:t>
            </a:r>
            <a:r>
              <a:rPr lang="cs-CZ" dirty="0" smtClean="0"/>
              <a:t>rudy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Stockholm</a:t>
            </a:r>
            <a:r>
              <a:rPr lang="cs-CZ" dirty="0"/>
              <a:t>, Malm</a:t>
            </a:r>
            <a:r>
              <a:rPr lang="de-DE" dirty="0"/>
              <a:t>ö, </a:t>
            </a:r>
            <a:r>
              <a:rPr lang="de-DE" dirty="0" smtClean="0"/>
              <a:t>Göteborg</a:t>
            </a:r>
            <a:endParaRPr lang="cs-CZ" dirty="0" smtClean="0"/>
          </a:p>
          <a:p>
            <a:pPr lvl="0"/>
            <a:r>
              <a:rPr lang="cs-CZ" dirty="0"/>
              <a:t> </a:t>
            </a:r>
          </a:p>
          <a:p>
            <a:r>
              <a:rPr lang="cs-CZ" b="1" u="sng" dirty="0"/>
              <a:t>Norsko:</a:t>
            </a:r>
            <a:endParaRPr lang="cs-CZ" dirty="0"/>
          </a:p>
          <a:p>
            <a:r>
              <a:rPr lang="cs-CZ" dirty="0"/>
              <a:t> 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osídlení </a:t>
            </a:r>
            <a:r>
              <a:rPr lang="cs-CZ" dirty="0"/>
              <a:t>na jihu a západním </a:t>
            </a:r>
            <a:r>
              <a:rPr lang="cs-CZ" dirty="0" smtClean="0"/>
              <a:t>pobřeží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význam </a:t>
            </a:r>
            <a:r>
              <a:rPr lang="cs-CZ" dirty="0"/>
              <a:t>moře - doprava, </a:t>
            </a:r>
            <a:r>
              <a:rPr lang="cs-CZ" dirty="0" smtClean="0"/>
              <a:t>rybolov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vyspělý </a:t>
            </a:r>
            <a:r>
              <a:rPr lang="cs-CZ" dirty="0"/>
              <a:t>průmysl - hutnictví, strojírenství, </a:t>
            </a:r>
            <a:r>
              <a:rPr lang="cs-CZ" dirty="0" err="1"/>
              <a:t>dřevozprac</a:t>
            </a:r>
            <a:r>
              <a:rPr lang="cs-CZ" dirty="0"/>
              <a:t>., </a:t>
            </a:r>
            <a:r>
              <a:rPr lang="cs-CZ" dirty="0" smtClean="0"/>
              <a:t>potravinářský</a:t>
            </a:r>
          </a:p>
          <a:p>
            <a:pPr marL="285750" lvl="0" indent="-285750">
              <a:buFontTx/>
              <a:buChar char="-"/>
            </a:pPr>
            <a:r>
              <a:rPr lang="cs-CZ" dirty="0" smtClean="0"/>
              <a:t>Oslo</a:t>
            </a:r>
            <a:r>
              <a:rPr lang="cs-CZ" dirty="0"/>
              <a:t>, Bergen, </a:t>
            </a:r>
            <a:r>
              <a:rPr lang="cs-CZ" dirty="0" err="1"/>
              <a:t>Narvik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9052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184</TotalTime>
  <Words>118</Words>
  <Application>Microsoft Office PowerPoint</Application>
  <PresentationFormat>Předvádění na obrazovce (4:3)</PresentationFormat>
  <Paragraphs>51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DUM-PPT-šablona</vt:lpstr>
      <vt:lpstr>VY_32_INOVACE_150_Švédsko a Norsko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Ďopan Antonín </cp:lastModifiedBy>
  <cp:revision>18</cp:revision>
  <dcterms:created xsi:type="dcterms:W3CDTF">2010-10-19T08:27:42Z</dcterms:created>
  <dcterms:modified xsi:type="dcterms:W3CDTF">2011-03-30T18:23:29Z</dcterms:modified>
</cp:coreProperties>
</file>