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21" autoAdjust="0"/>
  </p:normalViewPr>
  <p:slideViewPr>
    <p:cSldViewPr>
      <p:cViewPr>
        <p:scale>
          <a:sx n="60" d="100"/>
          <a:sy n="60" d="100"/>
        </p:scale>
        <p:origin x="-1650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845CA4A-6127-41C3-A4FE-07FBFC5F4883}" type="datetimeFigureOut">
              <a:rPr lang="cs-CZ"/>
              <a:pPr>
                <a:defRPr/>
              </a:pPr>
              <a:t>29.4.2012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338095F-5894-482C-9A3F-9496BA7E53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88256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38095F-5894-482C-9A3F-9496BA7E532A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http://geo-evropa.upol.cz/soubory/obrazky/vlajky/FI.gif</a:t>
            </a:r>
          </a:p>
          <a:p>
            <a:r>
              <a:rPr lang="cs-CZ" dirty="0" smtClean="0"/>
              <a:t>http://www.finland.estranky.cz/img/picture/229/znak.jpg</a:t>
            </a:r>
          </a:p>
          <a:p>
            <a:r>
              <a:rPr lang="cs-CZ" dirty="0" smtClean="0"/>
              <a:t>http://www.celysvet.cz/fotky/finsko_9.jpg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38095F-5894-482C-9A3F-9496BA7E532A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187474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http://upload.wikimedia.org/wikipedia/commons/thumb/9/99/Finsko-mapa_cs.png/279px-Finsko-mapa_cs.png</a:t>
            </a:r>
          </a:p>
          <a:p>
            <a:r>
              <a:rPr lang="cs-CZ" dirty="0" smtClean="0"/>
              <a:t>http://upload.wikimedia.org/wikipedia/commons/thumb/a/aa/Polarlicht_2.jpg/800px-Polarlicht_2.jpg</a:t>
            </a:r>
          </a:p>
          <a:p>
            <a:r>
              <a:rPr lang="cs-CZ" dirty="0" smtClean="0"/>
              <a:t>http://upload.wikimedia.org/wikipedia/commons/thumb/2/2a/Nokia_HQ.jpg/800px-Nokia_HQ.jpg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38095F-5894-482C-9A3F-9496BA7E532A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804667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http://www.orbion.cz/img/img/imagecache/default/finsko-v-pristave-481154.jpg</a:t>
            </a:r>
          </a:p>
          <a:p>
            <a:r>
              <a:rPr lang="cs-CZ" dirty="0" smtClean="0"/>
              <a:t>http://www.orbion.cz/img/img/imagecache/default/finsko-luteranska-katedrala-tuomiokirkko-481147.jpg</a:t>
            </a:r>
          </a:p>
          <a:p>
            <a:r>
              <a:rPr lang="cs-CZ" dirty="0" smtClean="0"/>
              <a:t>http://im.foto.mapy.cz//big/4a2195e054ac07d7d9fe0000.jpg</a:t>
            </a:r>
          </a:p>
          <a:p>
            <a:r>
              <a:rPr lang="cs-CZ" dirty="0" smtClean="0"/>
              <a:t>http://www.stavela.cz/osobni/fotogalerie/mesta/helsinky/prava-finska-sauna-Nuuksio-Helsinky.jpg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38095F-5894-482C-9A3F-9496BA7E532A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879758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http://upload.wikimedia.org/wikipedia/commons/thumb/9/9c/Flag_of_Denmark.svg/370px-Flag_of_Denmark.svg.png</a:t>
            </a:r>
          </a:p>
          <a:p>
            <a:r>
              <a:rPr lang="cs-CZ" dirty="0" smtClean="0"/>
              <a:t>http://upload.wikimedia.org/wikipedia/commons/thumb/c/c6/National_Coat_of_arms_of_Denmark.svg/342px-National_Coat_of_arms_of_Denmark.svg.png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38095F-5894-482C-9A3F-9496BA7E532A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80073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http://www.natour.cz/picture/shop/zbozi/upload/CPH_1.jpg</a:t>
            </a:r>
          </a:p>
          <a:p>
            <a:r>
              <a:rPr lang="cs-CZ" dirty="0" smtClean="0"/>
              <a:t>http://www.natour.cz/picture/shop/zbozi/upload/CPH_2.jpg</a:t>
            </a:r>
          </a:p>
          <a:p>
            <a:r>
              <a:rPr lang="cs-CZ" dirty="0" smtClean="0"/>
              <a:t>http://www.</a:t>
            </a:r>
            <a:r>
              <a:rPr lang="cs-CZ" dirty="0" err="1" smtClean="0"/>
              <a:t>natour.cz</a:t>
            </a:r>
            <a:r>
              <a:rPr lang="cs-CZ" dirty="0" smtClean="0"/>
              <a:t>/</a:t>
            </a:r>
            <a:r>
              <a:rPr lang="cs-CZ" dirty="0" err="1" smtClean="0"/>
              <a:t>picture</a:t>
            </a:r>
            <a:r>
              <a:rPr lang="cs-CZ" dirty="0" smtClean="0"/>
              <a:t>/shop/</a:t>
            </a:r>
            <a:r>
              <a:rPr lang="cs-CZ" dirty="0" err="1" smtClean="0"/>
              <a:t>zbozi</a:t>
            </a:r>
            <a:r>
              <a:rPr lang="cs-CZ" dirty="0" smtClean="0"/>
              <a:t>/</a:t>
            </a:r>
            <a:r>
              <a:rPr lang="cs-CZ" dirty="0" err="1" smtClean="0"/>
              <a:t>upload</a:t>
            </a:r>
            <a:r>
              <a:rPr lang="cs-CZ" dirty="0" smtClean="0"/>
              <a:t>/CPH_3.jpg</a:t>
            </a:r>
          </a:p>
          <a:p>
            <a:r>
              <a:rPr lang="cs-CZ" dirty="0" smtClean="0"/>
              <a:t>http://www.natour.cz/picture/shop/zbozi/upload/CPH_3.jpg</a:t>
            </a:r>
          </a:p>
          <a:p>
            <a:r>
              <a:rPr lang="cs-CZ" dirty="0" smtClean="0"/>
              <a:t>http://www.davidhacha.cz/fotky/Kodan/Tivoli/04.jpg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38095F-5894-482C-9A3F-9496BA7E532A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933916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http://vlajky.yin.cz/i/island/island.png</a:t>
            </a:r>
          </a:p>
          <a:p>
            <a:r>
              <a:rPr lang="cs-CZ" dirty="0" smtClean="0"/>
              <a:t>http://nd01.jxs.cz/429/655/bf6ba27c0e_3742195_o2.gif</a:t>
            </a:r>
          </a:p>
          <a:p>
            <a:r>
              <a:rPr lang="cs-CZ" dirty="0" smtClean="0"/>
              <a:t>http://www.orbion.cz/img/img/imagecache/default/island-geyzirova-oblast-519995.jpg</a:t>
            </a:r>
          </a:p>
          <a:p>
            <a:r>
              <a:rPr lang="cs-CZ" dirty="0" smtClean="0"/>
              <a:t>http://www.orbion.cz/img/img/imagecache/default/island-strokkur-519996.jpg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38095F-5894-482C-9A3F-9496BA7E532A}" type="slidenum">
              <a:rPr lang="cs-CZ" smtClean="0"/>
              <a:pPr>
                <a:defRPr/>
              </a:pPr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43417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http://images.zoover.cz/images/E45496L2B70300D0W580H475/Island.jpg</a:t>
            </a:r>
          </a:p>
          <a:p>
            <a:r>
              <a:rPr lang="cs-CZ" dirty="0" smtClean="0"/>
              <a:t>http://images.zoover.cz/images/L5E900A8W580H475/Island.jpg</a:t>
            </a:r>
          </a:p>
          <a:p>
            <a:r>
              <a:rPr lang="cs-CZ" dirty="0" smtClean="0"/>
              <a:t>http://www.fotoroman.cz/galleries2/island10/17.jpg</a:t>
            </a:r>
          </a:p>
          <a:p>
            <a:r>
              <a:rPr lang="cs-CZ" dirty="0" smtClean="0"/>
              <a:t>http://www.hynna.net/vystava/2870.jpg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38095F-5894-482C-9A3F-9496BA7E532A}" type="slidenum">
              <a:rPr lang="cs-CZ" smtClean="0"/>
              <a:pPr>
                <a:defRPr/>
              </a:pPr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134556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338095F-5894-482C-9A3F-9496BA7E532A}" type="slidenum">
              <a:rPr lang="cs-CZ" smtClean="0"/>
              <a:pPr>
                <a:defRPr/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25C16-65A5-4818-B9E1-DE21148AA88B}" type="datetime1">
              <a:rPr lang="cs-CZ"/>
              <a:pPr>
                <a:defRPr/>
              </a:pPr>
              <a:t>29.4.2012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2EF68-205F-41F1-A953-8EE7A315DCB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76318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C8835-4EA5-4D86-BA36-CC120CBC502F}" type="datetime1">
              <a:rPr lang="cs-CZ"/>
              <a:pPr>
                <a:defRPr/>
              </a:pPr>
              <a:t>29.4.2012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660CB0-CAB3-42C1-ACFD-12DB9B9254F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87412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8A6C7-210E-47B2-823C-4D11D32CEE4F}" type="datetime1">
              <a:rPr lang="cs-CZ"/>
              <a:pPr>
                <a:defRPr/>
              </a:pPr>
              <a:t>29.4.2012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509150-104E-4E5A-A7E6-71B4751F972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29879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F1BED-DF75-4013-AD96-07EC66933CB1}" type="datetime1">
              <a:rPr lang="cs-CZ"/>
              <a:pPr>
                <a:defRPr/>
              </a:pPr>
              <a:t>29.4.2012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146344-2528-4E9F-BBFB-F800EB5B813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0861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D9017-AE31-475F-8ED0-857C0D425C12}" type="datetime1">
              <a:rPr lang="cs-CZ"/>
              <a:pPr>
                <a:defRPr/>
              </a:pPr>
              <a:t>29.4.2012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D5A99-D00D-45D6-AF8C-B46B86AE0A2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83889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17F84-49B8-462B-9B2D-5EB59AE4D923}" type="datetime1">
              <a:rPr lang="cs-CZ"/>
              <a:pPr>
                <a:defRPr/>
              </a:pPr>
              <a:t>29.4.2012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C0E84-1E79-4643-9D3F-E286AE7B4CA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6555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B6A4F-E580-4070-AC2D-3F8A5C1BE24E}" type="datetime1">
              <a:rPr lang="cs-CZ"/>
              <a:pPr>
                <a:defRPr/>
              </a:pPr>
              <a:t>29.4.2012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E09D8B-96FB-426E-9CF2-6F9DC04875E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22761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3F237-79F9-4AFE-B935-322A04430F5C}" type="datetime1">
              <a:rPr lang="cs-CZ"/>
              <a:pPr>
                <a:defRPr/>
              </a:pPr>
              <a:t>29.4.2012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95D69-5DA7-4BCD-B052-F2B757B3A80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951640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C3A5A-0E34-4C0A-B703-C5CAFE1DA0E9}" type="datetime1">
              <a:rPr lang="cs-CZ"/>
              <a:pPr>
                <a:defRPr/>
              </a:pPr>
              <a:t>29.4.2012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E28B9-CB53-4D6A-982F-29073018BFA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0730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2CE042-1315-4BD0-AE5E-47161D208042}" type="datetime1">
              <a:rPr lang="cs-CZ"/>
              <a:pPr>
                <a:defRPr/>
              </a:pPr>
              <a:t>29.4.2012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05A1DA-62C0-4C16-9CEB-9BF8254D44B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33467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AD946-ADFC-4D69-A07B-B5EE02A4C3F5}" type="datetime1">
              <a:rPr lang="cs-CZ"/>
              <a:pPr>
                <a:defRPr/>
              </a:pPr>
              <a:t>29.4.2012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DEEE4-BAA9-46C0-957D-D784F913987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71681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4658A99-322D-4B7E-86F6-BD1B993CEF60}" type="datetime1">
              <a:rPr lang="cs-CZ"/>
              <a:pPr>
                <a:defRPr/>
              </a:pPr>
              <a:t>29.4.2012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76AA30-2ABE-4837-8CAE-8F2FB09EBC5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hyperlink" Target="http://www.youtube.com/watch?v=IssH58UAWho&amp;feature=related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dirty="0" smtClean="0">
                <a:latin typeface="+mn-lt"/>
              </a:rPr>
              <a:t>VY_32_INOVACE_151_Finsko, Dánsko, Island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800" dirty="0">
                <a:latin typeface="+mn-lt"/>
              </a:rPr>
              <a:t>Identifikátor školy: 600 150 569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635896" y="161374"/>
            <a:ext cx="15600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chemeClr val="tx2"/>
                </a:solidFill>
                <a:latin typeface="Baskerville Old Face" pitchFamily="18" charset="0"/>
              </a:rPr>
              <a:t>Finsko</a:t>
            </a:r>
            <a:endParaRPr lang="cs-CZ" sz="4000" b="1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0726"/>
            <a:ext cx="2664296" cy="1636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52728" y="764704"/>
            <a:ext cx="1728192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18825" y="1151505"/>
            <a:ext cx="994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  <a:latin typeface="Baskerville Old Face" pitchFamily="18" charset="0"/>
              </a:rPr>
              <a:t>Člen EU</a:t>
            </a:r>
            <a:endParaRPr lang="cs-CZ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855506" y="1779423"/>
            <a:ext cx="1120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  <a:latin typeface="Baskerville Old Face" pitchFamily="18" charset="0"/>
              </a:rPr>
              <a:t>Republika</a:t>
            </a:r>
            <a:endParaRPr lang="cs-CZ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3202974"/>
            <a:ext cx="3594958" cy="26962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39770" y="3202974"/>
            <a:ext cx="3672408" cy="27543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987824" y="6237312"/>
            <a:ext cx="25266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  <a:latin typeface="Baskerville Old Face" pitchFamily="18" charset="0"/>
              </a:rPr>
              <a:t>Finsko – země tisíců jezer</a:t>
            </a:r>
            <a:endParaRPr lang="cs-CZ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1594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2657475" cy="6209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3" y="3297347"/>
            <a:ext cx="4062460" cy="26456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059832" y="6131021"/>
            <a:ext cx="51845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tx2"/>
                </a:solidFill>
                <a:latin typeface="Baskerville Old Face" pitchFamily="18" charset="0"/>
              </a:rPr>
              <a:t>Finsko je vyspělou zemí s průmyslem soustředěným na </a:t>
            </a:r>
            <a:r>
              <a:rPr lang="cs-CZ" sz="1600" dirty="0" smtClean="0">
                <a:solidFill>
                  <a:schemeClr val="tx2"/>
                </a:solidFill>
                <a:latin typeface="Baskerville Old Face" pitchFamily="18" charset="0"/>
              </a:rPr>
              <a:t>jihu.</a:t>
            </a:r>
            <a:endParaRPr lang="cs-CZ" sz="1600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 flipH="1" flipV="1">
            <a:off x="1331640" y="5301208"/>
            <a:ext cx="1800200" cy="8298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3048637" y="6476092"/>
            <a:ext cx="29354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>
                <a:solidFill>
                  <a:schemeClr val="tx2"/>
                </a:solidFill>
                <a:latin typeface="Baskerville Old Face" pitchFamily="18" charset="0"/>
              </a:rPr>
              <a:t>Převládá zpracování dřeva a </a:t>
            </a:r>
            <a:r>
              <a:rPr lang="cs-CZ" sz="1600" dirty="0" smtClean="0">
                <a:solidFill>
                  <a:schemeClr val="tx2"/>
                </a:solidFill>
                <a:latin typeface="Baskerville Old Face" pitchFamily="18" charset="0"/>
              </a:rPr>
              <a:t>kovů.</a:t>
            </a:r>
            <a:endParaRPr lang="cs-CZ" sz="1600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32179" y="116631"/>
            <a:ext cx="4121204" cy="30909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7122293" y="1916832"/>
            <a:ext cx="1819729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cs-CZ" sz="1600" dirty="0" smtClean="0">
                <a:solidFill>
                  <a:schemeClr val="tx2"/>
                </a:solidFill>
                <a:latin typeface="Baskerville Old Face" pitchFamily="18" charset="0"/>
              </a:rPr>
              <a:t>Sídlo firmy NOKIA</a:t>
            </a:r>
            <a:endParaRPr lang="cs-CZ" sz="1600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258411" y="4650008"/>
            <a:ext cx="1159292" cy="338554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cs-CZ" sz="1600" dirty="0" smtClean="0">
                <a:solidFill>
                  <a:schemeClr val="tx2"/>
                </a:solidFill>
                <a:latin typeface="Baskerville Old Face" pitchFamily="18" charset="0"/>
              </a:rPr>
              <a:t>Polární záře</a:t>
            </a:r>
            <a:endParaRPr lang="cs-CZ" sz="1600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24915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806750" y="53750"/>
            <a:ext cx="13917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>
                <a:solidFill>
                  <a:schemeClr val="tx2"/>
                </a:solidFill>
                <a:latin typeface="Baskerville Old Face" pitchFamily="18" charset="0"/>
              </a:rPr>
              <a:t>Helsinki</a:t>
            </a:r>
            <a:endParaRPr lang="cs-CZ" sz="2800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1093" y="647837"/>
            <a:ext cx="3916851" cy="293763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9638" y="3576638"/>
            <a:ext cx="9525" cy="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29163" y="568195"/>
            <a:ext cx="4258284" cy="31937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047" y="4045275"/>
            <a:ext cx="3704897" cy="24090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13578" y="4073690"/>
            <a:ext cx="1838741" cy="24516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93024" y="3625334"/>
            <a:ext cx="3482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  <a:latin typeface="Baskerville Old Face" pitchFamily="18" charset="0"/>
              </a:rPr>
              <a:t>Trajekt na zamrzlém Baltském moři</a:t>
            </a:r>
            <a:endParaRPr lang="cs-CZ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064335" y="3704358"/>
            <a:ext cx="35060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  <a:latin typeface="Baskerville Old Face" pitchFamily="18" charset="0"/>
              </a:rPr>
              <a:t>Luteránská katedrála </a:t>
            </a:r>
            <a:r>
              <a:rPr lang="cs-CZ" dirty="0" err="1" smtClean="0">
                <a:solidFill>
                  <a:schemeClr val="tx2"/>
                </a:solidFill>
                <a:latin typeface="Baskerville Old Face" pitchFamily="18" charset="0"/>
              </a:rPr>
              <a:t>Tuomiokirkko</a:t>
            </a:r>
            <a:endParaRPr lang="cs-CZ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203038" y="6488667"/>
            <a:ext cx="20249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  <a:latin typeface="Baskerville Old Face" pitchFamily="18" charset="0"/>
              </a:rPr>
              <a:t>Helsinská univerzita</a:t>
            </a:r>
            <a:endParaRPr lang="cs-CZ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580260" y="6493187"/>
            <a:ext cx="18565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  <a:latin typeface="Baskerville Old Face" pitchFamily="18" charset="0"/>
              </a:rPr>
              <a:t>Pravá finská sauna</a:t>
            </a:r>
            <a:endParaRPr lang="cs-CZ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56032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419872" y="194737"/>
            <a:ext cx="17716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chemeClr val="tx2"/>
                </a:solidFill>
                <a:latin typeface="Baskerville Old Face" pitchFamily="18" charset="0"/>
              </a:rPr>
              <a:t>Dánsko</a:t>
            </a:r>
            <a:endParaRPr lang="cs-CZ" sz="4000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902623"/>
            <a:ext cx="3524250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00129"/>
            <a:ext cx="2075521" cy="36351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278816" y="1268760"/>
            <a:ext cx="10839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  <a:latin typeface="Baskerville Old Face" pitchFamily="18" charset="0"/>
              </a:rPr>
              <a:t>Člen EU</a:t>
            </a:r>
            <a:endParaRPr lang="cs-CZ" sz="2000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82851" y="1922759"/>
            <a:ext cx="25122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  <a:latin typeface="Baskerville Old Face" pitchFamily="18" charset="0"/>
              </a:rPr>
              <a:t>Konstituční monarchie</a:t>
            </a:r>
            <a:endParaRPr lang="cs-CZ" sz="2000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3835325"/>
            <a:ext cx="2520280" cy="2710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052838" y="4590510"/>
            <a:ext cx="60911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  <a:latin typeface="Baskerville Old Face" pitchFamily="18" charset="0"/>
              </a:rPr>
              <a:t>Dánsko je vyspělou zemí s tržním hospodářstvím.</a:t>
            </a:r>
          </a:p>
          <a:p>
            <a:r>
              <a:rPr lang="cs-CZ" dirty="0" smtClean="0">
                <a:solidFill>
                  <a:schemeClr val="tx2"/>
                </a:solidFill>
                <a:latin typeface="Baskerville Old Face" pitchFamily="18" charset="0"/>
              </a:rPr>
              <a:t>Vyspělé zemědělství je založeno zejména na chovu skotu, prasat a drůbeže. Důležitý je i lov ryb.</a:t>
            </a:r>
          </a:p>
          <a:p>
            <a:r>
              <a:rPr lang="cs-CZ" dirty="0" smtClean="0">
                <a:solidFill>
                  <a:schemeClr val="tx2"/>
                </a:solidFill>
                <a:latin typeface="Baskerville Old Face" pitchFamily="18" charset="0"/>
              </a:rPr>
              <a:t>Pěstuje se pšenice, brambory a cukrová </a:t>
            </a:r>
            <a:r>
              <a:rPr lang="cs-CZ" dirty="0" smtClean="0">
                <a:solidFill>
                  <a:schemeClr val="tx2"/>
                </a:solidFill>
                <a:latin typeface="Baskerville Old Face" pitchFamily="18" charset="0"/>
              </a:rPr>
              <a:t>řepa.</a:t>
            </a:r>
            <a:endParaRPr lang="cs-CZ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545417" y="6176694"/>
            <a:ext cx="4902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  <a:latin typeface="Baskerville Old Face" pitchFamily="18" charset="0"/>
              </a:rPr>
              <a:t>Dánsko je zemí mnoha ostrovů, největší je </a:t>
            </a:r>
            <a:r>
              <a:rPr lang="cs-CZ" dirty="0" err="1" smtClean="0">
                <a:solidFill>
                  <a:schemeClr val="tx2"/>
                </a:solidFill>
                <a:latin typeface="Baskerville Old Face" pitchFamily="18" charset="0"/>
              </a:rPr>
              <a:t>Sjaelland</a:t>
            </a:r>
            <a:endParaRPr lang="cs-CZ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cxnSp>
        <p:nvCxnSpPr>
          <p:cNvPr id="10" name="Přímá spojnice se šipkou 9"/>
          <p:cNvCxnSpPr/>
          <p:nvPr/>
        </p:nvCxnSpPr>
        <p:spPr>
          <a:xfrm flipH="1" flipV="1">
            <a:off x="1763688" y="5517232"/>
            <a:ext cx="1656184" cy="6594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8757254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635896" y="251356"/>
            <a:ext cx="15600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chemeClr val="tx2"/>
                </a:solidFill>
                <a:latin typeface="Baskerville Old Face" pitchFamily="18" charset="0"/>
              </a:rPr>
              <a:t>Kodaň</a:t>
            </a:r>
            <a:endParaRPr lang="cs-CZ" sz="4000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0573" y="1038474"/>
            <a:ext cx="4447694" cy="24482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950373" y="3628646"/>
            <a:ext cx="2868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  <a:latin typeface="Baskerville Old Face" pitchFamily="18" charset="0"/>
              </a:rPr>
              <a:t>Královský palác </a:t>
            </a:r>
            <a:r>
              <a:rPr lang="cs-CZ" dirty="0" err="1" smtClean="0">
                <a:solidFill>
                  <a:schemeClr val="tx2"/>
                </a:solidFill>
                <a:latin typeface="Baskerville Old Face" pitchFamily="18" charset="0"/>
              </a:rPr>
              <a:t>Amalienborg</a:t>
            </a:r>
            <a:endParaRPr lang="cs-CZ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97507" y="994895"/>
            <a:ext cx="4166982" cy="24918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0573" y="4160541"/>
            <a:ext cx="4039282" cy="22234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7" y="4070760"/>
            <a:ext cx="3409581" cy="24030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5171521" y="3594437"/>
            <a:ext cx="36166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  <a:latin typeface="Baskerville Old Face" pitchFamily="18" charset="0"/>
              </a:rPr>
              <a:t>Malá mořská víla – H. CH. Andersen</a:t>
            </a:r>
            <a:endParaRPr lang="cs-CZ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883658" y="6546564"/>
            <a:ext cx="36503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/>
                </a:solidFill>
                <a:latin typeface="Baskerville Old Face" pitchFamily="18" charset="0"/>
              </a:rPr>
              <a:t>Nejstarší evropský zábavní park </a:t>
            </a:r>
            <a:r>
              <a:rPr lang="cs-CZ" dirty="0" err="1" smtClean="0">
                <a:solidFill>
                  <a:schemeClr val="tx2"/>
                </a:solidFill>
                <a:latin typeface="Baskerville Old Face" pitchFamily="18" charset="0"/>
              </a:rPr>
              <a:t>Tivoli</a:t>
            </a:r>
            <a:endParaRPr lang="cs-CZ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48593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851920" y="200834"/>
            <a:ext cx="14318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chemeClr val="tx2"/>
                </a:solidFill>
                <a:latin typeface="Baskerville Old Face" pitchFamily="18" charset="0"/>
              </a:rPr>
              <a:t>Island</a:t>
            </a:r>
            <a:endParaRPr lang="cs-CZ" sz="4000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685800"/>
            <a:ext cx="2609867" cy="1879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8184" y="620464"/>
            <a:ext cx="1905000" cy="200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54512" y="1457601"/>
            <a:ext cx="12266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  <a:latin typeface="Baskerville Old Face" pitchFamily="18" charset="0"/>
              </a:rPr>
              <a:t>Republika</a:t>
            </a:r>
            <a:endParaRPr lang="cs-CZ" sz="2000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549753" y="3021007"/>
            <a:ext cx="20361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  <a:latin typeface="Baskerville Old Face" pitchFamily="18" charset="0"/>
              </a:rPr>
              <a:t>Země ledu a ohně</a:t>
            </a:r>
            <a:endParaRPr lang="cs-CZ" sz="2000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3586526"/>
            <a:ext cx="3954016" cy="2965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568452"/>
            <a:ext cx="3943216" cy="29574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>
            <a:hlinkClick r:id="rId7"/>
          </p:cNvPr>
          <p:cNvSpPr txBox="1"/>
          <p:nvPr/>
        </p:nvSpPr>
        <p:spPr>
          <a:xfrm>
            <a:off x="6843354" y="3090257"/>
            <a:ext cx="59182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100" dirty="0" smtClean="0">
                <a:solidFill>
                  <a:schemeClr val="tx2"/>
                </a:solidFill>
                <a:latin typeface="Baskerville Old Face" pitchFamily="18" charset="0"/>
                <a:hlinkClick r:id="rId7"/>
              </a:rPr>
              <a:t>Erupce</a:t>
            </a:r>
            <a:endParaRPr lang="cs-CZ" sz="1100" dirty="0">
              <a:solidFill>
                <a:schemeClr val="tx2"/>
              </a:solidFill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8287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4106399" cy="30797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74601"/>
            <a:ext cx="4660845" cy="30938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3452572"/>
            <a:ext cx="4647421" cy="30963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50578" y="3644378"/>
            <a:ext cx="4077962" cy="27127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00040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476672"/>
            <a:ext cx="741682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/>
              <a:t>Finsko:</a:t>
            </a:r>
            <a:endParaRPr lang="cs-CZ" dirty="0"/>
          </a:p>
          <a:p>
            <a:r>
              <a:rPr lang="cs-CZ" dirty="0"/>
              <a:t> </a:t>
            </a:r>
          </a:p>
          <a:p>
            <a:pPr lvl="0"/>
            <a:r>
              <a:rPr lang="cs-CZ" dirty="0" smtClean="0"/>
              <a:t>- člen EU</a:t>
            </a:r>
          </a:p>
          <a:p>
            <a:pPr lvl="0"/>
            <a:r>
              <a:rPr lang="cs-CZ" dirty="0" smtClean="0"/>
              <a:t>- lesy</a:t>
            </a:r>
            <a:r>
              <a:rPr lang="cs-CZ" dirty="0"/>
              <a:t>, jezera</a:t>
            </a:r>
          </a:p>
          <a:p>
            <a:pPr lvl="0"/>
            <a:r>
              <a:rPr lang="cs-CZ" dirty="0" smtClean="0"/>
              <a:t>- průmysl </a:t>
            </a:r>
            <a:r>
              <a:rPr lang="cs-CZ" dirty="0"/>
              <a:t>- jihozápadní část - zpracování dřeva, strojírenství</a:t>
            </a:r>
          </a:p>
          <a:p>
            <a:pPr lvl="0"/>
            <a:r>
              <a:rPr lang="cs-CZ" dirty="0" smtClean="0"/>
              <a:t>- </a:t>
            </a:r>
            <a:r>
              <a:rPr lang="cs-CZ" dirty="0" err="1" smtClean="0"/>
              <a:t>Helsinki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b="1" u="sng" dirty="0"/>
              <a:t>Dánsko:</a:t>
            </a:r>
            <a:endParaRPr lang="cs-CZ" dirty="0"/>
          </a:p>
          <a:p>
            <a:r>
              <a:rPr lang="cs-CZ" b="1" dirty="0"/>
              <a:t> </a:t>
            </a:r>
            <a:endParaRPr lang="cs-CZ" dirty="0"/>
          </a:p>
          <a:p>
            <a:pPr lvl="0"/>
            <a:r>
              <a:rPr lang="cs-CZ" dirty="0" smtClean="0"/>
              <a:t>- </a:t>
            </a:r>
            <a:r>
              <a:rPr lang="cs-CZ" dirty="0"/>
              <a:t>č</a:t>
            </a:r>
            <a:r>
              <a:rPr lang="cs-CZ" dirty="0" smtClean="0"/>
              <a:t>len EU</a:t>
            </a:r>
          </a:p>
          <a:p>
            <a:pPr lvl="0"/>
            <a:r>
              <a:rPr lang="cs-CZ" dirty="0" smtClean="0"/>
              <a:t>- Jutský </a:t>
            </a:r>
            <a:r>
              <a:rPr lang="cs-CZ" dirty="0"/>
              <a:t>pol. </a:t>
            </a:r>
          </a:p>
          <a:p>
            <a:pPr lvl="0"/>
            <a:r>
              <a:rPr lang="cs-CZ" dirty="0" smtClean="0"/>
              <a:t>- vyspělé </a:t>
            </a:r>
            <a:r>
              <a:rPr lang="cs-CZ" dirty="0"/>
              <a:t>zemědělství, průmysl</a:t>
            </a:r>
          </a:p>
          <a:p>
            <a:pPr lvl="0"/>
            <a:r>
              <a:rPr lang="cs-CZ" dirty="0" smtClean="0"/>
              <a:t>- Kodaň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b="1" u="sng" dirty="0"/>
              <a:t>Island:</a:t>
            </a:r>
            <a:endParaRPr lang="cs-CZ" dirty="0"/>
          </a:p>
          <a:p>
            <a:r>
              <a:rPr lang="cs-CZ" dirty="0"/>
              <a:t> </a:t>
            </a:r>
          </a:p>
          <a:p>
            <a:pPr lvl="0"/>
            <a:r>
              <a:rPr lang="cs-CZ" dirty="0" smtClean="0"/>
              <a:t>- teplé </a:t>
            </a:r>
            <a:r>
              <a:rPr lang="cs-CZ" dirty="0"/>
              <a:t>gejzíry a horké prameny</a:t>
            </a:r>
          </a:p>
          <a:p>
            <a:pPr lvl="0"/>
            <a:r>
              <a:rPr lang="cs-CZ" dirty="0" smtClean="0"/>
              <a:t>- lov </a:t>
            </a:r>
            <a:r>
              <a:rPr lang="cs-CZ" dirty="0"/>
              <a:t>a zpracování ryb</a:t>
            </a:r>
          </a:p>
          <a:p>
            <a:r>
              <a:rPr lang="cs-CZ" dirty="0" smtClean="0"/>
              <a:t>- </a:t>
            </a:r>
            <a:r>
              <a:rPr lang="cs-CZ" dirty="0" err="1" smtClean="0"/>
              <a:t>Rejkjavík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206348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DUM-PPT-šablona</Template>
  <TotalTime>146</TotalTime>
  <Words>219</Words>
  <Application>Microsoft Office PowerPoint</Application>
  <PresentationFormat>Předvádění na obrazovce (4:3)</PresentationFormat>
  <Paragraphs>84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DUM-PPT-šablona</vt:lpstr>
      <vt:lpstr>VY_32_INOVACE_151_Finsko, Dánsko, Island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šárka</cp:lastModifiedBy>
  <cp:revision>21</cp:revision>
  <dcterms:created xsi:type="dcterms:W3CDTF">2010-10-19T08:27:42Z</dcterms:created>
  <dcterms:modified xsi:type="dcterms:W3CDTF">2012-04-29T06:07:08Z</dcterms:modified>
</cp:coreProperties>
</file>