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95EE2EF-3013-4381-97D8-320ED4B87F95}" type="datetimeFigureOut">
              <a:rPr lang="cs-CZ"/>
              <a:pPr>
                <a:defRPr/>
              </a:pPr>
              <a:t>4.4.2011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30DFFD79-59A4-4DED-BBE8-14C589B8D1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498941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http://www.statnivlajky.cz/data/flags/normal/lt.png</a:t>
            </a:r>
          </a:p>
          <a:p>
            <a:r>
              <a:rPr lang="cs-CZ" dirty="0" smtClean="0"/>
              <a:t>http://www.strankyolitve.estranky.cz/img/original/11/coat_of_arms_of_lithuania.png.jpg</a:t>
            </a:r>
          </a:p>
          <a:p>
            <a:r>
              <a:rPr lang="cs-CZ" dirty="0" smtClean="0"/>
              <a:t>http://geo-evropa.upol.cz/soubory/obrazky/vlajky/LV.gif</a:t>
            </a:r>
          </a:p>
          <a:p>
            <a:r>
              <a:rPr lang="cs-CZ" dirty="0" smtClean="0"/>
              <a:t>http://upload.wikimedia.org/wikipedia/commons/thumb/f/ff/Coat_of_Arms_of_Latvia.svg/754px-Coat_of_Arms_of_Latvia.svg.png</a:t>
            </a:r>
          </a:p>
          <a:p>
            <a:r>
              <a:rPr lang="cs-CZ" dirty="0" smtClean="0"/>
              <a:t>http://www.statnivlajky.cz/data/flags/normal/ee.png</a:t>
            </a:r>
          </a:p>
          <a:p>
            <a:r>
              <a:rPr lang="cs-CZ" dirty="0" smtClean="0"/>
              <a:t>http://upload.wikimedia.org/wikipedia/commons/thumb/2/2b/Coat_of_arms_of_Estonia.svg/550px-Coat_of_arms_of_Estonia.svg.png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0DFFD79-59A4-4DED-BBE8-14C589B8D173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42537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http://upload.wikimedia.org/wikipedia/commons/thumb/d/d0/USSR_Republics_Numbered_Alphabetically.png/800px-USSR_Republics_Numbered_Alphabetically.png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0DFFD79-59A4-4DED-BBE8-14C589B8D173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7343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http://upload.wikimedia.org/wikipedia/commons/0/04/Cepkeliu_marsh.jpg</a:t>
            </a:r>
          </a:p>
          <a:p>
            <a:r>
              <a:rPr lang="cs-CZ" smtClean="0"/>
              <a:t>http://www.geology.cz/app/museum/nobr.pl?g5075.jpg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0DFFD79-59A4-4DED-BBE8-14C589B8D173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53992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http://upload.wikimedia.org/wikipedia/commons/2/26/Vilnius_Skyline_2.jpg</a:t>
            </a:r>
          </a:p>
          <a:p>
            <a:r>
              <a:rPr lang="cs-CZ" dirty="0" smtClean="0"/>
              <a:t>http://upload.wikimedia.org/wikipedia/commons/2/2c/Riian_vanhakaupunki.jpg</a:t>
            </a:r>
          </a:p>
          <a:p>
            <a:r>
              <a:rPr lang="cs-CZ" dirty="0" smtClean="0"/>
              <a:t>http://upload.wikimedia.org/wikipedia/commons/thumb/9/9e/Alexander-Newski-Kathedrale.JPG/749px-Alexander-Newski-Kathedrale.JPG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0DFFD79-59A4-4DED-BBE8-14C589B8D173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74386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41AA9E-724E-41B0-8252-81F3CFE88344}" type="datetime1">
              <a:rPr lang="cs-CZ"/>
              <a:pPr>
                <a:defRPr/>
              </a:pPr>
              <a:t>4.4.2011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4F2B82-EEB8-4B6A-8D9A-002F31BC708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67428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CCBAAE-7E0F-4840-869E-6C96B9DA2DE8}" type="datetime1">
              <a:rPr lang="cs-CZ"/>
              <a:pPr>
                <a:defRPr/>
              </a:pPr>
              <a:t>4.4.2011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6A6756-0D6E-4740-BA4A-8CBFE57D472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86398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335611-C273-4B8E-8493-AE5BCA042258}" type="datetime1">
              <a:rPr lang="cs-CZ"/>
              <a:pPr>
                <a:defRPr/>
              </a:pPr>
              <a:t>4.4.2011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A0C707-8A51-4EEA-BF08-E55563B6420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014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E3C154-1146-4A79-BD77-C85AC7A560BD}" type="datetime1">
              <a:rPr lang="cs-CZ"/>
              <a:pPr>
                <a:defRPr/>
              </a:pPr>
              <a:t>4.4.2011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39C417-8C72-418B-A9C4-11B4A3DA172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00834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C1A31B-924F-457F-BDE0-7AD1BC4CD517}" type="datetime1">
              <a:rPr lang="cs-CZ"/>
              <a:pPr>
                <a:defRPr/>
              </a:pPr>
              <a:t>4.4.2011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FD1EB6-B8C0-490E-9C1C-675AB0289D9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55537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8159CB-2834-4911-9B20-F3BBE79B6386}" type="datetime1">
              <a:rPr lang="cs-CZ"/>
              <a:pPr>
                <a:defRPr/>
              </a:pPr>
              <a:t>4.4.2011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E96A45-31B6-4858-B832-A11D5F43707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78211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F0C2DE-E76F-4624-BA8C-38D0F64CD1BF}" type="datetime1">
              <a:rPr lang="cs-CZ"/>
              <a:pPr>
                <a:defRPr/>
              </a:pPr>
              <a:t>4.4.2011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FBB998-2AA8-4561-A0EE-651659CCB77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20199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2277F3-18EB-4CA9-B45D-9940DF2A0187}" type="datetime1">
              <a:rPr lang="cs-CZ"/>
              <a:pPr>
                <a:defRPr/>
              </a:pPr>
              <a:t>4.4.2011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CC4DC0-779A-4A4D-A449-6F30A43F2E0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19509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CCF7A-8027-4F9D-88AB-A62DF38F7267}" type="datetime1">
              <a:rPr lang="cs-CZ"/>
              <a:pPr>
                <a:defRPr/>
              </a:pPr>
              <a:t>4.4.2011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15B7F7-6D85-4F1D-B780-1952AE3D85D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31423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934CC5-10C7-4D97-8CA8-1610C32CBBB8}" type="datetime1">
              <a:rPr lang="cs-CZ"/>
              <a:pPr>
                <a:defRPr/>
              </a:pPr>
              <a:t>4.4.2011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6B3600-64DE-425F-85EA-31D7A0D815F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13863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A9B66-F9EB-4588-9806-AA3FDE26637E}" type="datetime1">
              <a:rPr lang="cs-CZ"/>
              <a:pPr>
                <a:defRPr/>
              </a:pPr>
              <a:t>4.4.2011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7C42CB-7E2C-49A6-BDCD-7A7B1B0C5B7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73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A3A9615-F9B2-4EC8-942E-94330F73E7DB}" type="datetime1">
              <a:rPr lang="cs-CZ"/>
              <a:pPr>
                <a:defRPr/>
              </a:pPr>
              <a:t>4.4.2011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dirty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735E99F-8353-4BBB-8E83-92092D36617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800" dirty="0" smtClean="0">
                <a:latin typeface="+mn-lt"/>
              </a:rPr>
              <a:t>VY_32_INOVACE_152_Litva, Lotyšsko, Estonsko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40340" y="670354"/>
            <a:ext cx="166654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tx2"/>
                </a:solidFill>
                <a:latin typeface="Cooper Black" pitchFamily="18" charset="0"/>
                <a:cs typeface="Aharoni" pitchFamily="2" charset="-79"/>
              </a:rPr>
              <a:t>Litva</a:t>
            </a:r>
            <a:endParaRPr lang="cs-CZ" sz="4400" dirty="0">
              <a:solidFill>
                <a:schemeClr val="tx2"/>
              </a:solidFill>
              <a:latin typeface="Cooper Black" pitchFamily="18" charset="0"/>
              <a:cs typeface="Aharoni" pitchFamily="2" charset="-79"/>
            </a:endParaRP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315" y="126276"/>
            <a:ext cx="3095997" cy="1857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6576" y="126276"/>
            <a:ext cx="1853565" cy="22343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372687" y="2708919"/>
            <a:ext cx="276902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tx2"/>
                </a:solidFill>
                <a:latin typeface="Cooper Black" pitchFamily="18" charset="0"/>
                <a:cs typeface="Aharoni" pitchFamily="2" charset="-79"/>
              </a:rPr>
              <a:t>Lotyšsko</a:t>
            </a:r>
            <a:endParaRPr lang="cs-CZ" sz="4400" dirty="0">
              <a:solidFill>
                <a:schemeClr val="tx2"/>
              </a:solidFill>
              <a:latin typeface="Cooper Black" pitchFamily="18" charset="0"/>
              <a:cs typeface="Aharoni" pitchFamily="2" charset="-79"/>
            </a:endParaRPr>
          </a:p>
        </p:txBody>
      </p:sp>
      <p:pic>
        <p:nvPicPr>
          <p:cNvPr id="1536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315" y="2371463"/>
            <a:ext cx="3095997" cy="15540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6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1715" y="2564904"/>
            <a:ext cx="2503288" cy="19920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401730" y="4941168"/>
            <a:ext cx="283661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tx2"/>
                </a:solidFill>
                <a:latin typeface="Cooper Black" pitchFamily="18" charset="0"/>
                <a:cs typeface="Aharoni" pitchFamily="2" charset="-79"/>
              </a:rPr>
              <a:t>Estonsko</a:t>
            </a:r>
            <a:endParaRPr lang="cs-CZ" sz="4400" dirty="0">
              <a:solidFill>
                <a:schemeClr val="tx2"/>
              </a:solidFill>
              <a:latin typeface="Cooper Black" pitchFamily="18" charset="0"/>
              <a:cs typeface="Aharoni" pitchFamily="2" charset="-79"/>
            </a:endParaRPr>
          </a:p>
        </p:txBody>
      </p:sp>
      <p:pic>
        <p:nvPicPr>
          <p:cNvPr id="15367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315" y="4522796"/>
            <a:ext cx="3099779" cy="1972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8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5632" y="4637801"/>
            <a:ext cx="1995451" cy="18575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22326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53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53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53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60648"/>
            <a:ext cx="8958450" cy="5328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07604" y="5733256"/>
            <a:ext cx="74888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Všechny tři pobaltské republiky byly násilím včleněny do SSSR. Vláda komunistické diktatury znamenala pro tyto státy obrovské oběti na životech, hospodářský i společenský úpadek.</a:t>
            </a:r>
            <a:endParaRPr lang="cs-CZ" sz="20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0164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6672"/>
            <a:ext cx="4032448" cy="302433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44008" y="1327120"/>
            <a:ext cx="367240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Pro pobaltské republiky jsou typické bažiny a mokřady, kde se těží dřevo, rašelina a hořlavé břidlice.</a:t>
            </a:r>
            <a:endParaRPr lang="cs-CZ" sz="20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718" y="3717032"/>
            <a:ext cx="3312368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644008" y="4832990"/>
            <a:ext cx="36724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Xylit – jedna z hořlavých břidlic.</a:t>
            </a:r>
            <a:endParaRPr lang="cs-CZ" sz="20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6918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6631"/>
            <a:ext cx="3879814" cy="290986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33530" y="3026493"/>
            <a:ext cx="2629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Centrum Vilniusu - Litva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2100" y="127975"/>
            <a:ext cx="3903902" cy="292792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690574" y="3057369"/>
            <a:ext cx="17748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Riga - Lotyšsko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1843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609233"/>
            <a:ext cx="3899498" cy="311855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499992" y="4983846"/>
            <a:ext cx="41560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Pravoslavný kostel v </a:t>
            </a:r>
            <a:r>
              <a:rPr lang="cs-CZ" dirty="0" err="1" smtClean="0">
                <a:solidFill>
                  <a:schemeClr val="tx2"/>
                </a:solidFill>
              </a:rPr>
              <a:t>Tallinu</a:t>
            </a:r>
            <a:r>
              <a:rPr lang="cs-CZ" dirty="0" smtClean="0">
                <a:solidFill>
                  <a:schemeClr val="tx2"/>
                </a:solidFill>
              </a:rPr>
              <a:t> - Estonsko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535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404664"/>
            <a:ext cx="8136904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u="sng" dirty="0">
                <a:latin typeface="Times New Roman" pitchFamily="18" charset="0"/>
                <a:cs typeface="Times New Roman" pitchFamily="18" charset="0"/>
              </a:rPr>
              <a:t>Litva, Lotyšsko, Estonsko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marL="342900" lvl="0" indent="-342900">
              <a:buFontTx/>
              <a:buChar char="-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éně vyspělé státy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členové EU</a:t>
            </a:r>
          </a:p>
          <a:p>
            <a:pPr marL="342900" lvl="0" indent="-342900">
              <a:buFontTx/>
              <a:buChar char="-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těžba jantaru, rašeliny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, hořlavých břidlic, a dřeva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– močály</a:t>
            </a:r>
          </a:p>
          <a:p>
            <a:pPr marL="342900" lvl="0" indent="-342900">
              <a:buFontTx/>
              <a:buChar char="-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zemědělství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- chov skotu, prasat a drůbeže, krmné obiloviny,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brambory</a:t>
            </a:r>
          </a:p>
          <a:p>
            <a:pPr marL="342900" lvl="0" indent="-342900">
              <a:buFontTx/>
              <a:buChar char="-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průmysl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- strojírenství (elektrotechnika) a potravinářský průmysl (mléčné, masné a rybí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výrobky)</a:t>
            </a:r>
          </a:p>
          <a:p>
            <a:pPr marL="342900" lvl="0" indent="-342900">
              <a:buFontTx/>
              <a:buChar char="-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Vilnius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- hl. město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Litvy</a:t>
            </a:r>
          </a:p>
          <a:p>
            <a:pPr marL="342900" lvl="0" indent="-342900">
              <a:buFontTx/>
              <a:buChar char="-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Riga – Lotyšsko</a:t>
            </a:r>
          </a:p>
          <a:p>
            <a:pPr marL="342900" lvl="0" indent="-342900">
              <a:buFontTx/>
              <a:buChar char="-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Estonsko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Tallin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547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DUM-PPT-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DUM-PPT-šablona</Template>
  <TotalTime>96</TotalTime>
  <Words>126</Words>
  <Application>Microsoft Office PowerPoint</Application>
  <PresentationFormat>Předvádění na obrazovce (4:3)</PresentationFormat>
  <Paragraphs>37</Paragraphs>
  <Slides>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DUM-PPT-šablona</vt:lpstr>
      <vt:lpstr>VY_32_INOVACE_152_Litva, Lotyšsko, Estonsko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Ďopan Antonín </cp:lastModifiedBy>
  <cp:revision>15</cp:revision>
  <dcterms:created xsi:type="dcterms:W3CDTF">2010-10-19T08:27:42Z</dcterms:created>
  <dcterms:modified xsi:type="dcterms:W3CDTF">2011-04-04T05:54:23Z</dcterms:modified>
</cp:coreProperties>
</file>