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7BC574B-E019-4B95-A7F3-EE9F3954DB37}" type="datetimeFigureOut">
              <a:rPr lang="cs-CZ"/>
              <a:pPr>
                <a:defRPr/>
              </a:pPr>
              <a:t>28.4.2011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AFE6488-A39B-46EF-B7D1-1EA4AE065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5079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http://vlajky-statu.luksoft.cz/nahled-velky/polska_vlajka.jpg</a:t>
            </a:r>
          </a:p>
          <a:p>
            <a:r>
              <a:rPr lang="cs-CZ" dirty="0" smtClean="0"/>
              <a:t>http://www.polskyinstitut.cz/img/lib/Godlo_Polski.gif</a:t>
            </a:r>
          </a:p>
          <a:p>
            <a:r>
              <a:rPr lang="cs-CZ" dirty="0" smtClean="0"/>
              <a:t>http://i2.ck.cz/f/2918/66.jpg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AFE6488-A39B-46EF-B7D1-1EA4AE065CB4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4596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http://upload.wikimedia.org/wikipedia/commons/c/c7/Mapa_Polska.PNG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AFE6488-A39B-46EF-B7D1-1EA4AE065CB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879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http://polsko.svetadily.cz/userfiles/image/clanky/polsko/varsava-kralovsky-zamek-1.jpg</a:t>
            </a:r>
          </a:p>
          <a:p>
            <a:r>
              <a:rPr lang="cs-CZ" dirty="0" smtClean="0"/>
              <a:t>http://polsko.svetadily.cz/userfiles/image/clanky/polsko/krakow-3.jpg</a:t>
            </a:r>
          </a:p>
          <a:p>
            <a:r>
              <a:rPr lang="cs-CZ" dirty="0" smtClean="0"/>
              <a:t>http://pictures.polandforall.com/images/lodz-palace-of-israel-poznanski.jpg</a:t>
            </a:r>
          </a:p>
          <a:p>
            <a:r>
              <a:rPr lang="cs-CZ" dirty="0" smtClean="0"/>
              <a:t>http://polsko.svetadily.cz/userfiles/image/clanky/polsko/treblinka-2.jpg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AFE6488-A39B-46EF-B7D1-1EA4AE065CB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805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http://pictures.polandforall.com/images/gdynia-museum-ship-blyskawica-destroyer.jpg</a:t>
            </a:r>
          </a:p>
          <a:p>
            <a:r>
              <a:rPr lang="cs-CZ" dirty="0" smtClean="0"/>
              <a:t>http://pictures.polandforall.com/images/gdansk-seaport-aerial-view.jpg</a:t>
            </a:r>
          </a:p>
          <a:p>
            <a:r>
              <a:rPr lang="cs-CZ" smtClean="0"/>
              <a:t>http://lzgalerie.com/galerie/kucera/prales/P1010093.jpg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AFE6488-A39B-46EF-B7D1-1EA4AE065CB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85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9773A-DDA7-4E28-9F74-EACDB71A27DE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2CF5C-4AE3-4E48-B606-5DC1BFBBF5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801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ABCBA-464A-48E6-9B9D-2CE0C8826D58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F2BC4-5573-497F-BF59-613A943177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5047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9B05A-6A8D-4217-ABDF-5A703BFC1D8E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2732F-77CB-43BD-A9E9-32F1DC50B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1900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7A92F-59F6-4130-9525-8470661CBD91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542EB-A0EF-454B-9BC4-A30C9DC8A7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650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FF191-6D82-4715-A69C-9EADE479A26F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34940-DEE5-4717-8A6D-C3C7F4CF808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2335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020E0-6CCE-4202-90A2-BD72A74F32AE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BD0D7-A499-46B6-957F-517B9E2431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905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3EC84-2124-4CE7-ACE5-970984C4AC1A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2360C-EB63-49C2-BD44-5DA871E6E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6123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6A479-D1EF-4113-BA18-693741D91CE4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67AA00-5E73-4838-B6B0-D178651C1C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486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D8373-2C9E-449C-852A-C7843CAF03BA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13B5A-A1C9-4A4A-B704-7ADEE1703D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73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B9582-0FD3-49A1-AD00-94A1EF7302F9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BCD1A-28A1-4EBD-8178-94CF36F595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926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E77A6-5B85-4A47-AEA0-EE3A286CABE0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BF8EE-9A0C-4C59-914F-45A06B18CE6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0534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93C5A5-2512-4444-BB36-238E7B251167}" type="datetime1">
              <a:rPr lang="cs-CZ"/>
              <a:pPr>
                <a:defRPr/>
              </a:pPr>
              <a:t>28.4.2011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23B702-DF60-4460-9B2D-19D54B1485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>
                <a:latin typeface="+mn-lt"/>
              </a:rPr>
              <a:t>VY_32_INOVACE_154_Polsko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3271" y="166005"/>
            <a:ext cx="25971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itchFamily="18" charset="0"/>
              </a:rPr>
              <a:t>POLSKO</a:t>
            </a:r>
            <a:endParaRPr lang="cs-CZ" sz="44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stellar" pitchFamily="18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2742286" cy="1713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30391"/>
            <a:ext cx="1512168" cy="1814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3499187" cy="25649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4199261" y="1350027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Člen EU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420" y="6261328"/>
            <a:ext cx="4335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Centrum </a:t>
            </a:r>
            <a:r>
              <a:rPr lang="cs-CZ" dirty="0" err="1" smtClean="0">
                <a:solidFill>
                  <a:schemeClr val="tx2"/>
                </a:solidFill>
              </a:rPr>
              <a:t>Wroclawi</a:t>
            </a:r>
            <a:r>
              <a:rPr lang="cs-CZ" dirty="0" smtClean="0">
                <a:solidFill>
                  <a:schemeClr val="tx2"/>
                </a:solidFill>
              </a:rPr>
              <a:t> – proč jím začínáme?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575" y="3276939"/>
            <a:ext cx="2841104" cy="28411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2" name="TextovéPole 11"/>
          <p:cNvSpPr txBox="1"/>
          <p:nvPr/>
        </p:nvSpPr>
        <p:spPr>
          <a:xfrm>
            <a:off x="4960543" y="6261328"/>
            <a:ext cx="4083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Jan Pavel II. – jediný slovanský papež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05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16116"/>
            <a:ext cx="3880680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1789430" y="3861048"/>
            <a:ext cx="781808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29440" y="3104348"/>
            <a:ext cx="1224136" cy="92063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441508" y="1592573"/>
            <a:ext cx="3011949" cy="18407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335877" y="2800846"/>
            <a:ext cx="2117580" cy="14581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453457" y="1392518"/>
            <a:ext cx="17540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Dolní Slezsko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42719" y="2497036"/>
            <a:ext cx="1781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Horní Slezsko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13" name="Šipka doprava 12">
            <a:hlinkClick r:id="" action="ppaction://noaction" highlightClick="1"/>
          </p:cNvPr>
          <p:cNvSpPr/>
          <p:nvPr/>
        </p:nvSpPr>
        <p:spPr>
          <a:xfrm>
            <a:off x="6012160" y="2017264"/>
            <a:ext cx="623632" cy="3193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1661028"/>
            <a:ext cx="1879041" cy="830997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Průmyslové </a:t>
            </a:r>
          </a:p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oblasti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291390" y="3248698"/>
            <a:ext cx="4916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Průmysl hutnický, strojírenský a chemický.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7336" y="5402007"/>
            <a:ext cx="8079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/>
                </a:solidFill>
              </a:rPr>
              <a:t>V zemědělství se pěstuje zejména žito, brambory, vinná réva a zelenina, </a:t>
            </a:r>
          </a:p>
          <a:p>
            <a:pPr algn="ctr"/>
            <a:r>
              <a:rPr lang="cs-CZ" b="1" dirty="0" smtClean="0">
                <a:solidFill>
                  <a:schemeClr val="tx2"/>
                </a:solidFill>
              </a:rPr>
              <a:t>chová skot a prasata.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64071" y="6165304"/>
            <a:ext cx="55787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Najdeš podle atlasu chybu v předcházejícím tvrzení???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70992" y="295943"/>
            <a:ext cx="6891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 je průmyslově zemědělským státem (středně vyspělý)</a:t>
            </a:r>
            <a:endParaRPr lang="cs-CZ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37032" y="3889676"/>
            <a:ext cx="4891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Těží se uhlí, síra, měď, zinek, kamenná sůl.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43141" y="4509120"/>
            <a:ext cx="4645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Najdi v atlase místa těžby těchto nerostů a zakresli do mapy na tabuli: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84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0" grpId="0"/>
      <p:bldP spid="18" grpId="0"/>
      <p:bldP spid="13" grpId="0" animBg="1"/>
      <p:bldP spid="16" grpId="0" animBg="1"/>
      <p:bldP spid="2" grpId="0"/>
      <p:bldP spid="3" grpId="0"/>
      <p:bldP spid="4" grpId="0"/>
      <p:bldP spid="15" grpId="0"/>
      <p:bldP spid="17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74425" y="33831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Polská města</a:t>
            </a:r>
            <a:endParaRPr lang="cs-CZ" sz="2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99291"/>
            <a:ext cx="4050450" cy="28803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909405" y="3432318"/>
            <a:ext cx="28031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Královský zámek ve Varšavě</a:t>
            </a: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954" y="499291"/>
            <a:ext cx="3943325" cy="28391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8" name="TextovéPole 7"/>
          <p:cNvSpPr txBox="1"/>
          <p:nvPr/>
        </p:nvSpPr>
        <p:spPr>
          <a:xfrm>
            <a:off x="5071413" y="3386693"/>
            <a:ext cx="31089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tx2"/>
                </a:solidFill>
              </a:rPr>
              <a:t>Wawel</a:t>
            </a:r>
            <a:r>
              <a:rPr lang="cs-CZ" sz="1600" dirty="0" smtClean="0">
                <a:solidFill>
                  <a:schemeClr val="tx2"/>
                </a:solidFill>
              </a:rPr>
              <a:t>  v Krakově – městě králů</a:t>
            </a: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194" y="3721157"/>
            <a:ext cx="3803736" cy="27321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89" y="3791422"/>
            <a:ext cx="3710186" cy="26619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1" name="TextovéPole 10"/>
          <p:cNvSpPr txBox="1"/>
          <p:nvPr/>
        </p:nvSpPr>
        <p:spPr>
          <a:xfrm>
            <a:off x="623654" y="6528873"/>
            <a:ext cx="3374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Palác </a:t>
            </a:r>
            <a:r>
              <a:rPr lang="cs-CZ" sz="1600" dirty="0" err="1" smtClean="0">
                <a:solidFill>
                  <a:schemeClr val="tx2"/>
                </a:solidFill>
              </a:rPr>
              <a:t>Izraela</a:t>
            </a:r>
            <a:r>
              <a:rPr lang="cs-CZ" sz="1600" dirty="0" smtClean="0">
                <a:solidFill>
                  <a:schemeClr val="tx2"/>
                </a:solidFill>
              </a:rPr>
              <a:t> Poznaňského v Lodži</a:t>
            </a:r>
            <a:endParaRPr lang="cs-CZ" sz="16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6636" y="6519446"/>
            <a:ext cx="38366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Treblinka u </a:t>
            </a:r>
            <a:r>
              <a:rPr lang="cs-CZ" sz="1600" dirty="0" err="1" smtClean="0">
                <a:solidFill>
                  <a:schemeClr val="tx2"/>
                </a:solidFill>
              </a:rPr>
              <a:t>Lublina</a:t>
            </a:r>
            <a:r>
              <a:rPr lang="cs-CZ" sz="1600" dirty="0" smtClean="0">
                <a:solidFill>
                  <a:schemeClr val="tx2"/>
                </a:solidFill>
              </a:rPr>
              <a:t> – koncentrační tábor</a:t>
            </a:r>
            <a:endParaRPr lang="cs-CZ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188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95935" y="34794"/>
            <a:ext cx="19223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Polské přístavy</a:t>
            </a:r>
            <a:endParaRPr lang="cs-CZ" sz="2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471472"/>
            <a:ext cx="4002660" cy="26209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578175" y="3110719"/>
            <a:ext cx="25699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Námořní muzeum v Gdyni</a:t>
            </a: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663" y="537841"/>
            <a:ext cx="4078793" cy="24591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8" name="TextovéPole 7"/>
          <p:cNvSpPr txBox="1"/>
          <p:nvPr/>
        </p:nvSpPr>
        <p:spPr>
          <a:xfrm>
            <a:off x="4708009" y="3092871"/>
            <a:ext cx="36631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Přístav v Gdaňsku, jsou zde i loděnice</a:t>
            </a: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51" y="3449273"/>
            <a:ext cx="3999492" cy="30040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0" name="TextovéPole 9"/>
          <p:cNvSpPr txBox="1"/>
          <p:nvPr/>
        </p:nvSpPr>
        <p:spPr>
          <a:xfrm>
            <a:off x="578175" y="6519446"/>
            <a:ext cx="36760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Palác pomořanských knížat ve Štětíně</a:t>
            </a:r>
            <a:endParaRPr lang="cs-CZ" sz="1600" dirty="0">
              <a:solidFill>
                <a:schemeClr val="tx2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080" y="3452808"/>
            <a:ext cx="4236038" cy="30005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2" name="TextovéPole 11"/>
          <p:cNvSpPr txBox="1"/>
          <p:nvPr/>
        </p:nvSpPr>
        <p:spPr>
          <a:xfrm>
            <a:off x="4927978" y="6519446"/>
            <a:ext cx="33794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Poznáš zvíře typické pro Polsko?</a:t>
            </a:r>
            <a:r>
              <a:rPr lang="cs-CZ" sz="1600" dirty="0" smtClean="0">
                <a:solidFill>
                  <a:schemeClr val="tx2"/>
                </a:solidFill>
                <a:sym typeface="Wingdings" pitchFamily="2" charset="2"/>
              </a:rPr>
              <a:t></a:t>
            </a:r>
            <a:endParaRPr lang="cs-CZ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32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836712"/>
            <a:ext cx="8208912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u="sng" dirty="0"/>
              <a:t>Polsko</a:t>
            </a:r>
            <a:endParaRPr lang="cs-CZ" sz="3200" dirty="0"/>
          </a:p>
          <a:p>
            <a:r>
              <a:rPr lang="cs-CZ" dirty="0"/>
              <a:t> </a:t>
            </a:r>
          </a:p>
          <a:p>
            <a:pPr marL="342900" lvl="0" indent="-342900">
              <a:buFontTx/>
              <a:buChar char="-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růmyslově zemědělský stát (středně vyspělý), člen EU</a:t>
            </a:r>
          </a:p>
          <a:p>
            <a:pPr marL="342900" lvl="0" indent="-342900"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podnebí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přechodné mezi přímořským 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vnitrozemským</a:t>
            </a:r>
          </a:p>
          <a:p>
            <a:pPr marL="342900" lvl="0" indent="-342900"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slovanský národ, velký vliv církve</a:t>
            </a:r>
          </a:p>
          <a:p>
            <a:pPr marL="342900" lvl="0" indent="-342900"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nerostné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bohatství - uhlí, olovo, zinek, měď, kamenná sůl,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síra</a:t>
            </a:r>
          </a:p>
          <a:p>
            <a:pPr marL="342900" lvl="0" indent="-342900"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Horní a Dolní Slezsko -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hutnictví, strojírenství, chemický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       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textilní průmysl, tepelné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elektrárny</a:t>
            </a:r>
          </a:p>
          <a:p>
            <a:pPr marL="342900" lvl="0" indent="-342900"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zemědělství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- žito, brambory,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zelenina, prasata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skot</a:t>
            </a:r>
          </a:p>
          <a:p>
            <a:pPr marL="342900" lvl="0" indent="-342900"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Varšava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- hl. město, Lodž, Krakov,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Vratislav,</a:t>
            </a:r>
          </a:p>
          <a:p>
            <a:pPr marL="342900" lvl="0" indent="-342900">
              <a:buFontTx/>
              <a:buChar char="-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Štětín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Gdyně, Gdaňsk 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přístavy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77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182</TotalTime>
  <Words>189</Words>
  <Application>Microsoft Office PowerPoint</Application>
  <PresentationFormat>Předvádění na obrazovce (4:3)</PresentationFormat>
  <Paragraphs>53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DUM-PPT-šablona</vt:lpstr>
      <vt:lpstr>VY_32_INOVACE_154_Polsko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24</cp:revision>
  <dcterms:created xsi:type="dcterms:W3CDTF">2010-10-19T08:27:42Z</dcterms:created>
  <dcterms:modified xsi:type="dcterms:W3CDTF">2011-04-28T07:15:32Z</dcterms:modified>
</cp:coreProperties>
</file>