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70" d="100"/>
          <a:sy n="70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86358D2-DDEA-4A9A-B951-1B600851C456}" type="datetimeFigureOut">
              <a:rPr lang="cs-CZ"/>
              <a:pPr>
                <a:defRPr/>
              </a:pPr>
              <a:t>29.4.2012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8DAB40B-FCB5-44AC-92D0-20C41BFEC5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00540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8DAB40B-FCB5-44AC-92D0-20C41BFEC5E0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http://vlajky.yin.cz/m/madarsko/madarsko.png</a:t>
            </a:r>
          </a:p>
          <a:p>
            <a:r>
              <a:rPr lang="cs-CZ" dirty="0" smtClean="0"/>
              <a:t>http://upload.wikimedia.org/wikipedia/commons/thumb/4/45/Coat_of_Arms_of_Hungary.svg/284px-Coat_of_Arms_of_Hungary.svg.png</a:t>
            </a:r>
          </a:p>
          <a:p>
            <a:r>
              <a:rPr lang="cs-CZ" dirty="0" smtClean="0"/>
              <a:t>http://blog.idnes.cz/blog/3299/92553/DSC07372.jpg</a:t>
            </a:r>
          </a:p>
          <a:p>
            <a:r>
              <a:rPr lang="cs-CZ" dirty="0" smtClean="0"/>
              <a:t>http://www.wellnesstips.sk/content/Wellnesstips/attraction/55/0/w_attraction_55_1_Masarska_salama_Uherak_-04.jpg?1873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8DAB40B-FCB5-44AC-92D0-20C41BFEC5E0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28389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http://mediastorage.mf.cz/instance/orbion/j0330950/h400w400f.jpg</a:t>
            </a:r>
          </a:p>
          <a:p>
            <a:r>
              <a:rPr lang="cs-CZ" dirty="0" smtClean="0"/>
              <a:t>http://slantour.cz/foto/full/52-balaton.jpg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8DAB40B-FCB5-44AC-92D0-20C41BFEC5E0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81219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http://upload.wikimedia.org/wikipedia/commons/c/cd/Bauxite.jpg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8DAB40B-FCB5-44AC-92D0-20C41BFEC5E0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18400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http://upload.wikimedia.org/wikipedia/commons/thumb/3/37/Aquincum-%C3%93buda-01.jpg/800px-Aquincum-%C3%93buda-01.jpg</a:t>
            </a:r>
          </a:p>
          <a:p>
            <a:r>
              <a:rPr lang="cs-CZ" dirty="0" smtClean="0"/>
              <a:t>http://upload.wikimedia.org/wikipedia/commons/3/31/Miskolc33.jpg</a:t>
            </a:r>
          </a:p>
          <a:p>
            <a:r>
              <a:rPr lang="cs-CZ" dirty="0" smtClean="0"/>
              <a:t>http://mediastorage.mf.cz/instance/orbion/j0601959/h400w400f.jpg</a:t>
            </a:r>
          </a:p>
          <a:p>
            <a:r>
              <a:rPr lang="cs-CZ" dirty="0" smtClean="0"/>
              <a:t>http://pixdaus.com/pics/1222474121jFNEcxZ.jpg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8DAB40B-FCB5-44AC-92D0-20C41BFEC5E0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46129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8DAB40B-FCB5-44AC-92D0-20C41BFEC5E0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3845B5-94B2-4A4B-BD55-DD9A2365F09D}" type="datetime1">
              <a:rPr lang="cs-CZ"/>
              <a:pPr>
                <a:defRPr/>
              </a:pPr>
              <a:t>29.4.2012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6BF52D-923B-4FC5-969F-83D4339AD6B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2537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BAF65-5D80-4F98-8A08-46F8900F6BD9}" type="datetime1">
              <a:rPr lang="cs-CZ"/>
              <a:pPr>
                <a:defRPr/>
              </a:pPr>
              <a:t>29.4.2012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3E7CD-EA74-45DB-9F89-460E7E5C419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5159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775A04-2665-4126-94FF-073A247D5C96}" type="datetime1">
              <a:rPr lang="cs-CZ"/>
              <a:pPr>
                <a:defRPr/>
              </a:pPr>
              <a:t>29.4.2012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08113-5219-4D35-B36D-57EFE88A46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8156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76999-D87B-4759-8315-491ECE1E5726}" type="datetime1">
              <a:rPr lang="cs-CZ"/>
              <a:pPr>
                <a:defRPr/>
              </a:pPr>
              <a:t>29.4.2012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0A9F3-FD14-4BBB-B141-CD52EE54B24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4946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13D71-5DCC-4FC5-961A-FA943BEE38EB}" type="datetime1">
              <a:rPr lang="cs-CZ"/>
              <a:pPr>
                <a:defRPr/>
              </a:pPr>
              <a:t>29.4.2012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8C4B6C-4656-4A8C-B3C1-E1EE2FF6DC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4481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035E4-07E6-48B4-BA2E-00380C547DEA}" type="datetime1">
              <a:rPr lang="cs-CZ"/>
              <a:pPr>
                <a:defRPr/>
              </a:pPr>
              <a:t>29.4.2012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28FEF3-D398-485C-88F9-DC75815B9A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6026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C8F2F-C795-4B93-9710-C6FEFD0C0593}" type="datetime1">
              <a:rPr lang="cs-CZ"/>
              <a:pPr>
                <a:defRPr/>
              </a:pPr>
              <a:t>29.4.2012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0B90C-AE89-4118-B090-73F6E4A7EA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6944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91142-7B9D-44DF-B9C6-4546E2BE041C}" type="datetime1">
              <a:rPr lang="cs-CZ"/>
              <a:pPr>
                <a:defRPr/>
              </a:pPr>
              <a:t>29.4.2012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DC7B6-7E29-49D4-9ACB-82E8F07E5E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674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85E11-2C1E-42A6-BDD9-07A8FAEAC765}" type="datetime1">
              <a:rPr lang="cs-CZ"/>
              <a:pPr>
                <a:defRPr/>
              </a:pPr>
              <a:t>29.4.2012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71A06-F125-49C5-8FE1-247C90CDC0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2921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FBFEE-2BAC-4A20-A379-0FF55AC77068}" type="datetime1">
              <a:rPr lang="cs-CZ"/>
              <a:pPr>
                <a:defRPr/>
              </a:pPr>
              <a:t>29.4.2012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3FCF3-752A-4073-B011-2492B057173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160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DF1E7-706A-4BA9-B639-49F4E0BCF5E6}" type="datetime1">
              <a:rPr lang="cs-CZ"/>
              <a:pPr>
                <a:defRPr/>
              </a:pPr>
              <a:t>29.4.2012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C6609-73A4-4607-B9E0-FB98B7B62E8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0522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gConfetti">
          <a:fgClr>
            <a:schemeClr val="accent6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271ED26-EC8E-44FA-9C78-53A56A2FF06A}" type="datetime1">
              <a:rPr lang="cs-CZ"/>
              <a:pPr>
                <a:defRPr/>
              </a:pPr>
              <a:t>29.4.2012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4A343F-B353-443B-A4F9-FB89C01EE7C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VY_32_INOVACE_156_Maďarsko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95936" y="248362"/>
            <a:ext cx="2468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Maďarsko</a:t>
            </a:r>
            <a:endParaRPr lang="cs-CZ" sz="4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3328764" cy="1664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6230" y="332656"/>
            <a:ext cx="1128646" cy="2384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36076" y="1207238"/>
            <a:ext cx="1332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Člen EU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373" y="3501008"/>
            <a:ext cx="3604563" cy="27034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TextovéPole 5"/>
          <p:cNvSpPr txBox="1"/>
          <p:nvPr/>
        </p:nvSpPr>
        <p:spPr>
          <a:xfrm>
            <a:off x="761325" y="6389152"/>
            <a:ext cx="2597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Maďarská step - </a:t>
            </a:r>
            <a:r>
              <a:rPr lang="cs-CZ" dirty="0" err="1" smtClean="0">
                <a:solidFill>
                  <a:schemeClr val="tx2"/>
                </a:solidFill>
              </a:rPr>
              <a:t>puszta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0633" y="3501008"/>
            <a:ext cx="3910703" cy="27034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1" name="TextovéPole 10"/>
          <p:cNvSpPr txBox="1"/>
          <p:nvPr/>
        </p:nvSpPr>
        <p:spPr>
          <a:xfrm>
            <a:off x="5302284" y="6356886"/>
            <a:ext cx="2789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Maďarský salám - uherák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73466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3810000" cy="2857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45024"/>
            <a:ext cx="3810000" cy="2857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4771250" y="562436"/>
            <a:ext cx="388843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Maďarské území je vyplněno dvěma nížinami – Velkou </a:t>
            </a:r>
            <a:r>
              <a:rPr lang="cs-CZ" sz="2000" dirty="0" smtClean="0">
                <a:solidFill>
                  <a:schemeClr val="tx2"/>
                </a:solidFill>
              </a:rPr>
              <a:t>uherskou </a:t>
            </a:r>
            <a:r>
              <a:rPr lang="cs-CZ" sz="2000" dirty="0" smtClean="0">
                <a:solidFill>
                  <a:schemeClr val="tx2"/>
                </a:solidFill>
              </a:rPr>
              <a:t>n. a Malou uherskou n., které odděluje Bakoňský les.</a:t>
            </a: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r>
              <a:rPr lang="cs-CZ" sz="2000" dirty="0" smtClean="0">
                <a:solidFill>
                  <a:schemeClr val="tx2"/>
                </a:solidFill>
              </a:rPr>
              <a:t>Podnebí Maďarska je teplé vnitrozemské, vytváří spolu        s kvalitní půdou výborné podmínky pro zemědělství.</a:t>
            </a: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r>
              <a:rPr lang="cs-CZ" sz="2000" dirty="0" smtClean="0">
                <a:solidFill>
                  <a:schemeClr val="tx2"/>
                </a:solidFill>
              </a:rPr>
              <a:t>Největší maďarskou řekou je Dunaj, dále zde najdeme Tisu.</a:t>
            </a: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r>
              <a:rPr lang="cs-CZ" sz="2000" dirty="0" smtClean="0">
                <a:solidFill>
                  <a:schemeClr val="tx2"/>
                </a:solidFill>
              </a:rPr>
              <a:t>Největším jezerem střední Evropy je Blatenské jezero (Balaton), nazývané maďarským mořem. Toto jezero je nejnavštěvovanější oblastí Maďarska. 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24475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159023"/>
            <a:ext cx="1999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Hospodářství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9052" y="692696"/>
            <a:ext cx="86534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solidFill>
                  <a:schemeClr val="tx2"/>
                </a:solidFill>
              </a:rPr>
              <a:t>Maďarsko je průmyslově zemědělská země. Část průmyslu vychází ze zemědělství – výroba zemědělských strojů, potravinářský průmysl, dále </a:t>
            </a:r>
            <a:r>
              <a:rPr lang="cs-CZ" smtClean="0">
                <a:solidFill>
                  <a:schemeClr val="tx2"/>
                </a:solidFill>
              </a:rPr>
              <a:t>elektrotechnika              a </a:t>
            </a:r>
            <a:r>
              <a:rPr lang="cs-CZ" dirty="0" smtClean="0">
                <a:solidFill>
                  <a:schemeClr val="tx2"/>
                </a:solidFill>
              </a:rPr>
              <a:t>chemický průmysl.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5016" y="1772816"/>
            <a:ext cx="72907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Zjisti v atlasu, která nerostná surovina je v Maďarsku nejvýznamnější: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915" y="2348880"/>
            <a:ext cx="2454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Víš, co se z ní vyrábí?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6166" y="2364835"/>
            <a:ext cx="1883378" cy="1606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6983" y="5731515"/>
            <a:ext cx="86375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Pýchou Maďarska je jeho kuchyně. Vyznačuje se ostrými kořeněnými jídly, která zdomácněla i v jiných zemích. Projdi názvy měst a zjisti, která jídla připomínají: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9052" y="4102481"/>
            <a:ext cx="5751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Jistě nebude pro tebe problém najít plodiny Maďarska: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91044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381" y="188639"/>
            <a:ext cx="3600400" cy="25157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53555" y="2821481"/>
            <a:ext cx="52784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2"/>
                </a:solidFill>
              </a:rPr>
              <a:t>Trochu netradiční pohled na Budapešť – římské lázně </a:t>
            </a:r>
            <a:r>
              <a:rPr lang="cs-CZ" sz="1400" dirty="0" err="1" smtClean="0">
                <a:solidFill>
                  <a:schemeClr val="tx2"/>
                </a:solidFill>
              </a:rPr>
              <a:t>Aquincum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1149" y="156627"/>
            <a:ext cx="3996599" cy="25477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15302" y="2815038"/>
            <a:ext cx="21659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2"/>
                </a:solidFill>
              </a:rPr>
              <a:t>Náměstí králů v Miškovci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581" y="3192325"/>
            <a:ext cx="3810000" cy="30449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70593" y="6385850"/>
            <a:ext cx="22250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2"/>
                </a:solidFill>
              </a:rPr>
              <a:t>Velký chrám v Debrecenu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3764" y="3156875"/>
            <a:ext cx="4476750" cy="322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333421" y="6364148"/>
            <a:ext cx="7922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2"/>
                </a:solidFill>
              </a:rPr>
              <a:t>Szeged</a:t>
            </a:r>
            <a:endParaRPr lang="cs-CZ" sz="1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86257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13579"/>
            <a:ext cx="8424936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u="sng" dirty="0"/>
              <a:t>Maďarsko</a:t>
            </a:r>
            <a:r>
              <a:rPr lang="cs-CZ" sz="2800" dirty="0"/>
              <a:t> </a:t>
            </a:r>
          </a:p>
          <a:p>
            <a:r>
              <a:rPr lang="cs-CZ" dirty="0"/>
              <a:t> </a:t>
            </a:r>
          </a:p>
          <a:p>
            <a:pPr marL="342900" lvl="0" indent="-342900">
              <a:buFontTx/>
              <a:buChar char="-"/>
            </a:pPr>
            <a:r>
              <a:rPr lang="cs-CZ" sz="2000" dirty="0" smtClean="0"/>
              <a:t>člen EU</a:t>
            </a:r>
          </a:p>
          <a:p>
            <a:pPr marL="342900" lvl="0" indent="-342900">
              <a:buFontTx/>
              <a:buChar char="-"/>
            </a:pPr>
            <a:r>
              <a:rPr lang="cs-CZ" sz="2000" dirty="0" smtClean="0"/>
              <a:t>Malá </a:t>
            </a:r>
            <a:r>
              <a:rPr lang="cs-CZ" sz="2000" dirty="0"/>
              <a:t>a Velká </a:t>
            </a:r>
            <a:r>
              <a:rPr lang="cs-CZ" sz="2000" dirty="0" smtClean="0"/>
              <a:t>uherská </a:t>
            </a:r>
            <a:r>
              <a:rPr lang="cs-CZ" sz="2000" dirty="0" smtClean="0"/>
              <a:t>nížina, Balaton</a:t>
            </a:r>
          </a:p>
          <a:p>
            <a:pPr marL="342900" lvl="0" indent="-342900">
              <a:buFontTx/>
              <a:buChar char="-"/>
            </a:pPr>
            <a:r>
              <a:rPr lang="cs-CZ" sz="2000" dirty="0" smtClean="0"/>
              <a:t>teplé </a:t>
            </a:r>
            <a:r>
              <a:rPr lang="cs-CZ" sz="2000" dirty="0"/>
              <a:t>vnitrozemské </a:t>
            </a:r>
            <a:r>
              <a:rPr lang="cs-CZ" sz="2000" dirty="0" smtClean="0"/>
              <a:t>podnebí</a:t>
            </a:r>
          </a:p>
          <a:p>
            <a:pPr marL="342900" lvl="0" indent="-342900">
              <a:buFontTx/>
              <a:buChar char="-"/>
            </a:pPr>
            <a:r>
              <a:rPr lang="cs-CZ" sz="2000" dirty="0" smtClean="0"/>
              <a:t>průmyslově </a:t>
            </a:r>
            <a:r>
              <a:rPr lang="cs-CZ" sz="2000" dirty="0"/>
              <a:t>zemědělský stát, nedostatek energetických a nerostných surovin, kromě </a:t>
            </a:r>
            <a:r>
              <a:rPr lang="cs-CZ" sz="2000" dirty="0" smtClean="0"/>
              <a:t>bauxitu</a:t>
            </a:r>
          </a:p>
          <a:p>
            <a:pPr marL="342900" lvl="0" indent="-342900">
              <a:buFontTx/>
              <a:buChar char="-"/>
            </a:pPr>
            <a:r>
              <a:rPr lang="cs-CZ" sz="2000" dirty="0" smtClean="0"/>
              <a:t>zpracovatelský </a:t>
            </a:r>
            <a:r>
              <a:rPr lang="cs-CZ" sz="2000" dirty="0"/>
              <a:t>průmysl (elektrotechnika, </a:t>
            </a:r>
            <a:r>
              <a:rPr lang="cs-CZ" sz="2000" dirty="0" err="1"/>
              <a:t>zeměděl</a:t>
            </a:r>
            <a:r>
              <a:rPr lang="cs-CZ" sz="2000" dirty="0"/>
              <a:t>. stroje), potravinářský, chemický průmysl, výr. léčiv </a:t>
            </a:r>
            <a:endParaRPr lang="cs-CZ" sz="2000" dirty="0" smtClean="0"/>
          </a:p>
          <a:p>
            <a:pPr marL="342900" lvl="0" indent="-342900">
              <a:buFontTx/>
              <a:buChar char="-"/>
            </a:pPr>
            <a:r>
              <a:rPr lang="cs-CZ" sz="2000" dirty="0" smtClean="0"/>
              <a:t>obilniny </a:t>
            </a:r>
            <a:r>
              <a:rPr lang="cs-CZ" sz="2000" dirty="0"/>
              <a:t>- pšenice a kukuřice, zelenina, ovoce, vinná réva, prasata, skot, </a:t>
            </a:r>
            <a:r>
              <a:rPr lang="cs-CZ" sz="2000" dirty="0" smtClean="0"/>
              <a:t>drůbež</a:t>
            </a:r>
          </a:p>
          <a:p>
            <a:pPr marL="342900" lvl="0" indent="-342900">
              <a:buFontTx/>
              <a:buChar char="-"/>
            </a:pPr>
            <a:r>
              <a:rPr lang="cs-CZ" sz="2000" dirty="0" smtClean="0"/>
              <a:t>Budapešť </a:t>
            </a:r>
            <a:r>
              <a:rPr lang="cs-CZ" sz="2000" dirty="0"/>
              <a:t>- hl. město, Miškovec, </a:t>
            </a:r>
            <a:r>
              <a:rPr lang="cs-CZ" sz="2000" dirty="0" err="1"/>
              <a:t>Debrecin</a:t>
            </a:r>
            <a:r>
              <a:rPr lang="cs-CZ" sz="2000" dirty="0"/>
              <a:t>, </a:t>
            </a:r>
            <a:r>
              <a:rPr lang="cs-CZ" sz="2000" dirty="0" err="1"/>
              <a:t>Segedin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911465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235</TotalTime>
  <Words>236</Words>
  <Application>Microsoft Office PowerPoint</Application>
  <PresentationFormat>Předvádění na obrazovce (4:3)</PresentationFormat>
  <Paragraphs>50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DUM-PPT-šablona</vt:lpstr>
      <vt:lpstr>VY_32_INOVACE_156_Maďarsko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šárka</cp:lastModifiedBy>
  <cp:revision>21</cp:revision>
  <dcterms:created xsi:type="dcterms:W3CDTF">2010-10-19T08:27:42Z</dcterms:created>
  <dcterms:modified xsi:type="dcterms:W3CDTF">2012-04-29T06:02:43Z</dcterms:modified>
</cp:coreProperties>
</file>