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AFED2"/>
    <a:srgbClr val="FDFDD3"/>
    <a:srgbClr val="F3F7D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0" d="100"/>
          <a:sy n="70" d="100"/>
        </p:scale>
        <p:origin x="-5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B668F14-8EC3-4A95-AB9F-E7A80A482FA3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09A769D-ED5F-4680-9B8F-AD7888EF66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http://upload.wikimedia.org/wikipedia/commons/thumb/8/88/Flag_of_Austria_%28state%29.svg/220px-Flag_of_Austria_%28state%29.svg.png</a:t>
            </a:r>
          </a:p>
          <a:p>
            <a:r>
              <a:rPr lang="cs-CZ" smtClean="0"/>
              <a:t>http://upload.wikimedia.org/wikipedia/commons/thumb/f/f3/Flag_of_Switzerland.svg/150px-Flag_of_Switzerland.svg.png</a:t>
            </a:r>
          </a:p>
          <a:p>
            <a:r>
              <a:rPr lang="cs-CZ" smtClean="0"/>
              <a:t>http://ekolist.cz/fotobanka/albums/userpics/10006/z_Blason-CH-SUISSE-1.jpg</a:t>
            </a:r>
          </a:p>
          <a:p>
            <a:r>
              <a:rPr lang="cs-CZ" smtClean="0"/>
              <a:t>http://www.hoska-tour.cz/foto/bern_alpy_08/01_bern.jpg</a:t>
            </a:r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604E29-5D8C-461B-B07F-5A3A95686041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http://www.rakousko-viden.cz/viden/images/viden-muzeum-umeni.jpg</a:t>
            </a:r>
          </a:p>
          <a:p>
            <a:r>
              <a:rPr lang="cs-CZ" smtClean="0"/>
              <a:t>http://www.rakousko-viden.cz/viden/images/viden-prater.jpg</a:t>
            </a:r>
          </a:p>
          <a:p>
            <a:r>
              <a:rPr lang="cs-CZ" smtClean="0"/>
              <a:t>http://www.rakousko-viden.cz/styrsko/graz/images/graz.jpg</a:t>
            </a:r>
          </a:p>
          <a:p>
            <a:r>
              <a:rPr lang="cs-CZ" smtClean="0"/>
              <a:t>http://www.rakousko-viden.cz/tyrolsko/innsbruck/images/innsbruck2.jpg</a:t>
            </a:r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009E4F6-47A2-4553-93A1-3182D1FBB832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http://upload.wikimedia.org/wikipedia/commons/thumb/4/4e/Aare_river_in_Bern.jpg/800px-Aare_river_in_Bern.jpg</a:t>
            </a:r>
          </a:p>
          <a:p>
            <a:r>
              <a:rPr lang="cs-CZ" smtClean="0"/>
              <a:t>http://www.svycarsko.com/photo/zurich.jpg</a:t>
            </a:r>
          </a:p>
          <a:p>
            <a:r>
              <a:rPr lang="cs-CZ" smtClean="0"/>
              <a:t>http://t0.gstatic.com/images?q=tbn:ANd9GcRRWcRycKTSjBlAn1JI-j-2KW0xQK22ffHstXk9G4-XZzq5_UUF&amp;t=1</a:t>
            </a:r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9FF3A13-FD5A-4FBC-BAD5-3E725DE1C1D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8FF2A-651C-445E-8F7E-9BDEF9B7DC13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F0A5B-DCDF-4B9B-9E78-3C3AAE9FAF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5D256-BA5E-4447-83CC-84AD7BB2D9C4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64BA7-AC6F-49FA-A566-6DF7AC2086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96E04-AB06-4275-B045-377DB93D1381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0FA8A-5D48-4F18-B326-F57F6B5AAA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9067F-E640-4A9F-AE80-D8E03412C4A6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C43EB-913C-45C4-AECF-BB33B8B1A5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841CC-2078-4D10-9066-DBE094432B5C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EF903-455C-4982-93CE-1CA8FDBC54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88F11-C5F1-41C5-9E25-130499AADAAD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95405-D9D2-44BA-AC63-5CFD4CE1BB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DE784-7E96-4175-BEAE-305E811EE802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9C3A7-60A9-4ABD-A1B0-C368F5558F5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7EFBC-657A-42D0-A43D-083CBAC34328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1F462-82C4-4D26-B361-41CD0004E6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D1EDB-5E55-4B7F-8380-C4A395A0A27D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3F16D-DF0E-441F-99ED-99D362E0C7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B9B21-6BB2-4875-8D8B-17789DABE1B3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88E29D-9CF2-4C1B-A3AC-66E1F7F441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D3986-13B6-4524-A75F-1E977234C206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888A5-DA07-402E-8F69-96D1E660EB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4850D1-F2CC-45CF-B1FD-348B98A97024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92260C-8391-4AF3-8543-191E9BB8E2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VY_32_INOVACE_157_Rakousko, Švýcarsko</a:t>
            </a:r>
            <a:endParaRPr lang="cs-CZ" sz="3200" dirty="0" smtClean="0">
              <a:latin typeface="+mn-lt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19700" y="188913"/>
            <a:ext cx="2465388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188913"/>
            <a:ext cx="4105275" cy="274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30875" y="1036638"/>
            <a:ext cx="14430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</a:rPr>
              <a:t>člen EU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3284538"/>
            <a:ext cx="2736850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92500" y="3335338"/>
            <a:ext cx="2382838" cy="263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227763" y="4298950"/>
            <a:ext cx="2551112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-38100" y="6340475"/>
            <a:ext cx="932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</a:rPr>
              <a:t>Oba státy jsou vyspělé alpské země s čilým turistickým ruchem a zásobami vodní energie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79838" y="153988"/>
            <a:ext cx="17843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84721" y="734411"/>
            <a:ext cx="4143263" cy="2467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2143" y="743090"/>
            <a:ext cx="3932305" cy="24739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6063" y="3217863"/>
            <a:ext cx="8769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2"/>
                </a:solidFill>
              </a:rPr>
              <a:t>Vídeň – průmyslové centrum Rakouska – strojírenství, potravinářství, elektrotechnika</a:t>
            </a: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84721" y="3608788"/>
            <a:ext cx="4319766" cy="28780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37313" y="3608788"/>
            <a:ext cx="4327886" cy="28780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096963" y="6483350"/>
            <a:ext cx="25193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2"/>
                </a:solidFill>
              </a:rPr>
              <a:t>Štýrský Hradec - Graz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737100" y="6494463"/>
            <a:ext cx="41560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hlink"/>
                </a:solidFill>
              </a:rPr>
              <a:t>Innsbruck </a:t>
            </a:r>
            <a:r>
              <a:rPr lang="cs-CZ">
                <a:solidFill>
                  <a:schemeClr val="bg1"/>
                </a:solidFill>
              </a:rPr>
              <a:t>– alpské sportovní středisko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375" y="153988"/>
            <a:ext cx="184308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9388" y="1028700"/>
            <a:ext cx="56880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</a:rPr>
              <a:t>Dokážeš doplnit úsloví „Přesný jako švýcarské …..?“</a:t>
            </a:r>
          </a:p>
        </p:txBody>
      </p:sp>
      <p:pic>
        <p:nvPicPr>
          <p:cNvPr id="1026" name="Picture 2" descr="C:\Users\doas\AppData\Local\Microsoft\Windows\Temporary Internet Files\Content.IE5\W0MN829W\MP900401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00192" y="260648"/>
            <a:ext cx="2382768" cy="19062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/>
          </a:extLst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2349500"/>
            <a:ext cx="8964612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chemeClr val="bg2"/>
                </a:solidFill>
              </a:rPr>
              <a:t>Švýcarsko se zaměřuje na výrobu přístrojů, které nejsou náročné na materiál, zejména</a:t>
            </a:r>
            <a:r>
              <a:rPr lang="cs-CZ">
                <a:solidFill>
                  <a:schemeClr val="tx2"/>
                </a:solidFill>
              </a:rPr>
              <a:t> </a:t>
            </a:r>
            <a:r>
              <a:rPr lang="cs-CZ">
                <a:solidFill>
                  <a:schemeClr val="bg2"/>
                </a:solidFill>
              </a:rPr>
              <a:t>hodinky, měřicí přístroje, psací stroje, kalkulačky, zbraně, léčiva</a:t>
            </a:r>
            <a:r>
              <a:rPr lang="cs-CZ">
                <a:solidFill>
                  <a:schemeClr val="tx2"/>
                </a:solidFill>
              </a:rPr>
              <a:t>. </a:t>
            </a:r>
            <a:r>
              <a:rPr lang="cs-CZ">
                <a:solidFill>
                  <a:srgbClr val="FF0000"/>
                </a:solidFill>
              </a:rPr>
              <a:t>Dokážeš říci proč?     U kterého státu, se kterým jsme se letos seznámili, byla podobná situace?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79388" y="3894138"/>
            <a:ext cx="89646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chemeClr val="bg2"/>
                </a:solidFill>
              </a:rPr>
              <a:t>Švýcarsko plní v Evropě, ale i ve světě, podobnou roli, jako Bahrajn ve světě</a:t>
            </a:r>
            <a:r>
              <a:rPr lang="cs-CZ">
                <a:solidFill>
                  <a:schemeClr val="tx2"/>
                </a:solidFill>
              </a:rPr>
              <a:t> </a:t>
            </a:r>
            <a:r>
              <a:rPr lang="cs-CZ">
                <a:solidFill>
                  <a:schemeClr val="bg2"/>
                </a:solidFill>
              </a:rPr>
              <a:t>arabském.</a:t>
            </a:r>
            <a:r>
              <a:rPr lang="cs-CZ">
                <a:solidFill>
                  <a:schemeClr val="tx2"/>
                </a:solidFill>
              </a:rPr>
              <a:t> </a:t>
            </a:r>
            <a:r>
              <a:rPr lang="cs-CZ">
                <a:solidFill>
                  <a:srgbClr val="FF0000"/>
                </a:solidFill>
              </a:rPr>
              <a:t>Vzpomeneš si jakou?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87350" y="5224463"/>
            <a:ext cx="85486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FF0000"/>
                </a:solidFill>
              </a:rPr>
              <a:t>Dokážeš říci bez atlasu, která zvířata se budou ve Švýcarsku i Rakousku chovat? </a:t>
            </a:r>
            <a:r>
              <a:rPr lang="cs-CZ">
                <a:solidFill>
                  <a:schemeClr val="bg2"/>
                </a:solidFill>
              </a:rPr>
              <a:t>Vycházej ze svých zkušeností z dosavadního poznávání světa.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9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722" y="203609"/>
            <a:ext cx="3888222" cy="29161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499992" y="203609"/>
            <a:ext cx="4295864" cy="28868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74725" y="3122613"/>
            <a:ext cx="18557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solidFill>
                  <a:schemeClr val="bg2"/>
                </a:solidFill>
              </a:rPr>
              <a:t>Hlavní město Bern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40450" y="3090863"/>
            <a:ext cx="827088" cy="336550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solidFill>
                  <a:schemeClr val="bg2"/>
                </a:solidFill>
              </a:rPr>
              <a:t>Curych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4006" y="3474737"/>
            <a:ext cx="3893938" cy="29166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496741" y="3474736"/>
            <a:ext cx="4479786" cy="29166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763713" y="6519863"/>
            <a:ext cx="7794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solidFill>
                  <a:schemeClr val="bg2"/>
                </a:solidFill>
              </a:rPr>
              <a:t>Basilej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372225" y="6519863"/>
            <a:ext cx="860425" cy="336550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solidFill>
                  <a:schemeClr val="bg1"/>
                </a:solidFill>
              </a:rPr>
              <a:t>Ženeva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1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39750" y="196850"/>
            <a:ext cx="7920038" cy="585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u="sng"/>
              <a:t>Rakousko, Švýcarsko</a:t>
            </a:r>
            <a:r>
              <a:rPr lang="cs-CZ"/>
              <a:t> </a:t>
            </a:r>
          </a:p>
          <a:p>
            <a:r>
              <a:rPr lang="cs-CZ"/>
              <a:t> </a:t>
            </a:r>
          </a:p>
          <a:p>
            <a:pPr>
              <a:buFontTx/>
              <a:buChar char="-"/>
            </a:pPr>
            <a:r>
              <a:rPr lang="cs-CZ"/>
              <a:t>alpské země - zásoby vodní energie, cestovní ruch</a:t>
            </a:r>
          </a:p>
          <a:p>
            <a:pPr>
              <a:buFontTx/>
              <a:buChar char="-"/>
            </a:pPr>
            <a:r>
              <a:rPr lang="cs-CZ"/>
              <a:t>vyspělé státy s tržním hospodářstvím</a:t>
            </a:r>
          </a:p>
          <a:p>
            <a:r>
              <a:rPr lang="cs-CZ"/>
              <a:t> </a:t>
            </a:r>
          </a:p>
          <a:p>
            <a:pPr algn="ctr"/>
            <a:r>
              <a:rPr lang="cs-CZ" b="1" u="sng">
                <a:solidFill>
                  <a:schemeClr val="bg2"/>
                </a:solidFill>
              </a:rPr>
              <a:t>Rakousko</a:t>
            </a:r>
            <a:endParaRPr lang="cs-CZ">
              <a:solidFill>
                <a:schemeClr val="bg2"/>
              </a:solidFill>
            </a:endParaRPr>
          </a:p>
          <a:p>
            <a:r>
              <a:rPr lang="cs-CZ">
                <a:solidFill>
                  <a:schemeClr val="bg2"/>
                </a:solidFill>
              </a:rPr>
              <a:t> </a:t>
            </a:r>
          </a:p>
          <a:p>
            <a:pPr>
              <a:buFontTx/>
              <a:buChar char="-"/>
            </a:pPr>
            <a:r>
              <a:rPr lang="cs-CZ">
                <a:solidFill>
                  <a:schemeClr val="bg2"/>
                </a:solidFill>
              </a:rPr>
              <a:t>člen EU</a:t>
            </a:r>
          </a:p>
          <a:p>
            <a:pPr>
              <a:buFontTx/>
              <a:buChar char="-"/>
            </a:pPr>
            <a:r>
              <a:rPr lang="cs-CZ">
                <a:solidFill>
                  <a:schemeClr val="bg2"/>
                </a:solidFill>
              </a:rPr>
              <a:t>průmysl - strojírenství, spotřební elektronika, potravinářský</a:t>
            </a:r>
          </a:p>
          <a:p>
            <a:pPr>
              <a:buFontTx/>
              <a:buChar char="-"/>
            </a:pPr>
            <a:r>
              <a:rPr lang="cs-CZ">
                <a:solidFill>
                  <a:schemeClr val="bg2"/>
                </a:solidFill>
              </a:rPr>
              <a:t>Vídeň - hl. město a centrum hospodářsky nejdůl. oblasti</a:t>
            </a:r>
          </a:p>
          <a:p>
            <a:pPr>
              <a:buFontTx/>
              <a:buChar char="-"/>
            </a:pPr>
            <a:r>
              <a:rPr lang="cs-CZ">
                <a:solidFill>
                  <a:schemeClr val="bg2"/>
                </a:solidFill>
              </a:rPr>
              <a:t>Linec, Štýrský Hradec, Innsbruck, Salcburg</a:t>
            </a:r>
          </a:p>
          <a:p>
            <a:r>
              <a:rPr lang="cs-CZ">
                <a:solidFill>
                  <a:schemeClr val="bg1"/>
                </a:solidFill>
              </a:rPr>
              <a:t> </a:t>
            </a:r>
          </a:p>
          <a:p>
            <a:pPr algn="ctr"/>
            <a:r>
              <a:rPr lang="cs-CZ" b="1" u="sng">
                <a:solidFill>
                  <a:schemeClr val="bg1"/>
                </a:solidFill>
              </a:rPr>
              <a:t>Švýcarsko</a:t>
            </a:r>
            <a:endParaRPr lang="cs-CZ">
              <a:solidFill>
                <a:schemeClr val="bg1"/>
              </a:solidFill>
            </a:endParaRPr>
          </a:p>
          <a:p>
            <a:r>
              <a:rPr lang="cs-CZ"/>
              <a:t> </a:t>
            </a:r>
          </a:p>
          <a:p>
            <a:pPr>
              <a:buFontTx/>
              <a:buChar char="-"/>
            </a:pPr>
            <a:r>
              <a:rPr lang="cs-CZ">
                <a:solidFill>
                  <a:schemeClr val="bg2"/>
                </a:solidFill>
              </a:rPr>
              <a:t>průmysl - výr. hodinek, psací stroje, kalkulačky, měřicí přístroje, léčiva, zbraně</a:t>
            </a:r>
          </a:p>
          <a:p>
            <a:pPr>
              <a:buFontTx/>
              <a:buChar char="-"/>
            </a:pPr>
            <a:r>
              <a:rPr lang="cs-CZ">
                <a:solidFill>
                  <a:schemeClr val="bg2"/>
                </a:solidFill>
              </a:rPr>
              <a:t>Bern - hl. město, Curych, Basilej, Ženeva</a:t>
            </a:r>
          </a:p>
          <a:p>
            <a:r>
              <a:rPr lang="cs-CZ"/>
              <a:t> </a:t>
            </a:r>
          </a:p>
          <a:p>
            <a:pPr algn="ctr"/>
            <a:r>
              <a:rPr lang="cs-CZ" b="1" u="sng">
                <a:solidFill>
                  <a:schemeClr val="bg2"/>
                </a:solidFill>
              </a:rPr>
              <a:t>Lichtenštejnsko</a:t>
            </a:r>
            <a:endParaRPr lang="cs-CZ">
              <a:solidFill>
                <a:schemeClr val="bg2"/>
              </a:solidFill>
            </a:endParaRPr>
          </a:p>
          <a:p>
            <a:r>
              <a:rPr lang="cs-CZ"/>
              <a:t> </a:t>
            </a:r>
          </a:p>
          <a:p>
            <a:r>
              <a:rPr lang="cs-CZ"/>
              <a:t>- </a:t>
            </a:r>
            <a:r>
              <a:rPr lang="cs-CZ">
                <a:solidFill>
                  <a:schemeClr val="bg2"/>
                </a:solidFill>
              </a:rPr>
              <a:t>cestovní ruch, průmysl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172</TotalTime>
  <Words>211</Words>
  <Application>Microsoft Office PowerPoint</Application>
  <PresentationFormat>Předvádění na obrazovce (4:3)</PresentationFormat>
  <Paragraphs>54</Paragraphs>
  <Slides>6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DUM-PPT-šablona</vt:lpstr>
      <vt:lpstr>VY_32_INOVACE_157_Rakousko, Švýcarsko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SlamovaLi</cp:lastModifiedBy>
  <cp:revision>19</cp:revision>
  <dcterms:created xsi:type="dcterms:W3CDTF">2010-10-19T08:27:42Z</dcterms:created>
  <dcterms:modified xsi:type="dcterms:W3CDTF">2012-05-03T12:15:54Z</dcterms:modified>
</cp:coreProperties>
</file>