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9F23CA4-C9A0-4E4B-AD23-AFE71D4A864D}" type="datetimeFigureOut">
              <a:rPr lang="cs-CZ"/>
              <a:pPr>
                <a:defRPr/>
              </a:pPr>
              <a:t>19.5.2011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9325312-269E-4060-8AD7-B6A1229CB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4946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http://vlajky.yin.cz/b/belorusko/belorusko.png</a:t>
            </a:r>
          </a:p>
          <a:p>
            <a:r>
              <a:rPr lang="cs-CZ" dirty="0" smtClean="0"/>
              <a:t>http://upload.wikimedia.org/wikipedia/commons/thumb/3/30/Coat_of_arms_of_Belarus.svg/220px-Coat_of_arms_of_Belarus.svg.png</a:t>
            </a:r>
          </a:p>
          <a:p>
            <a:r>
              <a:rPr lang="cs-CZ" dirty="0" smtClean="0"/>
              <a:t>http://vlajky.yin.cz/u/ukrajina/ukrajina.png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9325312-269E-4060-8AD7-B6A1229CBF0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313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http://blog.aktualne.centrum.cz/media/109/20070913-Welcome%20to%20Minsk.jpg</a:t>
            </a:r>
          </a:p>
          <a:p>
            <a:r>
              <a:rPr lang="cs-CZ" dirty="0" smtClean="0"/>
              <a:t>http://www.belorusko.cz/image/data/pevnost.jpg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9325312-269E-4060-8AD7-B6A1229CBF08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2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http://upload.wikimedia.org/wikipedia/commons/thumb/e/e9/St._Michael%27s_Cathedral_from_belltower.JPG/800px-St._Michael%27s_Cathedral_from_belltower.JPG</a:t>
            </a:r>
          </a:p>
          <a:p>
            <a:r>
              <a:rPr lang="cs-CZ" dirty="0" smtClean="0"/>
              <a:t>http://upload.wikimedia.org/wikipedia/commons/thumb/c/c2/Bm_krim.jpg/800px-Bm_krim.jpg</a:t>
            </a:r>
          </a:p>
          <a:p>
            <a:r>
              <a:rPr lang="cs-CZ" dirty="0" smtClean="0"/>
              <a:t>http://blog.sme.sk/blog/14583/218385/odesa_02.jpg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9325312-269E-4060-8AD7-B6A1229CBF08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655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http://upload.wikimedia.org/wikipedia/commons/7/74/Harkov_dmitry.jpg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9325312-269E-4060-8AD7-B6A1229CBF08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77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51E373-C14D-47FF-A8A2-1C654EA63D9E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F3C2F6-CDDE-4FB6-A9F8-E227281DF80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362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63CB78-D61D-46D9-9F5F-CC7BF03E171D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B93524-E066-4811-9C9A-D7EB08CE7EB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49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58525-90EB-4635-A5E6-CD21BC172883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ECBD90-9A0B-4562-AB10-AF72CBC1A06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579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D22F23-C8AF-4DF8-B3E4-83C25C6FF099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1EA7F9-A305-49AB-8951-1692AB80ABE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320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2CF070-BE9B-480A-9585-7F4F77644804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1E3043-C24A-4819-99BA-A92774066B7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588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975E6F-5BC0-42D4-9603-13CC3A5B2621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EA3FA4-6F9E-4F94-BF69-138F675016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927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2A0216-FCC5-4FD9-8B0F-29FDA322566D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A93503-9BCB-4E52-8982-4F499719C3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521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212761-C007-46A7-9D71-AF44AE45C2AE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CCD399-1C73-48F4-A746-92B1A499189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186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8380BF-6A1D-4E62-8741-3721795A1A8D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4E95EA-DAC6-4EF6-8B94-DE4FBFBF739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221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31BECC-F2C5-4157-BC5C-9425CA009F32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375501-5C99-44CD-88AD-6047CC2BF9F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02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0D7641-8734-4500-8DAC-DC7FC4D8CB06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D26950-C75B-4A1D-B872-83747005E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208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1C0BFFF-2C2E-4A94-B4B2-73A1B911AB1F}" type="datetime1">
              <a:rPr lang="cs-CZ" smtClean="0"/>
              <a:pPr>
                <a:defRPr/>
              </a:pPr>
              <a:t>19.5.2011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4E28F22-DDE0-4C64-88C0-54A50DC6909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736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latin typeface="+mn-lt"/>
              </a:rPr>
              <a:t>VY_32_INOVACE_159_Bělorusko, Ukrajina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110434"/>
            <a:ext cx="2807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BĚLORUSKO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3600912" cy="180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95209"/>
            <a:ext cx="2095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26725" y="3140967"/>
            <a:ext cx="2305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15" y="3861048"/>
            <a:ext cx="356662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33354"/>
            <a:ext cx="2095500" cy="2924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7829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3582" y="188640"/>
            <a:ext cx="9020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Zjisti v atlasu, do kterých státních útvarů byly oba státy začleněny v průběhu 20. století.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797" y="184482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Oba státy byly členskými státy SSSR, od roku 1991 jsou členy SNS. </a:t>
            </a:r>
            <a:r>
              <a:rPr lang="cs-CZ" dirty="0" smtClean="0">
                <a:solidFill>
                  <a:srgbClr val="FF0000"/>
                </a:solidFill>
              </a:rPr>
              <a:t>Víš již, co tyto zkratky znamenají?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0095" y="3789040"/>
            <a:ext cx="8546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Oba státy byly komunistickou diktaturou zle postiženy. Na zemědělsky bohaté Ukrajině zahynulo hlady v letech 1932-33 téměř 5 </a:t>
            </a:r>
            <a:r>
              <a:rPr lang="cs-CZ" smtClean="0">
                <a:solidFill>
                  <a:schemeClr val="tx2"/>
                </a:solidFill>
              </a:rPr>
              <a:t>milionů </a:t>
            </a:r>
            <a:r>
              <a:rPr lang="cs-CZ" smtClean="0">
                <a:solidFill>
                  <a:schemeClr val="tx2"/>
                </a:solidFill>
              </a:rPr>
              <a:t>lidí!</a:t>
            </a:r>
            <a:endParaRPr lang="cs-CZ" dirty="0" smtClean="0">
              <a:solidFill>
                <a:schemeClr val="tx2"/>
              </a:solidFill>
            </a:endParaRPr>
          </a:p>
          <a:p>
            <a:pPr algn="ctr"/>
            <a:r>
              <a:rPr lang="cs-CZ" dirty="0" smtClean="0">
                <a:solidFill>
                  <a:schemeClr val="tx2"/>
                </a:solidFill>
              </a:rPr>
              <a:t>Dnes se oba státy řadí mezi průmyslově zemědělské, v evropském měřítku jsou na chvostu ekonomického rozvoje.</a:t>
            </a:r>
          </a:p>
          <a:p>
            <a:pPr algn="ctr"/>
            <a:r>
              <a:rPr lang="cs-CZ" dirty="0" smtClean="0">
                <a:solidFill>
                  <a:schemeClr val="tx2"/>
                </a:solidFill>
              </a:rPr>
              <a:t>Bělorusko je dnes považováno za jeden z posledních diktátorských režimů             v Evropě (prezident Lukašenko).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Slyšel(a) jsi někdy pojem „Volyňští Češi“? Zkus vyhledat v atlase, kde na území těchto států mohou žít.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182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39631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Běloruský průmysl se zaměřuje na strojírenskou výrobu – nákladní auta, obráběcí a zemědělské stroje.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5928" y="1039494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Běloruské zemědělství produkuje plodiny chladnějšího mírného pásu – víš, které? </a:t>
            </a:r>
          </a:p>
          <a:p>
            <a:pPr algn="ctr"/>
            <a:r>
              <a:rPr lang="cs-CZ" dirty="0" smtClean="0">
                <a:solidFill>
                  <a:schemeClr val="tx2"/>
                </a:solidFill>
              </a:rPr>
              <a:t>Dále se zde chová skot, prasata a drůbež.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3744414" cy="28083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827584" y="5260558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Náměstí hl. m. Minsk 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509" y="2312875"/>
            <a:ext cx="4645005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TextovéPole 8"/>
          <p:cNvSpPr txBox="1"/>
          <p:nvPr/>
        </p:nvSpPr>
        <p:spPr>
          <a:xfrm>
            <a:off x="5292080" y="5260558"/>
            <a:ext cx="2903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Vojenská pevnost v Brestu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9706" y="6066579"/>
            <a:ext cx="6237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 nejznámější přírodní části Běloruska jsme se již zmínili…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71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332656"/>
            <a:ext cx="660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Dokážeš z mapy vyčíst, kde má Ukrajina průmyslové centrum?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2946" y="1497894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Je to Donbas s centry Doněck a Dněpropetrovsk. Je zaměřen na těžký průmysl, hutnictví, energetický a chemický průmysl. </a:t>
            </a:r>
          </a:p>
          <a:p>
            <a:pPr algn="ctr"/>
            <a:r>
              <a:rPr lang="cs-CZ" dirty="0" smtClean="0">
                <a:solidFill>
                  <a:schemeClr val="tx2"/>
                </a:solidFill>
              </a:rPr>
              <a:t>Těží se zde především uhlí, mangan a železná ruda.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600" y="3356992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Zjisti, ve kterém vegetačním pásu Ukrajina leží. Když přidám informaci, že zde je velmi úrodná černozem, určitě si domyslíš, v čem spočívá další velký význam tohoto státu.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346" y="5235401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Sleduj v atlase obilný pás Evropy. Kudy prochází?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51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104456" cy="30783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792627" y="3234675"/>
            <a:ext cx="27342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Chrám Sv. Michala v Kyjevě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6632"/>
            <a:ext cx="4106168" cy="30783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5824897" y="3240179"/>
            <a:ext cx="17443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Divadlo ve Lvově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4077072"/>
            <a:ext cx="4334462" cy="2232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259157" y="6301791"/>
            <a:ext cx="43268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Poloostrov Krym – centrum turistického ruchu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689" y="3905106"/>
            <a:ext cx="3784805" cy="237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TextovéPole 8"/>
          <p:cNvSpPr txBox="1"/>
          <p:nvPr/>
        </p:nvSpPr>
        <p:spPr>
          <a:xfrm>
            <a:off x="4794968" y="6301791"/>
            <a:ext cx="3804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Hotel Oděsa v Oděse a „</a:t>
            </a:r>
            <a:r>
              <a:rPr lang="cs-CZ" sz="1600" dirty="0" err="1" smtClean="0">
                <a:solidFill>
                  <a:schemeClr val="tx2"/>
                </a:solidFill>
              </a:rPr>
              <a:t>Morskij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vakzal</a:t>
            </a:r>
            <a:r>
              <a:rPr lang="cs-CZ" sz="1600" dirty="0" smtClean="0">
                <a:solidFill>
                  <a:schemeClr val="tx2"/>
                </a:solidFill>
              </a:rPr>
              <a:t>“</a:t>
            </a:r>
            <a:endParaRPr lang="cs-CZ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18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94813"/>
            <a:ext cx="2868503" cy="39810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Obdélník 3"/>
          <p:cNvSpPr/>
          <p:nvPr/>
        </p:nvSpPr>
        <p:spPr>
          <a:xfrm>
            <a:off x="683568" y="332656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Bělorusko</a:t>
            </a:r>
          </a:p>
          <a:p>
            <a:r>
              <a:rPr lang="cs-CZ" dirty="0"/>
              <a:t> 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strojírenské </a:t>
            </a:r>
            <a:r>
              <a:rPr lang="cs-CZ" dirty="0"/>
              <a:t>výrobky – těžká auta, zemědělské stroje, obráběcí </a:t>
            </a:r>
            <a:r>
              <a:rPr lang="cs-CZ" dirty="0" smtClean="0"/>
              <a:t>stroje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chemický </a:t>
            </a:r>
            <a:r>
              <a:rPr lang="cs-CZ" dirty="0"/>
              <a:t>a potravinářský </a:t>
            </a:r>
            <a:r>
              <a:rPr lang="cs-CZ" dirty="0" smtClean="0"/>
              <a:t>průmysl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živočišná </a:t>
            </a:r>
            <a:r>
              <a:rPr lang="cs-CZ" dirty="0"/>
              <a:t>výroba, len, brambory, </a:t>
            </a:r>
            <a:r>
              <a:rPr lang="cs-CZ" dirty="0" smtClean="0"/>
              <a:t>žito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Minsk </a:t>
            </a:r>
            <a:r>
              <a:rPr lang="cs-CZ" dirty="0"/>
              <a:t>– </a:t>
            </a:r>
            <a:r>
              <a:rPr lang="cs-CZ" dirty="0" err="1"/>
              <a:t>hl.město</a:t>
            </a:r>
            <a:r>
              <a:rPr lang="cs-CZ" dirty="0"/>
              <a:t>, </a:t>
            </a:r>
            <a:r>
              <a:rPr lang="cs-CZ" dirty="0" smtClean="0"/>
              <a:t>Brest</a:t>
            </a:r>
            <a:endParaRPr lang="cs-CZ" dirty="0"/>
          </a:p>
          <a:p>
            <a:r>
              <a:rPr lang="cs-CZ" dirty="0"/>
              <a:t> </a:t>
            </a:r>
          </a:p>
          <a:p>
            <a:pPr algn="ctr"/>
            <a:r>
              <a:rPr lang="cs-CZ" b="1" u="sng" dirty="0"/>
              <a:t>Ukrajina</a:t>
            </a:r>
          </a:p>
          <a:p>
            <a:r>
              <a:rPr lang="cs-CZ" dirty="0"/>
              <a:t> 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černé </a:t>
            </a:r>
            <a:r>
              <a:rPr lang="cs-CZ" dirty="0"/>
              <a:t>uhlí, manganové </a:t>
            </a:r>
            <a:r>
              <a:rPr lang="cs-CZ" dirty="0" smtClean="0"/>
              <a:t>rudy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chemický</a:t>
            </a:r>
            <a:r>
              <a:rPr lang="cs-CZ" dirty="0"/>
              <a:t>, metalurgický a energetický průmysl, těžké </a:t>
            </a:r>
            <a:r>
              <a:rPr lang="cs-CZ" dirty="0" smtClean="0"/>
              <a:t>strojírenství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Donbas </a:t>
            </a:r>
            <a:r>
              <a:rPr lang="cs-CZ" dirty="0"/>
              <a:t>– centrum těžkého průmyslu – Doněck, </a:t>
            </a:r>
            <a:r>
              <a:rPr lang="cs-CZ" dirty="0" smtClean="0"/>
              <a:t>Dněpropetrovsk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úrodná </a:t>
            </a:r>
            <a:r>
              <a:rPr lang="cs-CZ" dirty="0"/>
              <a:t>půda </a:t>
            </a:r>
            <a:r>
              <a:rPr lang="cs-CZ" dirty="0" smtClean="0"/>
              <a:t>– pšenice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Charkov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Krym </a:t>
            </a:r>
            <a:r>
              <a:rPr lang="cs-CZ" dirty="0"/>
              <a:t>– lázeňství a cestovní ruch, </a:t>
            </a:r>
            <a:r>
              <a:rPr lang="cs-CZ" dirty="0" smtClean="0"/>
              <a:t>Oděsa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Kyjev </a:t>
            </a:r>
            <a:r>
              <a:rPr lang="cs-CZ" dirty="0"/>
              <a:t>– hl. město, </a:t>
            </a:r>
            <a:r>
              <a:rPr lang="cs-CZ" dirty="0" smtClean="0"/>
              <a:t>Lvov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6206532"/>
            <a:ext cx="30307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Chrám Sv. Dimitrije v Charkově</a:t>
            </a:r>
            <a:endParaRPr lang="cs-CZ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90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90</TotalTime>
  <Words>341</Words>
  <Application>Microsoft Office PowerPoint</Application>
  <PresentationFormat>Předvádění na obrazovce (4:3)</PresentationFormat>
  <Paragraphs>56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VY_32_INOVACE_159_Bělorusko, Ukrajina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14</cp:revision>
  <dcterms:created xsi:type="dcterms:W3CDTF">2010-10-19T08:27:42Z</dcterms:created>
  <dcterms:modified xsi:type="dcterms:W3CDTF">2011-05-19T05:56:03Z</dcterms:modified>
</cp:coreProperties>
</file>