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5" autoAdjust="0"/>
    <p:restoredTop sz="94621" autoAdjust="0"/>
  </p:normalViewPr>
  <p:slideViewPr>
    <p:cSldViewPr>
      <p:cViewPr>
        <p:scale>
          <a:sx n="70" d="100"/>
          <a:sy n="70" d="100"/>
        </p:scale>
        <p:origin x="-137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A99CD3C3-2B75-4D54-8FE3-2BD0057E508E}" type="datetimeFigureOut">
              <a:rPr lang="cs-CZ"/>
              <a:pPr>
                <a:defRPr/>
              </a:pPr>
              <a:t>26.5.2011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467644F-9F71-49A3-B849-2DE7038A586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74150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http://vlajky.yin.cz/r/rusko/rusko.png</a:t>
            </a:r>
          </a:p>
          <a:p>
            <a:r>
              <a:rPr lang="cs-CZ" dirty="0" smtClean="0"/>
              <a:t>http://nd01.jxs.cz/610/038/e4f87ab557_12558698_o2.png</a:t>
            </a:r>
          </a:p>
          <a:p>
            <a:r>
              <a:rPr lang="cs-CZ" dirty="0" smtClean="0"/>
              <a:t>http://upload.wikimedia.org/wikipedia/commons/thumb/7/7e/Hammer_and_sickle.svg/220px-Hammer_and_sickle.svg.png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467644F-9F71-49A3-B849-2DE7038A5865}" type="slidenum">
              <a:rPr lang="cs-CZ" smtClean="0"/>
              <a:pPr>
                <a:defRPr/>
              </a:pPr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2854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Školní atlas světa, Kartografie Praha a.s., rok vydání 2007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467644F-9F71-49A3-B849-2DE7038A5865}" type="slidenum">
              <a:rPr lang="cs-CZ" smtClean="0"/>
              <a:pPr>
                <a:defRPr/>
              </a:pPr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81967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http://www.tripzone.cz/content_img_cs/000/rude-namesti-w-822.jpg</a:t>
            </a:r>
          </a:p>
          <a:p>
            <a:r>
              <a:rPr lang="cs-CZ" dirty="0" smtClean="0"/>
              <a:t>http://www.xax.cz/foto/petrohrad_erm/img00003.jpg</a:t>
            </a:r>
          </a:p>
          <a:p>
            <a:r>
              <a:rPr lang="cs-CZ" dirty="0" smtClean="0"/>
              <a:t>http://www.karlin.mff.cuni.cz/~zemlicka/Data/Obrazy/192.jpg</a:t>
            </a:r>
          </a:p>
          <a:p>
            <a:r>
              <a:rPr lang="cs-CZ" dirty="0" smtClean="0"/>
              <a:t>http://www.karlin.mff.cuni.cz/~zemlicka/Data/Obrazy/2a4.jpg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467644F-9F71-49A3-B849-2DE7038A5865}" type="slidenum">
              <a:rPr lang="cs-CZ" smtClean="0"/>
              <a:pPr>
                <a:defRPr/>
              </a:pPr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67223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http://upload.wikimedia.org/wikipedia/commons/c/c6/Nizhny-Novgorod-Volga-Bor-1460.jpg</a:t>
            </a:r>
          </a:p>
          <a:p>
            <a:r>
              <a:rPr lang="cs-CZ" dirty="0" smtClean="0"/>
              <a:t>http://upload.wikimedia.org/wikipedia/commons/thumb/9/9b/Kremlin_Qazansu.JPG/800px-Kremlin_Qazansu.JPG</a:t>
            </a:r>
          </a:p>
          <a:p>
            <a:r>
              <a:rPr lang="cs-CZ" dirty="0" smtClean="0"/>
              <a:t>http://upload.wikimedia.org/wikipedia/commons/thumb/a/a8/Samara_divadlo.jpg/250px-Samara_divadlo.jpg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467644F-9F71-49A3-B849-2DE7038A5865}" type="slidenum">
              <a:rPr lang="cs-CZ" smtClean="0"/>
              <a:pPr>
                <a:defRPr/>
              </a:pPr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92604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C3B781-6D48-4711-AC0A-E9DF561D9BCD}" type="datetime1">
              <a:rPr lang="cs-CZ"/>
              <a:pPr>
                <a:defRPr/>
              </a:pPr>
              <a:t>26.5.2011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879C42-F09D-4ED5-B5D3-02F7FCFC0F2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238222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44B398-EF54-4BBF-B859-1A9556D3623F}" type="datetime1">
              <a:rPr lang="cs-CZ"/>
              <a:pPr>
                <a:defRPr/>
              </a:pPr>
              <a:t>26.5.2011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F5C867-940D-4CB1-BCCF-33E0AFCD7072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17104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334DBC-A8AE-46CA-8BC4-DDF996DF3D83}" type="datetime1">
              <a:rPr lang="cs-CZ"/>
              <a:pPr>
                <a:defRPr/>
              </a:pPr>
              <a:t>26.5.2011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5439BB-0795-4C97-8B02-E0E33F965714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515767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402595-7BAF-4F33-B4D6-7CB28225BEF1}" type="datetime1">
              <a:rPr lang="cs-CZ"/>
              <a:pPr>
                <a:defRPr/>
              </a:pPr>
              <a:t>26.5.2011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F3519E-FBEE-436D-8C10-898E0BF909C2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600401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1CE611-491B-4AAF-B81B-8789F5DCD5C9}" type="datetime1">
              <a:rPr lang="cs-CZ"/>
              <a:pPr>
                <a:defRPr/>
              </a:pPr>
              <a:t>26.5.2011</a:t>
            </a:fld>
            <a:endParaRPr lang="cs-CZ" dirty="0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A106E6-2D28-4201-B222-9B6582A3D5ED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693453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AB354B-AA76-4980-877B-3FC1702B905F}" type="datetime1">
              <a:rPr lang="cs-CZ"/>
              <a:pPr>
                <a:defRPr/>
              </a:pPr>
              <a:t>26.5.2011</a:t>
            </a:fld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16D63F-001E-4339-9FDA-751BCF801E4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09759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C88854-F257-4D61-929F-DAD29D5157E2}" type="datetime1">
              <a:rPr lang="cs-CZ"/>
              <a:pPr>
                <a:defRPr/>
              </a:pPr>
              <a:t>26.5.2011</a:t>
            </a:fld>
            <a:endParaRPr lang="cs-CZ" dirty="0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914F26-B89D-4E2A-90C9-28224CBEC8F0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899273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5F67AE-463D-4309-B691-A7D5E0E7B591}" type="datetime1">
              <a:rPr lang="cs-CZ"/>
              <a:pPr>
                <a:defRPr/>
              </a:pPr>
              <a:t>26.5.2011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C20E37-3A7A-4265-ACCE-ADE4C257A98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215219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Klepnutím na ikonu přidáte obrázek.</a:t>
            </a:r>
            <a:endParaRPr lang="cs-CZ" noProof="0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B7DDE3-5C8C-49D9-92F6-F12874ACAB38}" type="datetime1">
              <a:rPr lang="cs-CZ"/>
              <a:pPr>
                <a:defRPr/>
              </a:pPr>
              <a:t>26.5.2011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BD696C-4E94-40DA-B81A-11479FBE63A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66639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0D5B30-EE3D-4E1F-92DA-451D843097ED}" type="datetime1">
              <a:rPr lang="cs-CZ"/>
              <a:pPr>
                <a:defRPr/>
              </a:pPr>
              <a:t>26.5.2011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716B61-CCBB-46B2-9B99-020E922A8FA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85264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BD3D0A-BA8C-4EAC-9987-B2655234F448}" type="datetime1">
              <a:rPr lang="cs-CZ"/>
              <a:pPr>
                <a:defRPr/>
              </a:pPr>
              <a:t>26.5.2011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EEF362-C37E-4E74-B1EA-77104C28C72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586255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25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74937AB-C908-4307-BF80-C7025281D038}" type="datetime1">
              <a:rPr lang="cs-CZ"/>
              <a:pPr>
                <a:defRPr/>
              </a:pPr>
              <a:t>26.5.2011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CC9B298-4FB7-4613-A2FA-F4A655D1B19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3200" b="1" dirty="0" smtClean="0">
                <a:latin typeface="+mn-lt"/>
              </a:rPr>
              <a:t>VY_32_INOVACE_160_Evropská část Ruska</a:t>
            </a:r>
            <a:endParaRPr lang="cs-CZ" sz="3200" dirty="0" smtClean="0">
              <a:latin typeface="+mn-lt"/>
            </a:endParaRP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3851275" y="1498600"/>
            <a:ext cx="12255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cs-CZ" dirty="0" smtClean="0">
                <a:latin typeface="+mn-lt"/>
              </a:rPr>
              <a:t>Šablona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684213" y="620713"/>
            <a:ext cx="1493837" cy="2159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sz="800" dirty="0">
                <a:latin typeface="+mn-lt"/>
              </a:rPr>
              <a:t>Identifikátor školy: 600 150 569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352876" y="188640"/>
            <a:ext cx="237276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RUSKO</a:t>
            </a:r>
            <a:endParaRPr lang="cs-CZ" sz="48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019637"/>
            <a:ext cx="3269602" cy="21783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740671"/>
            <a:ext cx="2280253" cy="2736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487014"/>
            <a:ext cx="1382146" cy="1382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157192"/>
            <a:ext cx="1437688" cy="14301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9" name="Přímá spojnice 8"/>
          <p:cNvCxnSpPr/>
          <p:nvPr/>
        </p:nvCxnSpPr>
        <p:spPr>
          <a:xfrm>
            <a:off x="225011" y="3476224"/>
            <a:ext cx="1826709" cy="153695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 flipV="1">
            <a:off x="225011" y="3476225"/>
            <a:ext cx="1661310" cy="147519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 flipV="1">
            <a:off x="255954" y="5186360"/>
            <a:ext cx="1661310" cy="147519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>
            <a:off x="199413" y="5165576"/>
            <a:ext cx="1826709" cy="153695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2051720" y="3789040"/>
            <a:ext cx="65527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>
                <a:solidFill>
                  <a:schemeClr val="tx2"/>
                </a:solidFill>
              </a:rPr>
              <a:t>Rusko je nerovnoměrně rozvinutou zemí. Vyspělejší oblasti jsou střídány zaostalými. Je rozlohou největší na světě a má     i nejvíc nerostných surovin. Je členem G8.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2051720" y="5002974"/>
            <a:ext cx="655272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>
                <a:solidFill>
                  <a:srgbClr val="FF0000"/>
                </a:solidFill>
              </a:rPr>
              <a:t>Rusko bylo téměř celé 20. století postiženo krutou komunistickou diktaturou. Komunismus stál lidstvo 50-70 milionů mrtvých. Spolu s fašismem, který rozpoutal 2. SV s asi 40 miliony mrtvých, je komunismus nejkrvavější ideologií celé historie lidstva. 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663724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4" grpId="0"/>
      <p:bldP spid="2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987824" y="147990"/>
            <a:ext cx="30764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Evropská část Ruska</a:t>
            </a:r>
            <a:endParaRPr lang="cs-CZ" sz="24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6386" name="Picture 2" descr="C:\Users\doas\Pictures\HP000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19" y="836712"/>
            <a:ext cx="4070897" cy="5688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142387" y="836712"/>
            <a:ext cx="48941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>
                <a:solidFill>
                  <a:schemeClr val="tx2"/>
                </a:solidFill>
              </a:rPr>
              <a:t>Evropská část Ruska je nížinatou oblastí         s typicky kontinentálním podnebím. Je hospodářsky významnější než část asijská.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225060" y="3681028"/>
            <a:ext cx="489410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>
                <a:solidFill>
                  <a:schemeClr val="tx2"/>
                </a:solidFill>
              </a:rPr>
              <a:t>Hospodářsky se dělí na čtyři oblasti:</a:t>
            </a:r>
          </a:p>
          <a:p>
            <a:pPr marL="285750" indent="-285750" algn="just">
              <a:buFontTx/>
              <a:buChar char="-"/>
            </a:pPr>
            <a:r>
              <a:rPr lang="cs-CZ" dirty="0" smtClean="0">
                <a:solidFill>
                  <a:schemeClr val="tx2"/>
                </a:solidFill>
              </a:rPr>
              <a:t>Moskevská</a:t>
            </a:r>
          </a:p>
          <a:p>
            <a:pPr marL="285750" indent="-285750" algn="just">
              <a:buFontTx/>
              <a:buChar char="-"/>
            </a:pPr>
            <a:r>
              <a:rPr lang="cs-CZ" dirty="0" smtClean="0">
                <a:solidFill>
                  <a:schemeClr val="tx2"/>
                </a:solidFill>
              </a:rPr>
              <a:t>Povolží</a:t>
            </a:r>
          </a:p>
          <a:p>
            <a:pPr marL="285750" indent="-285750" algn="just">
              <a:buFontTx/>
              <a:buChar char="-"/>
            </a:pPr>
            <a:r>
              <a:rPr lang="cs-CZ" dirty="0" smtClean="0">
                <a:solidFill>
                  <a:schemeClr val="tx2"/>
                </a:solidFill>
              </a:rPr>
              <a:t>Jižní oblast</a:t>
            </a:r>
          </a:p>
          <a:p>
            <a:pPr marL="285750" indent="-285750" algn="just">
              <a:buFontTx/>
              <a:buChar char="-"/>
            </a:pPr>
            <a:r>
              <a:rPr lang="cs-CZ" dirty="0" smtClean="0">
                <a:solidFill>
                  <a:schemeClr val="tx2"/>
                </a:solidFill>
              </a:rPr>
              <a:t>Ural 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249890" y="2276872"/>
            <a:ext cx="48941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>
                <a:solidFill>
                  <a:srgbClr val="FF0000"/>
                </a:solidFill>
              </a:rPr>
              <a:t>Dokážeš z map v atlase vysledovat, kde je oblast zaměřená spíše na zemědělství a kde spíše na průmysl? Zakresli do mapy na tabuli.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249891" y="5589240"/>
            <a:ext cx="48941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>
                <a:solidFill>
                  <a:srgbClr val="FF0000"/>
                </a:solidFill>
              </a:rPr>
              <a:t>Jednotlivé oblasti vyznač do mapy na tabuli.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430898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8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411760" y="180395"/>
            <a:ext cx="46858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tx2"/>
                </a:solidFill>
              </a:rPr>
              <a:t>Moskevská oblast a sever Ruska</a:t>
            </a:r>
            <a:endParaRPr lang="cs-CZ" sz="2400" dirty="0">
              <a:solidFill>
                <a:schemeClr val="tx2"/>
              </a:solidFill>
            </a:endParaRPr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742" y="836712"/>
            <a:ext cx="3896710" cy="5445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355976" y="980728"/>
            <a:ext cx="41044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>
                <a:solidFill>
                  <a:schemeClr val="tx2"/>
                </a:solidFill>
              </a:rPr>
              <a:t>Je zaměřena na výrobu spotřebního zboží (elektro atd.), lehký průmysl, textilní a potravinářský a energetický průmysl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433181" y="2364801"/>
            <a:ext cx="41044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>
                <a:solidFill>
                  <a:schemeClr val="tx2"/>
                </a:solidFill>
              </a:rPr>
              <a:t>Hlavním městem je Moskva, centrum Ruska. 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433181" y="3140968"/>
            <a:ext cx="41044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>
                <a:solidFill>
                  <a:srgbClr val="FF0000"/>
                </a:solidFill>
              </a:rPr>
              <a:t>Najdeš bývalé hlavní město ruského carství, pojmenované po jednom         z carů a známé svou obrazárnou zvanou Ermitáž?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429287" y="4653136"/>
            <a:ext cx="41044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>
                <a:solidFill>
                  <a:srgbClr val="FF0000"/>
                </a:solidFill>
              </a:rPr>
              <a:t>Není těžké odvodit si hospodářské zaměření severu Ruska. Dokážeš to?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433181" y="5517231"/>
            <a:ext cx="41044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>
                <a:solidFill>
                  <a:srgbClr val="FF0000"/>
                </a:solidFill>
              </a:rPr>
              <a:t>Vyhledej dva významné přístavy severního pobřeží Ruska.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386438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8" grpId="0"/>
      <p:bldP spid="9" grpId="0"/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0522" y="260648"/>
            <a:ext cx="3798422" cy="28803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TextovéPole 3"/>
          <p:cNvSpPr txBox="1"/>
          <p:nvPr/>
        </p:nvSpPr>
        <p:spPr>
          <a:xfrm>
            <a:off x="5528659" y="3201795"/>
            <a:ext cx="268214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>
                <a:solidFill>
                  <a:schemeClr val="tx2"/>
                </a:solidFill>
              </a:rPr>
              <a:t>Zimní palác – součást Ermitáže</a:t>
            </a:r>
            <a:endParaRPr lang="cs-CZ" sz="1400" dirty="0">
              <a:solidFill>
                <a:schemeClr val="tx2"/>
              </a:solidFill>
            </a:endParaRPr>
          </a:p>
        </p:txBody>
      </p:sp>
      <p:pic>
        <p:nvPicPr>
          <p:cNvPr id="18438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30137"/>
            <a:ext cx="4251395" cy="28803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10" name="TextovéPole 9"/>
          <p:cNvSpPr txBox="1"/>
          <p:nvPr/>
        </p:nvSpPr>
        <p:spPr>
          <a:xfrm>
            <a:off x="1396693" y="3216088"/>
            <a:ext cx="210506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cs-CZ" sz="1400" dirty="0" smtClean="0">
                <a:solidFill>
                  <a:schemeClr val="tx2"/>
                </a:solidFill>
              </a:rPr>
              <a:t>Rudé náměstí v Moskvě</a:t>
            </a:r>
            <a:endParaRPr lang="cs-CZ" sz="1400" dirty="0">
              <a:solidFill>
                <a:schemeClr val="tx2"/>
              </a:solidFill>
            </a:endParaRPr>
          </a:p>
        </p:txBody>
      </p:sp>
      <p:pic>
        <p:nvPicPr>
          <p:cNvPr id="18439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455" y="3563201"/>
            <a:ext cx="4158468" cy="28901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12" name="TextovéPole 11"/>
          <p:cNvSpPr txBox="1"/>
          <p:nvPr/>
        </p:nvSpPr>
        <p:spPr>
          <a:xfrm>
            <a:off x="179512" y="6516380"/>
            <a:ext cx="47671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>
                <a:solidFill>
                  <a:schemeClr val="tx2"/>
                </a:solidFill>
              </a:rPr>
              <a:t>Murmansk – nejsevernější nezamrzající přístav. Víš proč?</a:t>
            </a:r>
            <a:endParaRPr lang="cs-CZ" sz="1400" dirty="0">
              <a:solidFill>
                <a:schemeClr val="tx2"/>
              </a:solidFill>
            </a:endParaRPr>
          </a:p>
        </p:txBody>
      </p:sp>
      <p:pic>
        <p:nvPicPr>
          <p:cNvPr id="18440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563201"/>
            <a:ext cx="4175194" cy="28901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14" name="TextovéPole 13"/>
          <p:cNvSpPr txBox="1"/>
          <p:nvPr/>
        </p:nvSpPr>
        <p:spPr>
          <a:xfrm>
            <a:off x="6362372" y="6516379"/>
            <a:ext cx="117051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>
                <a:solidFill>
                  <a:schemeClr val="tx2"/>
                </a:solidFill>
              </a:rPr>
              <a:t>Archangelsk</a:t>
            </a:r>
            <a:endParaRPr lang="cs-CZ" sz="14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991506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8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0" grpId="0"/>
      <p:bldP spid="12" grpId="0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707904" y="153100"/>
            <a:ext cx="11945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tx2"/>
                </a:solidFill>
              </a:rPr>
              <a:t>Povolží</a:t>
            </a:r>
            <a:endParaRPr lang="cs-CZ" sz="2400" dirty="0">
              <a:solidFill>
                <a:schemeClr val="tx2"/>
              </a:solidFill>
            </a:endParaRP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764704"/>
            <a:ext cx="4154361" cy="5805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616818" y="1196752"/>
            <a:ext cx="42484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>
                <a:solidFill>
                  <a:schemeClr val="tx2"/>
                </a:solidFill>
              </a:rPr>
              <a:t>Volha, největší evropská řeka, je významnou dopravní cestou. </a:t>
            </a:r>
            <a:r>
              <a:rPr lang="cs-CZ" smtClean="0">
                <a:solidFill>
                  <a:srgbClr val="FF0000"/>
                </a:solidFill>
              </a:rPr>
              <a:t>Domy</a:t>
            </a:r>
            <a:r>
              <a:rPr lang="cs-CZ" smtClean="0">
                <a:solidFill>
                  <a:srgbClr val="FF0000"/>
                </a:solidFill>
              </a:rPr>
              <a:t>slíš </a:t>
            </a:r>
            <a:r>
              <a:rPr lang="cs-CZ" dirty="0" smtClean="0">
                <a:solidFill>
                  <a:srgbClr val="FF0000"/>
                </a:solidFill>
              </a:rPr>
              <a:t>její další využití?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616818" y="3021005"/>
            <a:ext cx="42484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>
                <a:solidFill>
                  <a:schemeClr val="tx2"/>
                </a:solidFill>
              </a:rPr>
              <a:t>Kromě energetického průmyslu se zde vyrábí stavební hmoty a potraviny.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616818" y="4455023"/>
            <a:ext cx="42484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>
                <a:solidFill>
                  <a:srgbClr val="FF0000"/>
                </a:solidFill>
              </a:rPr>
              <a:t>Vyhledej nerostné suroviny této oblasti a odvoď z nich další průmyslové odvětví oblasti.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978542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116632"/>
            <a:ext cx="4224470" cy="31683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TextovéPole 3"/>
          <p:cNvSpPr txBox="1"/>
          <p:nvPr/>
        </p:nvSpPr>
        <p:spPr>
          <a:xfrm>
            <a:off x="1154023" y="3450486"/>
            <a:ext cx="261148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>
                <a:solidFill>
                  <a:schemeClr val="tx2"/>
                </a:solidFill>
              </a:rPr>
              <a:t>Volha v Nižním Novgorodě</a:t>
            </a:r>
            <a:endParaRPr lang="cs-CZ" sz="1600" dirty="0">
              <a:solidFill>
                <a:schemeClr val="tx2"/>
              </a:solidFill>
            </a:endParaRPr>
          </a:p>
        </p:txBody>
      </p:sp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255" y="114191"/>
            <a:ext cx="4227725" cy="31707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7" name="TextovéPole 6"/>
          <p:cNvSpPr txBox="1"/>
          <p:nvPr/>
        </p:nvSpPr>
        <p:spPr>
          <a:xfrm>
            <a:off x="6005196" y="3450486"/>
            <a:ext cx="166584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>
                <a:solidFill>
                  <a:schemeClr val="tx2"/>
                </a:solidFill>
              </a:rPr>
              <a:t>Kazaňský Kreml</a:t>
            </a:r>
            <a:endParaRPr lang="cs-CZ" sz="1600" dirty="0">
              <a:solidFill>
                <a:schemeClr val="tx2"/>
              </a:solidFill>
            </a:endParaRPr>
          </a:p>
        </p:txBody>
      </p:sp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3773619"/>
            <a:ext cx="4224470" cy="27517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617925" y="6493866"/>
            <a:ext cx="34916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>
                <a:solidFill>
                  <a:schemeClr val="tx2"/>
                </a:solidFill>
              </a:rPr>
              <a:t>Divadlo Maxima Gorkého v Samaře</a:t>
            </a:r>
            <a:endParaRPr lang="cs-CZ" sz="1600" dirty="0">
              <a:solidFill>
                <a:schemeClr val="tx2"/>
              </a:solidFill>
            </a:endParaRPr>
          </a:p>
        </p:txBody>
      </p:sp>
      <p:pic>
        <p:nvPicPr>
          <p:cNvPr id="20485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3913" y="3774815"/>
            <a:ext cx="3648406" cy="27363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5712519" y="6471291"/>
            <a:ext cx="225119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>
                <a:solidFill>
                  <a:schemeClr val="tx2"/>
                </a:solidFill>
              </a:rPr>
              <a:t>Vrstva ledu na Volze…</a:t>
            </a:r>
            <a:endParaRPr lang="cs-CZ" sz="16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25776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9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347864" y="96786"/>
            <a:ext cx="26837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tx2"/>
                </a:solidFill>
              </a:rPr>
              <a:t>Jižní oblast Ruska</a:t>
            </a:r>
            <a:endParaRPr lang="cs-CZ" sz="2400" dirty="0">
              <a:solidFill>
                <a:schemeClr val="tx2"/>
              </a:solidFill>
            </a:endParaRP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692696"/>
            <a:ext cx="4170583" cy="58279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537684" y="908720"/>
            <a:ext cx="43924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>
                <a:solidFill>
                  <a:srgbClr val="FF0000"/>
                </a:solidFill>
              </a:rPr>
              <a:t>Ze zkušeností bys už měl(a) odhadnout hospodářské zaměření této oblasti.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537684" y="2417699"/>
            <a:ext cx="43924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>
                <a:solidFill>
                  <a:schemeClr val="tx2"/>
                </a:solidFill>
              </a:rPr>
              <a:t>Ano, je to průmyslově zemědělská oblast.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537684" y="3861048"/>
            <a:ext cx="43924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>
                <a:solidFill>
                  <a:schemeClr val="tx2"/>
                </a:solidFill>
              </a:rPr>
              <a:t>Pobřeží Černého moře a Kavkaz jsou oblasti ……………………..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537684" y="5301208"/>
            <a:ext cx="43924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>
                <a:solidFill>
                  <a:schemeClr val="tx2"/>
                </a:solidFill>
              </a:rPr>
              <a:t>Významnými městy jsou Voroněž             a </a:t>
            </a:r>
            <a:r>
              <a:rPr lang="cs-CZ" dirty="0">
                <a:solidFill>
                  <a:schemeClr val="tx2"/>
                </a:solidFill>
              </a:rPr>
              <a:t>R</a:t>
            </a:r>
            <a:r>
              <a:rPr lang="cs-CZ" dirty="0" smtClean="0">
                <a:solidFill>
                  <a:schemeClr val="tx2"/>
                </a:solidFill>
              </a:rPr>
              <a:t>ostov na Donu.</a:t>
            </a:r>
            <a:endParaRPr lang="cs-CZ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14787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4192349" y="186211"/>
            <a:ext cx="7505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tx2"/>
                </a:solidFill>
              </a:rPr>
              <a:t>Ural</a:t>
            </a:r>
            <a:endParaRPr lang="cs-CZ" sz="2400" dirty="0">
              <a:solidFill>
                <a:schemeClr val="tx2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644008" y="1013944"/>
            <a:ext cx="42484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>
                <a:solidFill>
                  <a:srgbClr val="FF0000"/>
                </a:solidFill>
              </a:rPr>
              <a:t>Při pohledu na mapu zjistíš, v čem spočívá význam této oblasti pro Rusko.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644008" y="1818891"/>
            <a:ext cx="42484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>
                <a:solidFill>
                  <a:schemeClr val="tx2"/>
                </a:solidFill>
              </a:rPr>
              <a:t>Významná je těžba nerostných surovin – uhlí, železná ruda, kovy, ropa.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644526" y="2617622"/>
            <a:ext cx="42484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>
                <a:solidFill>
                  <a:srgbClr val="FF0000"/>
                </a:solidFill>
              </a:rPr>
              <a:t>Teď už není vůbec těžké domyslet si průmyslová odvětví této oblasti: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644008" y="5013176"/>
            <a:ext cx="42484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>
                <a:solidFill>
                  <a:schemeClr val="tx2"/>
                </a:solidFill>
              </a:rPr>
              <a:t>Významná města: Perm, Ufa, </a:t>
            </a:r>
            <a:r>
              <a:rPr lang="cs-CZ" dirty="0" err="1" smtClean="0">
                <a:solidFill>
                  <a:schemeClr val="tx2"/>
                </a:solidFill>
              </a:rPr>
              <a:t>Orenburg</a:t>
            </a:r>
            <a:r>
              <a:rPr lang="cs-CZ" dirty="0" smtClean="0">
                <a:solidFill>
                  <a:schemeClr val="tx2"/>
                </a:solidFill>
              </a:rPr>
              <a:t>, Čeljabinsk, </a:t>
            </a:r>
            <a:r>
              <a:rPr lang="cs-CZ" dirty="0" err="1" smtClean="0">
                <a:solidFill>
                  <a:schemeClr val="tx2"/>
                </a:solidFill>
              </a:rPr>
              <a:t>Jekatěrinburg</a:t>
            </a:r>
            <a:r>
              <a:rPr lang="cs-CZ" dirty="0" smtClean="0">
                <a:solidFill>
                  <a:schemeClr val="tx2"/>
                </a:solidFill>
              </a:rPr>
              <a:t>.</a:t>
            </a:r>
            <a:endParaRPr lang="cs-CZ" dirty="0">
              <a:solidFill>
                <a:schemeClr val="tx2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941" y="820885"/>
            <a:ext cx="4239595" cy="56595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4989330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8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79512" y="260648"/>
            <a:ext cx="8712968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u="sng" dirty="0"/>
              <a:t>Rusko – přehled evropské části</a:t>
            </a:r>
          </a:p>
          <a:p>
            <a:pPr algn="ctr"/>
            <a:r>
              <a:rPr lang="cs-CZ" dirty="0"/>
              <a:t> </a:t>
            </a:r>
          </a:p>
          <a:p>
            <a:pPr marL="285750" lvl="0" indent="-285750">
              <a:buFontTx/>
              <a:buChar char="-"/>
            </a:pPr>
            <a:r>
              <a:rPr lang="cs-CZ" sz="1400" b="1" dirty="0" smtClean="0"/>
              <a:t>rozhodující </a:t>
            </a:r>
            <a:r>
              <a:rPr lang="cs-CZ" sz="1400" b="1" dirty="0"/>
              <a:t>význam pro hospodářství </a:t>
            </a:r>
            <a:r>
              <a:rPr lang="cs-CZ" sz="1400" b="1" dirty="0" smtClean="0"/>
              <a:t>Ruska</a:t>
            </a:r>
          </a:p>
          <a:p>
            <a:pPr marL="285750" lvl="0" indent="-285750">
              <a:buFontTx/>
              <a:buChar char="-"/>
            </a:pPr>
            <a:r>
              <a:rPr lang="cs-CZ" sz="1400" b="1" dirty="0" smtClean="0"/>
              <a:t>průmyslové </a:t>
            </a:r>
            <a:r>
              <a:rPr lang="cs-CZ" sz="1400" b="1" dirty="0"/>
              <a:t>oblasti mezi Moskvou a Uralem, zemědělské mezi Moskvou a </a:t>
            </a:r>
            <a:r>
              <a:rPr lang="cs-CZ" sz="1400" b="1" dirty="0" smtClean="0"/>
              <a:t>Kavkazem</a:t>
            </a:r>
          </a:p>
          <a:p>
            <a:pPr lvl="0"/>
            <a:endParaRPr lang="cs-CZ" sz="1400" b="1" dirty="0"/>
          </a:p>
          <a:p>
            <a:pPr lvl="0"/>
            <a:r>
              <a:rPr lang="cs-CZ" sz="1400" b="1" u="sng" dirty="0"/>
              <a:t>Moskva a okolí:</a:t>
            </a:r>
            <a:endParaRPr lang="cs-CZ" sz="1400" b="1" dirty="0"/>
          </a:p>
          <a:p>
            <a:pPr marL="285750" lvl="0" indent="-285750">
              <a:buFontTx/>
              <a:buChar char="-"/>
            </a:pPr>
            <a:r>
              <a:rPr lang="cs-CZ" sz="1400" b="1" dirty="0" smtClean="0"/>
              <a:t>lehké </a:t>
            </a:r>
            <a:r>
              <a:rPr lang="cs-CZ" sz="1400" b="1" dirty="0"/>
              <a:t>strojírenství, elektrospotřebiče, textil, </a:t>
            </a:r>
            <a:r>
              <a:rPr lang="cs-CZ" sz="1400" b="1" dirty="0" smtClean="0"/>
              <a:t>oděvy</a:t>
            </a:r>
          </a:p>
          <a:p>
            <a:pPr marL="285750" lvl="0" indent="-285750">
              <a:buFontTx/>
              <a:buChar char="-"/>
            </a:pPr>
            <a:r>
              <a:rPr lang="cs-CZ" sz="1400" b="1" dirty="0" smtClean="0"/>
              <a:t>energetický </a:t>
            </a:r>
            <a:r>
              <a:rPr lang="cs-CZ" sz="1400" b="1" dirty="0"/>
              <a:t>průmysl (spalování hnědého uhlí, jaderné </a:t>
            </a:r>
            <a:r>
              <a:rPr lang="cs-CZ" sz="1400" b="1" dirty="0" smtClean="0"/>
              <a:t>elektrárny</a:t>
            </a:r>
          </a:p>
          <a:p>
            <a:pPr marL="285750" lvl="0" indent="-285750">
              <a:buFontTx/>
              <a:buChar char="-"/>
            </a:pPr>
            <a:r>
              <a:rPr lang="cs-CZ" sz="1400" b="1" dirty="0" smtClean="0"/>
              <a:t>Moskva</a:t>
            </a:r>
            <a:r>
              <a:rPr lang="cs-CZ" sz="1400" b="1" dirty="0"/>
              <a:t>, </a:t>
            </a:r>
            <a:r>
              <a:rPr lang="cs-CZ" sz="1400" b="1" dirty="0" smtClean="0"/>
              <a:t>Petrohrad</a:t>
            </a:r>
          </a:p>
          <a:p>
            <a:pPr marL="285750" lvl="0" indent="-285750">
              <a:buFontTx/>
              <a:buChar char="-"/>
            </a:pPr>
            <a:r>
              <a:rPr lang="cs-CZ" sz="1400" b="1" dirty="0" smtClean="0"/>
              <a:t>těžba </a:t>
            </a:r>
            <a:r>
              <a:rPr lang="cs-CZ" sz="1400" b="1" dirty="0"/>
              <a:t>dřeva na </a:t>
            </a:r>
            <a:r>
              <a:rPr lang="cs-CZ" sz="1400" b="1" dirty="0" smtClean="0"/>
              <a:t>severu</a:t>
            </a:r>
          </a:p>
          <a:p>
            <a:pPr marL="285750" lvl="0" indent="-285750">
              <a:buFontTx/>
              <a:buChar char="-"/>
            </a:pPr>
            <a:r>
              <a:rPr lang="cs-CZ" sz="1400" b="1" dirty="0" smtClean="0"/>
              <a:t>Murmansk</a:t>
            </a:r>
            <a:r>
              <a:rPr lang="cs-CZ" sz="1400" b="1" dirty="0"/>
              <a:t>, Archangelsk – přístavy, dřevo, </a:t>
            </a:r>
            <a:r>
              <a:rPr lang="cs-CZ" sz="1400" b="1" dirty="0" smtClean="0"/>
              <a:t>ryby</a:t>
            </a:r>
          </a:p>
          <a:p>
            <a:pPr lvl="0"/>
            <a:endParaRPr lang="cs-CZ" sz="1400" b="1" u="sng" dirty="0" smtClean="0"/>
          </a:p>
          <a:p>
            <a:pPr lvl="0"/>
            <a:r>
              <a:rPr lang="cs-CZ" sz="1400" b="1" u="sng" dirty="0" smtClean="0"/>
              <a:t>Povolží</a:t>
            </a:r>
            <a:r>
              <a:rPr lang="cs-CZ" sz="1400" b="1" u="sng" dirty="0"/>
              <a:t>:</a:t>
            </a:r>
            <a:endParaRPr lang="cs-CZ" sz="1400" b="1" dirty="0"/>
          </a:p>
          <a:p>
            <a:pPr marL="285750" lvl="0" indent="-285750">
              <a:buFontTx/>
              <a:buChar char="-"/>
            </a:pPr>
            <a:r>
              <a:rPr lang="cs-CZ" sz="1400" b="1" dirty="0" smtClean="0"/>
              <a:t>dopravní tepna</a:t>
            </a:r>
          </a:p>
          <a:p>
            <a:pPr marL="285750" lvl="0" indent="-285750">
              <a:buFontTx/>
              <a:buChar char="-"/>
            </a:pPr>
            <a:r>
              <a:rPr lang="cs-CZ" sz="1400" b="1" dirty="0" smtClean="0"/>
              <a:t>výroba </a:t>
            </a:r>
            <a:r>
              <a:rPr lang="cs-CZ" sz="1400" b="1" dirty="0"/>
              <a:t>elektřiny, stavebních hmot a </a:t>
            </a:r>
            <a:r>
              <a:rPr lang="cs-CZ" sz="1400" b="1" dirty="0" smtClean="0"/>
              <a:t>potravin</a:t>
            </a:r>
          </a:p>
          <a:p>
            <a:pPr marL="285750" lvl="0" indent="-285750">
              <a:buFontTx/>
              <a:buChar char="-"/>
            </a:pPr>
            <a:r>
              <a:rPr lang="cs-CZ" sz="1400" b="1" dirty="0" smtClean="0"/>
              <a:t>těžba </a:t>
            </a:r>
            <a:r>
              <a:rPr lang="cs-CZ" sz="1400" b="1" dirty="0"/>
              <a:t>ropy, zemního plynu, soli – chemický </a:t>
            </a:r>
            <a:r>
              <a:rPr lang="cs-CZ" sz="1400" b="1" dirty="0" smtClean="0"/>
              <a:t>průmysl</a:t>
            </a:r>
          </a:p>
          <a:p>
            <a:pPr marL="285750" lvl="0" indent="-285750">
              <a:buFontTx/>
              <a:buChar char="-"/>
            </a:pPr>
            <a:r>
              <a:rPr lang="cs-CZ" sz="1400" b="1" dirty="0" err="1" smtClean="0"/>
              <a:t>Nižnij</a:t>
            </a:r>
            <a:r>
              <a:rPr lang="cs-CZ" sz="1400" b="1" dirty="0" smtClean="0"/>
              <a:t> </a:t>
            </a:r>
            <a:r>
              <a:rPr lang="cs-CZ" sz="1400" b="1" dirty="0"/>
              <a:t>Novgorod, Kazaň, </a:t>
            </a:r>
            <a:r>
              <a:rPr lang="cs-CZ" sz="1400" b="1" dirty="0" smtClean="0"/>
              <a:t>Samara</a:t>
            </a:r>
          </a:p>
          <a:p>
            <a:pPr lvl="0"/>
            <a:endParaRPr lang="cs-CZ" sz="1400" b="1" dirty="0"/>
          </a:p>
          <a:p>
            <a:pPr lvl="0"/>
            <a:r>
              <a:rPr lang="cs-CZ" sz="1400" b="1" u="sng" dirty="0"/>
              <a:t>Jižní oblasti Ruska:</a:t>
            </a:r>
            <a:endParaRPr lang="cs-CZ" sz="1400" b="1" dirty="0"/>
          </a:p>
          <a:p>
            <a:pPr marL="285750" lvl="0" indent="-285750">
              <a:buFontTx/>
              <a:buChar char="-"/>
            </a:pPr>
            <a:r>
              <a:rPr lang="cs-CZ" sz="1400" b="1" dirty="0" smtClean="0"/>
              <a:t>zemědělsko-průmyslová oblast</a:t>
            </a:r>
          </a:p>
          <a:p>
            <a:pPr marL="285750" lvl="0" indent="-285750">
              <a:buFontTx/>
              <a:buChar char="-"/>
            </a:pPr>
            <a:r>
              <a:rPr lang="cs-CZ" sz="1400" b="1" dirty="0" smtClean="0"/>
              <a:t>Voroněž</a:t>
            </a:r>
            <a:r>
              <a:rPr lang="cs-CZ" sz="1400" b="1" dirty="0"/>
              <a:t>, Rostov na </a:t>
            </a:r>
            <a:r>
              <a:rPr lang="cs-CZ" sz="1400" b="1" dirty="0" smtClean="0"/>
              <a:t>Donu</a:t>
            </a:r>
          </a:p>
          <a:p>
            <a:pPr marL="285750" lvl="0" indent="-285750">
              <a:buFontTx/>
              <a:buChar char="-"/>
            </a:pPr>
            <a:r>
              <a:rPr lang="cs-CZ" sz="1400" b="1" dirty="0" smtClean="0"/>
              <a:t>Černomořské </a:t>
            </a:r>
            <a:r>
              <a:rPr lang="cs-CZ" sz="1400" b="1" dirty="0"/>
              <a:t>pobřeží, Kavkaz – turistický ruch</a:t>
            </a:r>
          </a:p>
          <a:p>
            <a:pPr lvl="0"/>
            <a:endParaRPr lang="cs-CZ" sz="1400" b="1" u="sng" dirty="0" smtClean="0"/>
          </a:p>
          <a:p>
            <a:pPr lvl="0"/>
            <a:r>
              <a:rPr lang="cs-CZ" sz="1400" b="1" u="sng" dirty="0" smtClean="0"/>
              <a:t>Ural</a:t>
            </a:r>
            <a:r>
              <a:rPr lang="cs-CZ" sz="1400" b="1" u="sng" dirty="0"/>
              <a:t>:</a:t>
            </a:r>
            <a:endParaRPr lang="cs-CZ" sz="1400" b="1" dirty="0"/>
          </a:p>
          <a:p>
            <a:pPr marL="285750" lvl="0" indent="-285750">
              <a:buFontTx/>
              <a:buChar char="-"/>
            </a:pPr>
            <a:r>
              <a:rPr lang="cs-CZ" sz="1400" b="1" dirty="0" smtClean="0"/>
              <a:t>nerostné </a:t>
            </a:r>
            <a:r>
              <a:rPr lang="cs-CZ" sz="1400" b="1" dirty="0"/>
              <a:t>suroviny </a:t>
            </a:r>
            <a:endParaRPr lang="cs-CZ" sz="1400" b="1" dirty="0" smtClean="0"/>
          </a:p>
          <a:p>
            <a:pPr marL="285750" lvl="0" indent="-285750">
              <a:buFontTx/>
              <a:buChar char="-"/>
            </a:pPr>
            <a:r>
              <a:rPr lang="cs-CZ" sz="1400" b="1" dirty="0" err="1" smtClean="0"/>
              <a:t>Orenburg</a:t>
            </a:r>
            <a:endParaRPr lang="cs-CZ" sz="1400" b="1" dirty="0" smtClean="0"/>
          </a:p>
          <a:p>
            <a:pPr marL="285750" lvl="0" indent="-285750">
              <a:buFontTx/>
              <a:buChar char="-"/>
            </a:pPr>
            <a:r>
              <a:rPr lang="cs-CZ" sz="1400" b="1" dirty="0" smtClean="0"/>
              <a:t>zpracování </a:t>
            </a:r>
            <a:r>
              <a:rPr lang="cs-CZ" sz="1400" b="1" dirty="0"/>
              <a:t>kovů, těžké strojírenství, chemický </a:t>
            </a:r>
            <a:r>
              <a:rPr lang="cs-CZ" sz="1400" b="1" dirty="0" err="1" smtClean="0"/>
              <a:t>prům</a:t>
            </a:r>
            <a:r>
              <a:rPr lang="cs-CZ" sz="1400" b="1" dirty="0" smtClean="0"/>
              <a:t>.</a:t>
            </a:r>
          </a:p>
          <a:p>
            <a:pPr marL="285750" lvl="0" indent="-285750">
              <a:buFontTx/>
              <a:buChar char="-"/>
            </a:pPr>
            <a:r>
              <a:rPr lang="cs-CZ" sz="1400" b="1" dirty="0" err="1" smtClean="0"/>
              <a:t>Jekatěrinburg</a:t>
            </a:r>
            <a:r>
              <a:rPr lang="cs-CZ" sz="1400" b="1" dirty="0"/>
              <a:t>, Čeljabinsk, Perm, Ufa</a:t>
            </a:r>
          </a:p>
        </p:txBody>
      </p:sp>
    </p:spTree>
    <p:extLst>
      <p:ext uri="{BB962C8B-B14F-4D97-AF65-F5344CB8AC3E}">
        <p14:creationId xmlns:p14="http://schemas.microsoft.com/office/powerpoint/2010/main" val="2991921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4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4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4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4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4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4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4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4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4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4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4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4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4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4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4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4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4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4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UM-PPT-šablona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DUM-PPT-šablona</Template>
  <TotalTime>172</TotalTime>
  <Words>446</Words>
  <Application>Microsoft Office PowerPoint</Application>
  <PresentationFormat>Předvádění na obrazovce (4:3)</PresentationFormat>
  <Paragraphs>86</Paragraphs>
  <Slides>10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DUM-PPT-šablona</vt:lpstr>
      <vt:lpstr>VY_32_INOVACE_160_Evropská část Ruska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učebního materiálu</dc:title>
  <dc:creator>Tereza Bížová</dc:creator>
  <dc:description>Dostupné z Metodického portálu www.rvp.cz, ISSN: 1802-4785, financovaného z ESF a státního rozpočtu ČR. Provozováno Výzkumným ústavem pedagogickým v Praze.</dc:description>
  <cp:lastModifiedBy>Ďopan Antonín </cp:lastModifiedBy>
  <cp:revision>22</cp:revision>
  <dcterms:created xsi:type="dcterms:W3CDTF">2010-10-19T08:27:42Z</dcterms:created>
  <dcterms:modified xsi:type="dcterms:W3CDTF">2011-05-26T05:58:02Z</dcterms:modified>
</cp:coreProperties>
</file>