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481" autoAdjust="0"/>
  </p:normalViewPr>
  <p:slideViewPr>
    <p:cSldViewPr>
      <p:cViewPr varScale="1">
        <p:scale>
          <a:sx n="61" d="100"/>
          <a:sy n="61" d="100"/>
        </p:scale>
        <p:origin x="-162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A65AB8-3F4C-43C0-80B8-2E7630F4DE39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A28442-4C26-4E88-B2C3-855DC8C753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8240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http://geo-evropa.upol.cz/staty/spanelsko/vlajka-spanelsko/</a:t>
            </a:r>
          </a:p>
          <a:p>
            <a:r>
              <a:rPr lang="cs-CZ" dirty="0" smtClean="0"/>
              <a:t>http://cs.wikipedia.org/wiki/Soubor:Escudo_de_Espa%C3%B1a.svg</a:t>
            </a:r>
          </a:p>
          <a:p>
            <a:r>
              <a:rPr lang="cs-CZ" dirty="0" smtClean="0"/>
              <a:t>http://www.google.cz/imgres?imgurl=http://i.lidovky.cz/10/073/lngal/MK34bf05_korida_bmp.jpg&amp;imgrefurl=http://www.lidovky.cz/katalansky-parlament-zakazal-byci-zapasy-korida-padne-v-roce-2012-pvv-/ln_zahranici.asp?c%3DA100728_121330_ln_zahranici_mk&amp;h=325&amp;w=460&amp;sz=24&amp;tbnid=S46cQ-SpsE6CKM:&amp;tbnh=90&amp;tbnw=127&amp;prev=/search%3Fq%3Db%25C3%25BD%25C4%258D%25C3%25AD%2Bz%25C3%25A1pasy%26tbm%3Disch%26tbo%3Du&amp;zoom=1&amp;q=b%C3%BD%C4%8D%C3%AD+z%C3%A1pasy&amp;docid=vCJGDG5s27FO8M&amp;hl=cs&amp;sa=X&amp;ei=b-acT9r3A4bpOfHh8fsB&amp;sqi=2&amp;ved=0CF8Q9QEwCA&amp;dur=3374</a:t>
            </a:r>
          </a:p>
          <a:p>
            <a:r>
              <a:rPr lang="cs-CZ" dirty="0" smtClean="0"/>
              <a:t>http://www.olivyzespanelska.cz/svet-oliv/zdravi/obecne-ucinky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0747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http://cs.wikipedia.org/wiki/Soubor:Autonomous_communities_of_Spain_no_names.svg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4992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http://tapety.superhry.cz/sidla/mesta/madrid/stadion-s-bernabeu-800/</a:t>
            </a:r>
          </a:p>
          <a:p>
            <a:r>
              <a:rPr lang="cs-CZ" dirty="0" smtClean="0"/>
              <a:t>http://tapety.superhry.cz/sidla/mesta/madrid/namesti-plaza-mayor-800/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99594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http://tapety.superhry.cz/sidla/mesta/barcelona/pohled-na-barcelonu-800/</a:t>
            </a:r>
          </a:p>
          <a:p>
            <a:r>
              <a:rPr lang="cs-CZ" dirty="0" smtClean="0"/>
              <a:t>http://tapety.superhry.cz/sidla/mesta/barcelona/barcelonske-muzeum-800/</a:t>
            </a:r>
          </a:p>
          <a:p>
            <a:r>
              <a:rPr lang="cs-CZ" dirty="0" smtClean="0"/>
              <a:t>http://en.wikipedia.org/wiki/File:Universidad_de_Deusto.jpg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4865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http://cs.wikipedia.org/wiki/Soubor:Flag_of_Portugal.svg</a:t>
            </a:r>
          </a:p>
          <a:p>
            <a:r>
              <a:rPr lang="cs-CZ" dirty="0" smtClean="0"/>
              <a:t>http://cs.wikipedia.org/wiki/Soubor:Coat_of_arms_of_Portugal.svg</a:t>
            </a:r>
          </a:p>
          <a:p>
            <a:r>
              <a:rPr lang="cs-CZ" dirty="0" smtClean="0"/>
              <a:t>http://cs.wikipedia.org/wiki/Soubor:Quercus_suber_algarve.jpg</a:t>
            </a:r>
          </a:p>
          <a:p>
            <a:r>
              <a:rPr lang="cs-CZ" dirty="0" smtClean="0"/>
              <a:t>http://cs.wikipedia.org/wiki/Soubor:Quercus_suber_aka_cork_oak.jpg</a:t>
            </a:r>
          </a:p>
          <a:p>
            <a:r>
              <a:rPr lang="cs-CZ" dirty="0" smtClean="0"/>
              <a:t>http://www.biolib.cz/cz/taxonimage/id35582/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0306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http://www.strawberry-world.com/cz/portugal/lisbon/photos.html</a:t>
            </a:r>
          </a:p>
          <a:p>
            <a:r>
              <a:rPr lang="cs-CZ" smtClean="0"/>
              <a:t>http://lisabon.poznej.com/pamatky/belemska-vez/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44115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A28442-4C26-4E88-B2C3-855DC8C75375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E9E1E409-3DD7-44C8-9056-598A19827835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FD696BBB-50B9-4EA3-BC6C-9081862412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>
                <a:latin typeface="Calibri" pitchFamily="34" charset="0"/>
                <a:cs typeface="Calibri" pitchFamily="34" charset="0"/>
              </a:rPr>
              <a:t>Identifikátor školy: 600 150 569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737682"/>
            <a:ext cx="1050288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Šablona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5610" y="3073133"/>
            <a:ext cx="60869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VY_32_INOVACE_145_Španělsko, Portugalsko</a:t>
            </a:r>
            <a:endParaRPr lang="cs-CZ" sz="2400" dirty="0" smtClean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7477" y="536877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7470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1"/>
            <a:ext cx="7772400" cy="1224136"/>
          </a:xfrm>
        </p:spPr>
        <p:txBody>
          <a:bodyPr/>
          <a:lstStyle/>
          <a:p>
            <a:r>
              <a:rPr lang="cs-CZ" b="1" dirty="0" smtClean="0"/>
              <a:t>ŠPANĚLSKO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1196753"/>
            <a:ext cx="2808312" cy="1877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72383"/>
            <a:ext cx="20955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31672" y="1477661"/>
            <a:ext cx="1836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Člen EU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4946" y="3457809"/>
            <a:ext cx="4063517" cy="29908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947" y="3457809"/>
            <a:ext cx="4233201" cy="299084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932375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Španělsko – konstituční monarchie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0384" y="1377249"/>
            <a:ext cx="5394176" cy="49491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6373688" y="2420888"/>
            <a:ext cx="2694840" cy="28315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Španělsko je rozděleno</a:t>
            </a:r>
          </a:p>
          <a:p>
            <a:r>
              <a:rPr lang="cs-CZ" sz="2000" dirty="0" smtClean="0"/>
              <a:t>do autonomních</a:t>
            </a:r>
          </a:p>
          <a:p>
            <a:r>
              <a:rPr lang="cs-CZ" sz="2000" dirty="0" smtClean="0"/>
              <a:t>společenství a </a:t>
            </a:r>
          </a:p>
          <a:p>
            <a:r>
              <a:rPr lang="cs-CZ" sz="2000" dirty="0" smtClean="0"/>
              <a:t>provincií, např.</a:t>
            </a:r>
          </a:p>
          <a:p>
            <a:r>
              <a:rPr lang="cs-CZ" sz="2000" dirty="0" smtClean="0"/>
              <a:t>Andalusie, Baskicko,</a:t>
            </a:r>
          </a:p>
          <a:p>
            <a:r>
              <a:rPr lang="cs-CZ" sz="2000" dirty="0" smtClean="0"/>
              <a:t>Kastilie, Aragonie.</a:t>
            </a:r>
          </a:p>
          <a:p>
            <a:r>
              <a:rPr lang="cs-CZ" sz="2000" dirty="0" smtClean="0"/>
              <a:t>V čele státu je král,</a:t>
            </a:r>
          </a:p>
          <a:p>
            <a:r>
              <a:rPr lang="cs-CZ" sz="2000" dirty="0" smtClean="0"/>
              <a:t>parlament a vláda.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700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548680"/>
            <a:ext cx="6986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Zjisti podle atlasu rozložení obyvatelstva Španělska: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4069" y="1124744"/>
            <a:ext cx="70519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Dokážeš vysvětlit příčiny nerovnoměrného osídlení?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8870" y="1774014"/>
            <a:ext cx="88222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Španělsko je moderní vyspělá země – najdeš města s průmyslovým významem?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41153" y="2419971"/>
            <a:ext cx="49987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Madrid – hlavní město, průmyslové centrum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3140968"/>
            <a:ext cx="4012019" cy="300901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3865" y="3163772"/>
            <a:ext cx="4021492" cy="301611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87017" y="6199247"/>
            <a:ext cx="3885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Stadion Realu Madrid – San </a:t>
            </a:r>
            <a:r>
              <a:rPr lang="cs-CZ" dirty="0" err="1" smtClean="0"/>
              <a:t>Bernabeu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08822" y="6199247"/>
            <a:ext cx="225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Náměstí Plaza </a:t>
            </a:r>
            <a:r>
              <a:rPr lang="cs-CZ" dirty="0" err="1" smtClean="0"/>
              <a:t>Mayor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968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62676" y="163959"/>
            <a:ext cx="15010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Barcelona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3810000" cy="2857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92696"/>
            <a:ext cx="3810000" cy="2857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31640" y="3636832"/>
            <a:ext cx="1690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Celkový pohled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73586" y="3666741"/>
            <a:ext cx="2294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Barcelonské muzeum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0121" y="5177517"/>
            <a:ext cx="1023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Bilbao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4784" y="4149080"/>
            <a:ext cx="3416836" cy="256262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67789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48708" cy="44291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Španělsko má vyspělé zemědělství - hlavní </a:t>
            </a:r>
            <a:r>
              <a:rPr lang="cs-CZ" dirty="0"/>
              <a:t>exportované potraviny jsou citrony, rajčata </a:t>
            </a:r>
            <a:r>
              <a:rPr lang="cs-CZ" dirty="0" smtClean="0"/>
              <a:t>     a </a:t>
            </a:r>
            <a:r>
              <a:rPr lang="cs-CZ" dirty="0"/>
              <a:t>jahody, dále pak olivy, </a:t>
            </a:r>
            <a:r>
              <a:rPr lang="cs-CZ" dirty="0" smtClean="0"/>
              <a:t>mandle, </a:t>
            </a:r>
            <a:r>
              <a:rPr lang="cs-CZ" dirty="0"/>
              <a:t>víno a slunečnicový a olivový olej. </a:t>
            </a:r>
          </a:p>
        </p:txBody>
      </p:sp>
    </p:spTree>
    <p:extLst>
      <p:ext uri="{BB962C8B-B14F-4D97-AF65-F5344CB8AC3E}">
        <p14:creationId xmlns:p14="http://schemas.microsoft.com/office/powerpoint/2010/main" xmlns="" val="297526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PORTUGALSKO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757" y="1268760"/>
            <a:ext cx="27003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64924"/>
            <a:ext cx="2465789" cy="1796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6663" y="1885827"/>
            <a:ext cx="10358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Člen EU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349887"/>
            <a:ext cx="6624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Méně vyspělý stát – vývoz </a:t>
            </a:r>
            <a:r>
              <a:rPr lang="cs-CZ" dirty="0"/>
              <a:t>textilu, olivového oleje, korku, vína, ryb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186" y="4045225"/>
            <a:ext cx="3168352" cy="237626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6727" y="3754212"/>
            <a:ext cx="1955731" cy="295829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89035"/>
            <a:ext cx="3384376" cy="208864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2326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000046" y="318948"/>
            <a:ext cx="3192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Lisabon – hlavní město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1721580"/>
            <a:ext cx="4416932" cy="29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8348"/>
            <a:ext cx="3888432" cy="2916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73731" y="4997152"/>
            <a:ext cx="1517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Belémská</a:t>
            </a:r>
            <a:r>
              <a:rPr lang="cs-CZ" dirty="0" smtClean="0"/>
              <a:t> věž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439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48708" cy="442915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u="sng" dirty="0"/>
              <a:t>Španělsko: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 smtClean="0"/>
              <a:t>- moderní </a:t>
            </a:r>
            <a:r>
              <a:rPr lang="cs-CZ" dirty="0"/>
              <a:t>průmysl, vyspělá </a:t>
            </a:r>
            <a:r>
              <a:rPr lang="cs-CZ" dirty="0" smtClean="0"/>
              <a:t>země, člen EU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- zemědělství </a:t>
            </a:r>
            <a:r>
              <a:rPr lang="cs-CZ" dirty="0"/>
              <a:t>– olivy, citrusy, </a:t>
            </a:r>
            <a:r>
              <a:rPr lang="cs-CZ" dirty="0" smtClean="0"/>
              <a:t>víno, rajčata, jahody</a:t>
            </a:r>
            <a:endParaRPr lang="cs-CZ" dirty="0"/>
          </a:p>
          <a:p>
            <a:pPr marL="0" lvl="0" indent="0">
              <a:buNone/>
            </a:pPr>
            <a:r>
              <a:rPr lang="cs-CZ" dirty="0" smtClean="0"/>
              <a:t>- Madrid </a:t>
            </a:r>
            <a:r>
              <a:rPr lang="cs-CZ" dirty="0"/>
              <a:t>– hl. město, Barcelona, Bilbao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 algn="ctr">
              <a:buNone/>
            </a:pPr>
            <a:r>
              <a:rPr lang="cs-CZ" u="sng" dirty="0"/>
              <a:t>Portugalsko: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lvl="0" indent="0">
              <a:buNone/>
            </a:pPr>
            <a:r>
              <a:rPr lang="cs-CZ" dirty="0" smtClean="0"/>
              <a:t>- jedna z nejméně rozvinutých zemí </a:t>
            </a:r>
            <a:r>
              <a:rPr lang="cs-CZ" dirty="0"/>
              <a:t>EU</a:t>
            </a:r>
          </a:p>
          <a:p>
            <a:pPr marL="0" lvl="0" indent="0">
              <a:buNone/>
            </a:pPr>
            <a:r>
              <a:rPr lang="cs-CZ" dirty="0" smtClean="0"/>
              <a:t>- vývoz </a:t>
            </a:r>
            <a:r>
              <a:rPr lang="cs-CZ" dirty="0"/>
              <a:t>textilu, olivového oleje, korku, vína, ryb</a:t>
            </a:r>
          </a:p>
          <a:p>
            <a:pPr marL="0" lvl="0" indent="0">
              <a:buNone/>
            </a:pPr>
            <a:r>
              <a:rPr lang="cs-CZ" dirty="0" smtClean="0"/>
              <a:t>- Lisabon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83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153</TotalTime>
  <Words>253</Words>
  <Application>Microsoft Office PowerPoint</Application>
  <PresentationFormat>Předvádění na obrazovce (4:3)</PresentationFormat>
  <Paragraphs>67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Brooklet</vt:lpstr>
      <vt:lpstr>Snímek 1</vt:lpstr>
      <vt:lpstr>ŠPANĚLSKO</vt:lpstr>
      <vt:lpstr>Španělsko – konstituční monarchie</vt:lpstr>
      <vt:lpstr>Snímek 4</vt:lpstr>
      <vt:lpstr>Snímek 5</vt:lpstr>
      <vt:lpstr>Snímek 6</vt:lpstr>
      <vt:lpstr>PORTUGALSKO</vt:lpstr>
      <vt:lpstr>Snímek 8</vt:lpstr>
      <vt:lpstr>Snímek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ŠPANĚLSKO</dc:title>
  <dc:creator>Ďopan Antonín</dc:creator>
  <cp:lastModifiedBy>šárka</cp:lastModifiedBy>
  <cp:revision>20</cp:revision>
  <dcterms:created xsi:type="dcterms:W3CDTF">2011-02-23T20:03:34Z</dcterms:created>
  <dcterms:modified xsi:type="dcterms:W3CDTF">2012-04-29T07:55:17Z</dcterms:modified>
</cp:coreProperties>
</file>