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8"/>
  </p:notesMasterIdLst>
  <p:handoutMasterIdLst>
    <p:handoutMasterId r:id="rId19"/>
  </p:handoutMasterIdLst>
  <p:sldIdLst>
    <p:sldId id="280" r:id="rId2"/>
    <p:sldId id="297" r:id="rId3"/>
    <p:sldId id="282" r:id="rId4"/>
    <p:sldId id="283" r:id="rId5"/>
    <p:sldId id="281" r:id="rId6"/>
    <p:sldId id="284" r:id="rId7"/>
    <p:sldId id="285" r:id="rId8"/>
    <p:sldId id="288" r:id="rId9"/>
    <p:sldId id="290" r:id="rId10"/>
    <p:sldId id="289" r:id="rId11"/>
    <p:sldId id="291" r:id="rId12"/>
    <p:sldId id="292" r:id="rId13"/>
    <p:sldId id="293" r:id="rId14"/>
    <p:sldId id="294" r:id="rId15"/>
    <p:sldId id="296" r:id="rId16"/>
    <p:sldId id="29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99"/>
    <a:srgbClr val="D1F20E"/>
    <a:srgbClr val="99FF33"/>
    <a:srgbClr val="E3E66C"/>
    <a:srgbClr val="CEF50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137" autoAdjust="0"/>
    <p:restoredTop sz="94610" autoAdjust="0"/>
  </p:normalViewPr>
  <p:slideViewPr>
    <p:cSldViewPr>
      <p:cViewPr varScale="1">
        <p:scale>
          <a:sx n="55" d="100"/>
          <a:sy n="55" d="100"/>
        </p:scale>
        <p:origin x="-131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80213B-8718-438F-8B3C-0C24DD97CE43}" type="datetimeFigureOut">
              <a:rPr lang="cs-CZ" smtClean="0"/>
              <a:pPr/>
              <a:t>29.4.2012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025DE1-0D75-41CB-8E42-8E759CA7A0D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40726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29.4.2012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83376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33795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29.4.2012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29.4.2012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29.4.2012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33">
            <a:alpha val="3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29.4.2012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ll dir="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img.vo.msecnd.net/en-us/images/MC900441734.jpg" TargetMode="External"/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officeimg.vo.msecnd.net/en-us/images/MC900370140.jpg" TargetMode="External"/><Relationship Id="rId4" Type="http://schemas.openxmlformats.org/officeDocument/2006/relationships/hyperlink" Target="http://officeimg.vo.msecnd.net/en-us/images/MC900413634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3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13877" y="332656"/>
            <a:ext cx="5716247" cy="201622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2003005"/>
              </p:ext>
            </p:extLst>
          </p:nvPr>
        </p:nvGraphicFramePr>
        <p:xfrm>
          <a:off x="1187624" y="2780928"/>
          <a:ext cx="6768752" cy="2736304"/>
        </p:xfrm>
        <a:graphic>
          <a:graphicData uri="http://schemas.openxmlformats.org/drawingml/2006/table">
            <a:tbl>
              <a:tblPr/>
              <a:tblGrid>
                <a:gridCol w="2143025"/>
                <a:gridCol w="4625727"/>
              </a:tblGrid>
              <a:tr h="9583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842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9363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3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6195265"/>
              </p:ext>
            </p:extLst>
          </p:nvPr>
        </p:nvGraphicFramePr>
        <p:xfrm>
          <a:off x="539553" y="332656"/>
          <a:ext cx="8064894" cy="6134100"/>
        </p:xfrm>
        <a:graphic>
          <a:graphicData uri="http://schemas.openxmlformats.org/drawingml/2006/table">
            <a:tbl>
              <a:tblPr firstRow="1" firstCol="1" bandRow="1"/>
              <a:tblGrid>
                <a:gridCol w="2199696"/>
                <a:gridCol w="108359"/>
                <a:gridCol w="212223"/>
                <a:gridCol w="1292988"/>
                <a:gridCol w="1122997"/>
                <a:gridCol w="2094292"/>
                <a:gridCol w="1034339"/>
              </a:tblGrid>
              <a:tr h="2254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DUM: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6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VY_32_INOVACE_IV_2_12_Zaokrouhlování </a:t>
                      </a:r>
                      <a:r>
                        <a:rPr lang="cs-CZ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na 10, 100, 1 000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01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Šablona číslo: 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IV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Sada číslo: 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2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Pořadové číslo DUM: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12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8561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Renata Florianová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7123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Žák procvičuje zaokrouhlování čísel na 10, 100, 1 000 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 číselném oboru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 0 – 1 000 000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7123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Žák zaokrouhluje přirozená čísla, provádí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odhady, porovnává a kontroluje výsledky početních operací v oboru přirozených čísel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8561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8561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Typická věková skupina: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9 - </a:t>
                      </a: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11 </a:t>
                      </a: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8561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Zaokrouhlování, porovnávání, slovní úloha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8561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Pomůcky a materiál: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Funkce pero v programu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PowerPoint, p</a:t>
                      </a: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racovní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list, pero</a:t>
                      </a: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pastelky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3189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Potřebný čas pro </a:t>
                      </a:r>
                      <a:r>
                        <a:rPr lang="cs-CZ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výuku: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 – 30 minut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8561">
                <a:tc gridSpan="7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Metodické zhodnocení a popis práce s digitálním učebním materiálem: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85614">
                <a:tc gridSpan="7">
                  <a:txBody>
                    <a:bodyPr/>
                    <a:lstStyle/>
                    <a:p>
                      <a:pPr marL="2286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Snímek 3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– 7:  Vysvětlení pravidla zaokrouhlování čísel na 10, 100, 1 000</a:t>
                      </a:r>
                    </a:p>
                    <a:p>
                      <a:pPr marL="2286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  8: Zaokrouhlování čísel a přiřazování správného čísla do tabulky</a:t>
                      </a:r>
                    </a:p>
                    <a:p>
                      <a:pPr marL="22860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  9: Zaokrouhlování čísel a přiřazování správného čísla do tabulky, kontrola řešení</a:t>
                      </a:r>
                    </a:p>
                    <a:p>
                      <a:pPr marL="22860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10: Zaokrouhlování čísel a přiřazování správného čísla do tabulky</a:t>
                      </a:r>
                    </a:p>
                    <a:p>
                      <a:pPr marL="22860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11: Zaokrouhlování čísel a přiřazování správného čísla do tabulky, kontrola řešení</a:t>
                      </a:r>
                    </a:p>
                    <a:p>
                      <a:pPr marL="2286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12: Porovnávání a zaokrouhlování počtu obyvatel ve městech Královéhradeckého kraje</a:t>
                      </a:r>
                    </a:p>
                    <a:p>
                      <a:pPr marL="22860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13: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Porovnávání a zaokrouhlování počtu obyvatel ve městech Královéhradeckého kraje - řešení</a:t>
                      </a:r>
                      <a:endParaRPr lang="cs-CZ" sz="1200" baseline="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2286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14: Samostatné řešení slovní úlohy se zaokrouhlováním na 1000</a:t>
                      </a:r>
                    </a:p>
                    <a:p>
                      <a:pPr marL="2286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15: Řešení slovní úlohy</a:t>
                      </a:r>
                    </a:p>
                    <a:p>
                      <a:pPr marL="2286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Poznámka: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Tabulky lze vytisknout a žáci je mohou řešit samostatně nebo ve skupinové práci a následně řešení kontrolovat podle prezentace. Slovní úlohu mohou řešit jako samostatnou práci do sešitu.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2286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Učební materiál byl ověřen na interaktivní tabuli.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72881803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idx="1"/>
          </p:nvPr>
        </p:nvSpPr>
        <p:spPr>
          <a:xfrm>
            <a:off x="467544" y="1279301"/>
            <a:ext cx="8229600" cy="4525963"/>
          </a:xfrm>
        </p:spPr>
        <p:txBody>
          <a:bodyPr>
            <a:normAutofit fontScale="97500"/>
          </a:bodyPr>
          <a:lstStyle/>
          <a:p>
            <a:pPr marL="0" indent="0" algn="ctr">
              <a:buNone/>
            </a:pPr>
            <a:r>
              <a:rPr lang="cs-CZ" sz="5400" b="1" dirty="0" smtClean="0"/>
              <a:t>Zaokrouhlování čísel na </a:t>
            </a:r>
          </a:p>
          <a:p>
            <a:pPr marL="0" indent="0" algn="ctr">
              <a:buNone/>
            </a:pPr>
            <a:r>
              <a:rPr lang="cs-CZ" sz="5400" b="1" dirty="0" smtClean="0"/>
              <a:t>10, 100, 1 000</a:t>
            </a:r>
          </a:p>
          <a:p>
            <a:pPr marL="0" indent="0" algn="ctr">
              <a:buNone/>
            </a:pPr>
            <a:endParaRPr lang="cs-CZ" sz="5400" b="1" dirty="0"/>
          </a:p>
          <a:p>
            <a:pPr marL="0" indent="0" algn="ctr">
              <a:buNone/>
            </a:pPr>
            <a:r>
              <a:rPr lang="cs-CZ" sz="5400" b="1" dirty="0"/>
              <a:t>Čísla větší než 10 000</a:t>
            </a:r>
          </a:p>
          <a:p>
            <a:pPr marL="0" indent="0" algn="ctr">
              <a:buNone/>
            </a:pPr>
            <a:endParaRPr lang="cs-CZ" sz="5400" b="1" dirty="0"/>
          </a:p>
        </p:txBody>
      </p:sp>
    </p:spTree>
    <p:extLst>
      <p:ext uri="{BB962C8B-B14F-4D97-AF65-F5344CB8AC3E}">
        <p14:creationId xmlns:p14="http://schemas.microsoft.com/office/powerpoint/2010/main" val="2956335421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FLORIAN\AppData\Local\Microsoft\Windows\Temporary Internet Files\Content.IE5\V3BCR0HU\MC90037014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6574" y="0"/>
            <a:ext cx="1747560" cy="1844824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Připomeň si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6000" dirty="0"/>
              <a:t>0 1 2 3 4  </a:t>
            </a:r>
            <a:r>
              <a:rPr lang="cs-CZ" sz="6000" b="1" dirty="0">
                <a:solidFill>
                  <a:srgbClr val="FF0000"/>
                </a:solidFill>
              </a:rPr>
              <a:t>5</a:t>
            </a:r>
            <a:r>
              <a:rPr lang="cs-CZ" sz="6000" dirty="0"/>
              <a:t> 6 7 8 9</a:t>
            </a:r>
          </a:p>
          <a:p>
            <a:pPr marL="0" indent="0" algn="ctr">
              <a:buNone/>
            </a:pPr>
            <a:endParaRPr lang="cs-CZ" sz="2800" dirty="0" smtClean="0"/>
          </a:p>
          <a:p>
            <a:pPr marL="0" indent="0" algn="ctr">
              <a:buNone/>
            </a:pPr>
            <a:r>
              <a:rPr lang="cs-CZ" sz="2800" dirty="0" smtClean="0"/>
              <a:t>zaokrouhlujeme          zaokrouhlujeme </a:t>
            </a:r>
          </a:p>
          <a:p>
            <a:pPr marL="0" indent="0" algn="ctr">
              <a:buNone/>
            </a:pPr>
            <a:r>
              <a:rPr lang="cs-CZ" sz="2800" b="1" dirty="0" smtClean="0"/>
              <a:t>dolů                       </a:t>
            </a:r>
            <a:r>
              <a:rPr lang="cs-CZ" sz="2800" b="1" dirty="0"/>
              <a:t>nahoru</a:t>
            </a:r>
          </a:p>
          <a:p>
            <a:pPr marL="0" indent="0" algn="ctr">
              <a:buNone/>
            </a:pPr>
            <a:endParaRPr lang="cs-CZ" sz="2800" dirty="0"/>
          </a:p>
        </p:txBody>
      </p:sp>
      <p:sp>
        <p:nvSpPr>
          <p:cNvPr id="4" name="Šipka ohnutá nahoru 3"/>
          <p:cNvSpPr/>
          <p:nvPr/>
        </p:nvSpPr>
        <p:spPr>
          <a:xfrm rot="5400000">
            <a:off x="5941584" y="1349324"/>
            <a:ext cx="285168" cy="2448272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ohnutá nahoru 4"/>
          <p:cNvSpPr/>
          <p:nvPr/>
        </p:nvSpPr>
        <p:spPr>
          <a:xfrm rot="5400000" flipV="1">
            <a:off x="2904113" y="1356033"/>
            <a:ext cx="291594" cy="2428427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lů 5"/>
          <p:cNvSpPr/>
          <p:nvPr/>
        </p:nvSpPr>
        <p:spPr>
          <a:xfrm>
            <a:off x="3275856" y="4941168"/>
            <a:ext cx="504056" cy="122684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ů 8"/>
          <p:cNvSpPr/>
          <p:nvPr/>
        </p:nvSpPr>
        <p:spPr>
          <a:xfrm rot="10800000">
            <a:off x="5909108" y="4941168"/>
            <a:ext cx="473014" cy="122684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4627931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D1111"/>
                                      </p:to>
                                    </p:animClr>
                                    <p:animClr clrSpc="rgb" dir="cw"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D1111"/>
                                      </p:to>
                                    </p:animClr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6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6" presetID="19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D1111"/>
                                      </p:to>
                                    </p:animClr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D1111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9" grpId="0" animBg="1"/>
      <p:bldP spid="9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302612" y="3212976"/>
            <a:ext cx="504056" cy="216024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3491880" y="3212976"/>
            <a:ext cx="504056" cy="216024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Pamatuj : </a:t>
            </a:r>
            <a:r>
              <a:rPr lang="cs-CZ" dirty="0" smtClean="0"/>
              <a:t>Při zaokrouhlování čísel na </a:t>
            </a:r>
            <a:r>
              <a:rPr lang="cs-CZ" b="1" dirty="0" smtClean="0"/>
              <a:t>desítky</a:t>
            </a:r>
            <a:r>
              <a:rPr lang="cs-CZ" dirty="0" smtClean="0"/>
              <a:t> je rozhodující číslice na místě </a:t>
            </a:r>
            <a:r>
              <a:rPr lang="cs-CZ" u="sng" dirty="0" smtClean="0"/>
              <a:t>jednotek</a:t>
            </a:r>
          </a:p>
          <a:p>
            <a:r>
              <a:rPr lang="cs-CZ" dirty="0" smtClean="0"/>
              <a:t>V </a:t>
            </a:r>
            <a:r>
              <a:rPr lang="cs-CZ" dirty="0"/>
              <a:t>řádu </a:t>
            </a:r>
            <a:r>
              <a:rPr lang="cs-CZ" dirty="0" smtClean="0"/>
              <a:t>jednotek je </a:t>
            </a:r>
            <a:r>
              <a:rPr lang="cs-CZ" dirty="0"/>
              <a:t>při zaokrouhlování na </a:t>
            </a:r>
            <a:r>
              <a:rPr lang="cs-CZ" dirty="0" smtClean="0"/>
              <a:t>desítky nula</a:t>
            </a:r>
            <a:endParaRPr lang="cs-CZ" dirty="0"/>
          </a:p>
          <a:p>
            <a:endParaRPr lang="cs-CZ" dirty="0" smtClean="0"/>
          </a:p>
          <a:p>
            <a:pPr marL="363538" indent="0">
              <a:buNone/>
              <a:tabLst>
                <a:tab pos="2246313" algn="l"/>
              </a:tabLst>
            </a:pPr>
            <a:r>
              <a:rPr lang="cs-CZ" dirty="0" smtClean="0"/>
              <a:t>Např.    	27 1</a:t>
            </a:r>
            <a:r>
              <a:rPr lang="cs-CZ" dirty="0" smtClean="0">
                <a:solidFill>
                  <a:srgbClr val="00B0F0"/>
                </a:solidFill>
              </a:rPr>
              <a:t>5</a:t>
            </a:r>
            <a:r>
              <a:rPr lang="cs-CZ" dirty="0" smtClean="0">
                <a:solidFill>
                  <a:srgbClr val="FF0000"/>
                </a:solidFill>
              </a:rPr>
              <a:t>4</a:t>
            </a:r>
            <a:r>
              <a:rPr lang="cs-CZ" dirty="0" smtClean="0"/>
              <a:t>  ≐  27 1</a:t>
            </a:r>
            <a:r>
              <a:rPr lang="cs-CZ" dirty="0" smtClean="0">
                <a:solidFill>
                  <a:srgbClr val="00B0F0"/>
                </a:solidFill>
              </a:rPr>
              <a:t>5</a:t>
            </a:r>
            <a:r>
              <a:rPr lang="cs-CZ" dirty="0" smtClean="0">
                <a:solidFill>
                  <a:srgbClr val="FF0000"/>
                </a:solidFill>
              </a:rPr>
              <a:t>0</a:t>
            </a:r>
          </a:p>
          <a:p>
            <a:pPr marL="0" indent="0">
              <a:buNone/>
              <a:tabLst>
                <a:tab pos="2246313" algn="l"/>
              </a:tabLst>
            </a:pPr>
            <a:r>
              <a:rPr lang="cs-CZ" dirty="0" smtClean="0"/>
              <a:t>	56 </a:t>
            </a:r>
            <a:r>
              <a:rPr lang="cs-CZ" dirty="0"/>
              <a:t>2</a:t>
            </a:r>
            <a:r>
              <a:rPr lang="cs-CZ" dirty="0">
                <a:solidFill>
                  <a:srgbClr val="00B0F0"/>
                </a:solidFill>
              </a:rPr>
              <a:t>7</a:t>
            </a:r>
            <a:r>
              <a:rPr lang="cs-CZ" dirty="0">
                <a:solidFill>
                  <a:srgbClr val="FF0000"/>
                </a:solidFill>
              </a:rPr>
              <a:t>2</a:t>
            </a:r>
            <a:r>
              <a:rPr lang="cs-CZ" dirty="0"/>
              <a:t> </a:t>
            </a:r>
            <a:r>
              <a:rPr lang="cs-CZ" dirty="0" smtClean="0"/>
              <a:t> ≐  56 </a:t>
            </a:r>
            <a:r>
              <a:rPr lang="cs-CZ" dirty="0"/>
              <a:t>2</a:t>
            </a:r>
            <a:r>
              <a:rPr lang="cs-CZ" dirty="0">
                <a:solidFill>
                  <a:srgbClr val="00B0F0"/>
                </a:solidFill>
              </a:rPr>
              <a:t>7</a:t>
            </a:r>
            <a:r>
              <a:rPr lang="cs-CZ" dirty="0">
                <a:solidFill>
                  <a:srgbClr val="FF0000"/>
                </a:solidFill>
              </a:rPr>
              <a:t>0</a:t>
            </a:r>
          </a:p>
          <a:p>
            <a:pPr marL="0" indent="0">
              <a:buNone/>
              <a:tabLst>
                <a:tab pos="2246313" algn="l"/>
              </a:tabLst>
            </a:pPr>
            <a:r>
              <a:rPr lang="cs-CZ" dirty="0" smtClean="0"/>
              <a:t>	83 9</a:t>
            </a:r>
            <a:r>
              <a:rPr lang="cs-CZ" dirty="0" smtClean="0">
                <a:solidFill>
                  <a:srgbClr val="00B0F0"/>
                </a:solidFill>
              </a:rPr>
              <a:t>4</a:t>
            </a:r>
            <a:r>
              <a:rPr lang="cs-CZ" dirty="0" smtClean="0">
                <a:solidFill>
                  <a:srgbClr val="FF0000"/>
                </a:solidFill>
              </a:rPr>
              <a:t>6</a:t>
            </a:r>
            <a:r>
              <a:rPr lang="cs-CZ" dirty="0" smtClean="0"/>
              <a:t>  ≐  83 9</a:t>
            </a:r>
            <a:r>
              <a:rPr lang="cs-CZ" dirty="0" smtClean="0">
                <a:solidFill>
                  <a:srgbClr val="00B0F0"/>
                </a:solidFill>
              </a:rPr>
              <a:t>5</a:t>
            </a:r>
            <a:r>
              <a:rPr lang="cs-CZ" dirty="0" smtClean="0">
                <a:solidFill>
                  <a:srgbClr val="FF0000"/>
                </a:solidFill>
              </a:rPr>
              <a:t>0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  <a:tabLst>
                <a:tab pos="2246313" algn="l"/>
              </a:tabLst>
            </a:pPr>
            <a:r>
              <a:rPr lang="cs-CZ" dirty="0" smtClean="0"/>
              <a:t>	14 7</a:t>
            </a:r>
            <a:r>
              <a:rPr lang="cs-CZ" dirty="0" smtClean="0">
                <a:solidFill>
                  <a:srgbClr val="00B0F0"/>
                </a:solidFill>
              </a:rPr>
              <a:t>6</a:t>
            </a:r>
            <a:r>
              <a:rPr lang="cs-CZ" dirty="0" smtClean="0">
                <a:solidFill>
                  <a:srgbClr val="FF0000"/>
                </a:solidFill>
              </a:rPr>
              <a:t>9</a:t>
            </a:r>
            <a:r>
              <a:rPr lang="cs-CZ" dirty="0" smtClean="0"/>
              <a:t>  ≐  14 7</a:t>
            </a:r>
            <a:r>
              <a:rPr lang="cs-CZ" dirty="0" smtClean="0">
                <a:solidFill>
                  <a:srgbClr val="00B0F0"/>
                </a:solidFill>
              </a:rPr>
              <a:t>7</a:t>
            </a:r>
            <a:r>
              <a:rPr lang="cs-CZ" dirty="0" smtClean="0">
                <a:solidFill>
                  <a:srgbClr val="FF0000"/>
                </a:solidFill>
              </a:rPr>
              <a:t>0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6" name="Picture 2" descr="C:\Users\PFLORIAN\AppData\Local\Microsoft\Windows\Temporary Internet Files\Content.IE5\V3BCR0HU\MC90037014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flipH="1">
            <a:off x="6876256" y="4293096"/>
            <a:ext cx="2088232" cy="234888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79755565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419872" y="3212976"/>
            <a:ext cx="504056" cy="216024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185566" y="3212976"/>
            <a:ext cx="792088" cy="216024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Pamatuj </a:t>
            </a:r>
            <a:r>
              <a:rPr lang="cs-CZ" b="1" dirty="0" smtClean="0">
                <a:solidFill>
                  <a:srgbClr val="FF0000"/>
                </a:solidFill>
              </a:rPr>
              <a:t>: </a:t>
            </a:r>
            <a:r>
              <a:rPr lang="cs-CZ" dirty="0" smtClean="0"/>
              <a:t>Při zaokrouhlování čísel na </a:t>
            </a:r>
            <a:r>
              <a:rPr lang="cs-CZ" b="1" dirty="0" smtClean="0"/>
              <a:t>stovky</a:t>
            </a:r>
            <a:r>
              <a:rPr lang="cs-CZ" dirty="0" smtClean="0"/>
              <a:t> je rozhodující číslice na místě </a:t>
            </a:r>
            <a:r>
              <a:rPr lang="cs-CZ" u="sng" dirty="0" smtClean="0"/>
              <a:t>desítek</a:t>
            </a:r>
          </a:p>
          <a:p>
            <a:r>
              <a:rPr lang="cs-CZ" dirty="0"/>
              <a:t>V řádu </a:t>
            </a:r>
            <a:r>
              <a:rPr lang="cs-CZ" dirty="0" smtClean="0"/>
              <a:t>jednotek a desítek </a:t>
            </a:r>
            <a:r>
              <a:rPr lang="cs-CZ" dirty="0"/>
              <a:t>jsou při zaokrouhlování na </a:t>
            </a:r>
            <a:r>
              <a:rPr lang="cs-CZ" dirty="0" smtClean="0"/>
              <a:t>stovky </a:t>
            </a:r>
            <a:r>
              <a:rPr lang="cs-CZ" dirty="0"/>
              <a:t>nuly</a:t>
            </a:r>
          </a:p>
          <a:p>
            <a:endParaRPr lang="cs-CZ" dirty="0" smtClean="0"/>
          </a:p>
          <a:p>
            <a:pPr marL="538163" indent="0">
              <a:buNone/>
              <a:tabLst>
                <a:tab pos="2420938" algn="l"/>
              </a:tabLst>
            </a:pPr>
            <a:r>
              <a:rPr lang="cs-CZ" dirty="0" smtClean="0"/>
              <a:t>Např.    	27 </a:t>
            </a:r>
            <a:r>
              <a:rPr lang="cs-CZ" dirty="0" smtClean="0">
                <a:solidFill>
                  <a:srgbClr val="00B0F0"/>
                </a:solidFill>
              </a:rPr>
              <a:t>5</a:t>
            </a:r>
            <a:r>
              <a:rPr lang="cs-CZ" dirty="0" smtClean="0">
                <a:solidFill>
                  <a:srgbClr val="FF0000"/>
                </a:solidFill>
              </a:rPr>
              <a:t>4</a:t>
            </a:r>
            <a:r>
              <a:rPr lang="cs-CZ" dirty="0" smtClean="0"/>
              <a:t>3  ≐  27 </a:t>
            </a:r>
            <a:r>
              <a:rPr lang="cs-CZ" dirty="0" smtClean="0">
                <a:solidFill>
                  <a:srgbClr val="00B0F0"/>
                </a:solidFill>
              </a:rPr>
              <a:t>5</a:t>
            </a:r>
            <a:r>
              <a:rPr lang="cs-CZ" dirty="0" smtClean="0">
                <a:solidFill>
                  <a:srgbClr val="FF0000"/>
                </a:solidFill>
              </a:rPr>
              <a:t>00</a:t>
            </a:r>
          </a:p>
          <a:p>
            <a:pPr marL="538163" indent="0">
              <a:buNone/>
              <a:tabLst>
                <a:tab pos="2420938" algn="l"/>
              </a:tabLst>
            </a:pPr>
            <a:r>
              <a:rPr lang="cs-CZ" dirty="0" smtClean="0"/>
              <a:t>	56 </a:t>
            </a:r>
            <a:r>
              <a:rPr lang="cs-CZ" dirty="0" smtClean="0">
                <a:solidFill>
                  <a:srgbClr val="00B0F0"/>
                </a:solidFill>
              </a:rPr>
              <a:t>7</a:t>
            </a:r>
            <a:r>
              <a:rPr lang="cs-CZ" dirty="0" smtClean="0">
                <a:solidFill>
                  <a:srgbClr val="FF0000"/>
                </a:solidFill>
              </a:rPr>
              <a:t>2</a:t>
            </a:r>
            <a:r>
              <a:rPr lang="cs-CZ" dirty="0" smtClean="0"/>
              <a:t>8  ≐  56 </a:t>
            </a:r>
            <a:r>
              <a:rPr lang="cs-CZ" dirty="0" smtClean="0">
                <a:solidFill>
                  <a:srgbClr val="00B0F0"/>
                </a:solidFill>
              </a:rPr>
              <a:t>7</a:t>
            </a:r>
            <a:r>
              <a:rPr lang="cs-CZ" dirty="0" smtClean="0">
                <a:solidFill>
                  <a:srgbClr val="FF0000"/>
                </a:solidFill>
              </a:rPr>
              <a:t>00			</a:t>
            </a:r>
            <a:endParaRPr lang="cs-CZ" dirty="0">
              <a:solidFill>
                <a:srgbClr val="FF0000"/>
              </a:solidFill>
            </a:endParaRPr>
          </a:p>
          <a:p>
            <a:pPr marL="538163" indent="0">
              <a:buNone/>
              <a:tabLst>
                <a:tab pos="2420938" algn="l"/>
              </a:tabLst>
            </a:pPr>
            <a:r>
              <a:rPr lang="cs-CZ" dirty="0" smtClean="0"/>
              <a:t>	83 </a:t>
            </a:r>
            <a:r>
              <a:rPr lang="cs-CZ" dirty="0" smtClean="0">
                <a:solidFill>
                  <a:srgbClr val="00B0F0"/>
                </a:solidFill>
              </a:rPr>
              <a:t>4</a:t>
            </a:r>
            <a:r>
              <a:rPr lang="cs-CZ" dirty="0" smtClean="0">
                <a:solidFill>
                  <a:srgbClr val="FF0000"/>
                </a:solidFill>
              </a:rPr>
              <a:t>5</a:t>
            </a:r>
            <a:r>
              <a:rPr lang="cs-CZ" dirty="0" smtClean="0"/>
              <a:t>4  ≐  83 </a:t>
            </a:r>
            <a:r>
              <a:rPr lang="cs-CZ" dirty="0" smtClean="0">
                <a:solidFill>
                  <a:srgbClr val="00B0F0"/>
                </a:solidFill>
              </a:rPr>
              <a:t>5</a:t>
            </a:r>
            <a:r>
              <a:rPr lang="cs-CZ" dirty="0" smtClean="0">
                <a:solidFill>
                  <a:srgbClr val="FF0000"/>
                </a:solidFill>
              </a:rPr>
              <a:t>00</a:t>
            </a:r>
            <a:endParaRPr lang="cs-CZ" dirty="0">
              <a:solidFill>
                <a:srgbClr val="FF0000"/>
              </a:solidFill>
            </a:endParaRPr>
          </a:p>
          <a:p>
            <a:pPr marL="538163" indent="0">
              <a:buNone/>
              <a:tabLst>
                <a:tab pos="2420938" algn="l"/>
              </a:tabLst>
            </a:pPr>
            <a:r>
              <a:rPr lang="cs-CZ" dirty="0" smtClean="0"/>
              <a:t>	24 </a:t>
            </a:r>
            <a:r>
              <a:rPr lang="cs-CZ" dirty="0" smtClean="0">
                <a:solidFill>
                  <a:srgbClr val="00B0F0"/>
                </a:solidFill>
              </a:rPr>
              <a:t>6</a:t>
            </a:r>
            <a:r>
              <a:rPr lang="cs-CZ" dirty="0" smtClean="0">
                <a:solidFill>
                  <a:srgbClr val="FF0000"/>
                </a:solidFill>
              </a:rPr>
              <a:t>8</a:t>
            </a:r>
            <a:r>
              <a:rPr lang="cs-CZ" dirty="0" smtClean="0"/>
              <a:t>7  ≐  24 </a:t>
            </a:r>
            <a:r>
              <a:rPr lang="cs-CZ" dirty="0" smtClean="0">
                <a:solidFill>
                  <a:srgbClr val="00B0F0"/>
                </a:solidFill>
              </a:rPr>
              <a:t>7</a:t>
            </a:r>
            <a:r>
              <a:rPr lang="cs-CZ" dirty="0" smtClean="0">
                <a:solidFill>
                  <a:srgbClr val="FF0000"/>
                </a:solidFill>
              </a:rPr>
              <a:t>00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6" name="Picture 2" descr="C:\Users\PFLORIAN\AppData\Local\Microsoft\Windows\Temporary Internet Files\Content.IE5\V3BCR0HU\MC90037014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flipH="1">
            <a:off x="6876256" y="4293096"/>
            <a:ext cx="2088232" cy="234888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89506836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076056" y="3212976"/>
            <a:ext cx="936104" cy="216024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275856" y="3212976"/>
            <a:ext cx="504056" cy="216024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Pamatuj </a:t>
            </a:r>
            <a:r>
              <a:rPr lang="cs-CZ" b="1" dirty="0" smtClean="0">
                <a:solidFill>
                  <a:srgbClr val="FF0000"/>
                </a:solidFill>
              </a:rPr>
              <a:t>: </a:t>
            </a:r>
            <a:r>
              <a:rPr lang="cs-CZ" dirty="0" smtClean="0"/>
              <a:t>Při zaokrouhlování čísel na </a:t>
            </a:r>
            <a:r>
              <a:rPr lang="cs-CZ" b="1" dirty="0" smtClean="0"/>
              <a:t>tisíce</a:t>
            </a:r>
            <a:r>
              <a:rPr lang="cs-CZ" dirty="0" smtClean="0"/>
              <a:t> je rozhodující číslice na místě </a:t>
            </a:r>
            <a:r>
              <a:rPr lang="cs-CZ" u="sng" dirty="0" smtClean="0"/>
              <a:t>stovek</a:t>
            </a:r>
          </a:p>
          <a:p>
            <a:r>
              <a:rPr lang="cs-CZ" dirty="0" smtClean="0"/>
              <a:t>V řádu jednotek, desítek a stovek jsou při zaokrouhlování na tisíce nuly</a:t>
            </a:r>
          </a:p>
          <a:p>
            <a:endParaRPr lang="cs-CZ" dirty="0" smtClean="0"/>
          </a:p>
          <a:p>
            <a:pPr marL="374650" indent="-374650">
              <a:tabLst>
                <a:tab pos="2514600" algn="l"/>
              </a:tabLst>
            </a:pPr>
            <a:r>
              <a:rPr lang="cs-CZ" dirty="0" smtClean="0"/>
              <a:t>Např.    	5</a:t>
            </a:r>
            <a:r>
              <a:rPr lang="cs-CZ" dirty="0" smtClean="0">
                <a:solidFill>
                  <a:srgbClr val="00B0F0"/>
                </a:solidFill>
              </a:rPr>
              <a:t>1 </a:t>
            </a:r>
            <a:r>
              <a:rPr lang="cs-CZ" dirty="0" smtClean="0">
                <a:solidFill>
                  <a:srgbClr val="FF0000"/>
                </a:solidFill>
              </a:rPr>
              <a:t>4</a:t>
            </a:r>
            <a:r>
              <a:rPr lang="cs-CZ" dirty="0" smtClean="0"/>
              <a:t>43  ≐  5</a:t>
            </a:r>
            <a:r>
              <a:rPr lang="cs-CZ" dirty="0" smtClean="0">
                <a:solidFill>
                  <a:srgbClr val="00B0F0"/>
                </a:solidFill>
              </a:rPr>
              <a:t>1 </a:t>
            </a:r>
            <a:r>
              <a:rPr lang="cs-CZ" dirty="0" smtClean="0">
                <a:solidFill>
                  <a:srgbClr val="FF0000"/>
                </a:solidFill>
              </a:rPr>
              <a:t>000</a:t>
            </a:r>
          </a:p>
          <a:p>
            <a:pPr marL="444500" indent="0">
              <a:buNone/>
              <a:tabLst>
                <a:tab pos="2514600" algn="l"/>
              </a:tabLst>
            </a:pPr>
            <a:r>
              <a:rPr lang="cs-CZ" dirty="0" smtClean="0"/>
              <a:t>	3</a:t>
            </a:r>
            <a:r>
              <a:rPr lang="cs-CZ" dirty="0" smtClean="0">
                <a:solidFill>
                  <a:srgbClr val="00B0F0"/>
                </a:solidFill>
              </a:rPr>
              <a:t>7 </a:t>
            </a:r>
            <a:r>
              <a:rPr lang="cs-CZ" dirty="0" smtClean="0">
                <a:solidFill>
                  <a:srgbClr val="FF0000"/>
                </a:solidFill>
              </a:rPr>
              <a:t>2</a:t>
            </a:r>
            <a:r>
              <a:rPr lang="cs-CZ" dirty="0" smtClean="0"/>
              <a:t>83  ≐  3</a:t>
            </a:r>
            <a:r>
              <a:rPr lang="cs-CZ" dirty="0" smtClean="0">
                <a:solidFill>
                  <a:srgbClr val="00B0F0"/>
                </a:solidFill>
              </a:rPr>
              <a:t>7 </a:t>
            </a:r>
            <a:r>
              <a:rPr lang="cs-CZ" dirty="0" smtClean="0">
                <a:solidFill>
                  <a:srgbClr val="FF0000"/>
                </a:solidFill>
              </a:rPr>
              <a:t>000</a:t>
            </a:r>
            <a:endParaRPr lang="cs-CZ" dirty="0">
              <a:solidFill>
                <a:srgbClr val="FF0000"/>
              </a:solidFill>
            </a:endParaRPr>
          </a:p>
          <a:p>
            <a:pPr marL="444500" indent="0">
              <a:buNone/>
              <a:tabLst>
                <a:tab pos="2514600" algn="l"/>
              </a:tabLst>
            </a:pPr>
            <a:r>
              <a:rPr lang="cs-CZ" dirty="0" smtClean="0"/>
              <a:t>	8</a:t>
            </a:r>
            <a:r>
              <a:rPr lang="cs-CZ" dirty="0" smtClean="0">
                <a:solidFill>
                  <a:srgbClr val="00B0F0"/>
                </a:solidFill>
              </a:rPr>
              <a:t>4 </a:t>
            </a:r>
            <a:r>
              <a:rPr lang="cs-CZ" dirty="0" smtClean="0">
                <a:solidFill>
                  <a:srgbClr val="FF0000"/>
                </a:solidFill>
              </a:rPr>
              <a:t>5</a:t>
            </a:r>
            <a:r>
              <a:rPr lang="cs-CZ" dirty="0" smtClean="0"/>
              <a:t>42  ≐  8</a:t>
            </a:r>
            <a:r>
              <a:rPr lang="cs-CZ" dirty="0" smtClean="0">
                <a:solidFill>
                  <a:srgbClr val="00B0F0"/>
                </a:solidFill>
              </a:rPr>
              <a:t>5 </a:t>
            </a:r>
            <a:r>
              <a:rPr lang="cs-CZ" dirty="0" smtClean="0">
                <a:solidFill>
                  <a:srgbClr val="FF0000"/>
                </a:solidFill>
              </a:rPr>
              <a:t>000</a:t>
            </a:r>
            <a:endParaRPr lang="cs-CZ" dirty="0">
              <a:solidFill>
                <a:srgbClr val="FF0000"/>
              </a:solidFill>
            </a:endParaRPr>
          </a:p>
          <a:p>
            <a:pPr marL="444500" indent="0">
              <a:buNone/>
              <a:tabLst>
                <a:tab pos="2514600" algn="l"/>
              </a:tabLst>
            </a:pPr>
            <a:r>
              <a:rPr lang="cs-CZ" dirty="0" smtClean="0"/>
              <a:t>	5</a:t>
            </a:r>
            <a:r>
              <a:rPr lang="cs-CZ" dirty="0" smtClean="0">
                <a:solidFill>
                  <a:srgbClr val="00B0F0"/>
                </a:solidFill>
              </a:rPr>
              <a:t>2 </a:t>
            </a:r>
            <a:r>
              <a:rPr lang="cs-CZ" dirty="0" smtClean="0">
                <a:solidFill>
                  <a:srgbClr val="FF0000"/>
                </a:solidFill>
              </a:rPr>
              <a:t>8</a:t>
            </a:r>
            <a:r>
              <a:rPr lang="cs-CZ" dirty="0" smtClean="0"/>
              <a:t>75  ≐  5</a:t>
            </a:r>
            <a:r>
              <a:rPr lang="cs-CZ" dirty="0" smtClean="0">
                <a:solidFill>
                  <a:srgbClr val="00B0F0"/>
                </a:solidFill>
              </a:rPr>
              <a:t>3 </a:t>
            </a:r>
            <a:r>
              <a:rPr lang="cs-CZ" dirty="0" smtClean="0">
                <a:solidFill>
                  <a:srgbClr val="FF0000"/>
                </a:solidFill>
              </a:rPr>
              <a:t>000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6" name="Picture 2" descr="C:\Users\PFLORIAN\AppData\Local\Microsoft\Windows\Temporary Internet Files\Content.IE5\V3BCR0HU\MC90037014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flipH="1">
            <a:off x="6876256" y="4293096"/>
            <a:ext cx="2088232" cy="234888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2765183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98967423"/>
              </p:ext>
            </p:extLst>
          </p:nvPr>
        </p:nvGraphicFramePr>
        <p:xfrm>
          <a:off x="475701" y="2276872"/>
          <a:ext cx="8136902" cy="335280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896226"/>
                <a:gridCol w="1310169"/>
                <a:gridCol w="1310169"/>
                <a:gridCol w="1310169"/>
                <a:gridCol w="131016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ysClr val="windowText" lastClr="000000"/>
                          </a:solidFill>
                        </a:rPr>
                        <a:t>Dané číslo</a:t>
                      </a:r>
                      <a:endParaRPr lang="cs-CZ" sz="280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solidFill>
                      <a:srgbClr val="D1F20E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ysClr val="windowText" lastClr="000000"/>
                          </a:solidFill>
                        </a:rPr>
                        <a:t>27 154</a:t>
                      </a:r>
                      <a:endParaRPr lang="cs-CZ" sz="280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solidFill>
                      <a:srgbClr val="D1F20E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ysClr val="windowText" lastClr="000000"/>
                          </a:solidFill>
                        </a:rPr>
                        <a:t>14 971</a:t>
                      </a:r>
                      <a:endParaRPr lang="cs-CZ" sz="280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solidFill>
                      <a:srgbClr val="D1F20E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ysClr val="windowText" lastClr="000000"/>
                          </a:solidFill>
                        </a:rPr>
                        <a:t>56 365</a:t>
                      </a:r>
                      <a:endParaRPr lang="cs-CZ" sz="280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solidFill>
                      <a:srgbClr val="D1F20E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ysClr val="windowText" lastClr="000000"/>
                          </a:solidFill>
                        </a:rPr>
                        <a:t>38 499</a:t>
                      </a:r>
                      <a:endParaRPr lang="cs-CZ" sz="280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solidFill>
                      <a:srgbClr val="D1F20E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Zaokrouhleno na desítky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Zaokrouhleno na stovky</a:t>
                      </a:r>
                      <a:endParaRPr lang="cs-CZ" sz="28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Zaokrouhleno na tisíce</a:t>
                      </a:r>
                      <a:endParaRPr lang="cs-CZ" sz="2800" dirty="0"/>
                    </a:p>
                  </a:txBody>
                  <a:tcP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 dirty="0"/>
                    </a:p>
                  </a:txBody>
                  <a:tcP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 dirty="0"/>
                    </a:p>
                  </a:txBody>
                  <a:tcP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 dirty="0"/>
                    </a:p>
                  </a:txBody>
                  <a:tcP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 dirty="0"/>
                    </a:p>
                  </a:txBody>
                  <a:tcPr>
                    <a:solidFill>
                      <a:srgbClr val="FFFF99"/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575775" y="620688"/>
            <a:ext cx="5936754" cy="76944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spcBef>
                <a:spcPct val="0"/>
              </a:spcBef>
              <a:buNone/>
              <a:defRPr sz="4400"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dirty="0"/>
              <a:t>Zaokrouhli čísla v tabulce</a:t>
            </a:r>
          </a:p>
        </p:txBody>
      </p:sp>
    </p:spTree>
    <p:extLst>
      <p:ext uri="{BB962C8B-B14F-4D97-AF65-F5344CB8AC3E}">
        <p14:creationId xmlns:p14="http://schemas.microsoft.com/office/powerpoint/2010/main" val="3623598793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10886536"/>
              </p:ext>
            </p:extLst>
          </p:nvPr>
        </p:nvGraphicFramePr>
        <p:xfrm>
          <a:off x="475701" y="2276872"/>
          <a:ext cx="8136902" cy="335280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896226"/>
                <a:gridCol w="1310169"/>
                <a:gridCol w="1310169"/>
                <a:gridCol w="1310169"/>
                <a:gridCol w="1310169"/>
              </a:tblGrid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800" b="1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Dané číslo</a:t>
                      </a:r>
                      <a:endParaRPr lang="cs-CZ" sz="2800" b="1" kern="1200" dirty="0">
                        <a:solidFill>
                          <a:sysClr val="windowText" lastClr="00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rgbClr val="D1F20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r" defTabSz="914400" rtl="0" eaLnBrk="1" latinLnBrk="0" hangingPunct="1"/>
                      <a:r>
                        <a:rPr lang="cs-CZ" sz="2800" b="1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27 154</a:t>
                      </a:r>
                      <a:endParaRPr lang="cs-CZ" sz="2800" b="1" kern="1200" dirty="0">
                        <a:solidFill>
                          <a:sysClr val="windowText" lastClr="00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rgbClr val="D1F20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r" defTabSz="914400" rtl="0" eaLnBrk="1" latinLnBrk="0" hangingPunct="1"/>
                      <a:r>
                        <a:rPr lang="cs-CZ" sz="2800" b="1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14 842</a:t>
                      </a:r>
                      <a:endParaRPr lang="cs-CZ" sz="2800" b="1" kern="1200" dirty="0">
                        <a:solidFill>
                          <a:sysClr val="windowText" lastClr="00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rgbClr val="D1F20E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ysClr val="windowText" lastClr="000000"/>
                          </a:solidFill>
                        </a:rPr>
                        <a:t>56 365</a:t>
                      </a:r>
                      <a:endParaRPr lang="cs-CZ" sz="280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solidFill>
                      <a:srgbClr val="D1F20E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ysClr val="windowText" lastClr="000000"/>
                          </a:solidFill>
                        </a:rPr>
                        <a:t>38 499</a:t>
                      </a:r>
                      <a:endParaRPr lang="cs-CZ" sz="280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solidFill>
                      <a:srgbClr val="D1F20E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Zaokrouhleno na desítky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/>
                        <a:t>27 150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/>
                        <a:t>14 840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/>
                        <a:t>56 370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/>
                        <a:t>38 500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Zaokrouhleno na stovky</a:t>
                      </a:r>
                      <a:endParaRPr lang="cs-CZ" sz="28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/>
                        <a:t>27 200</a:t>
                      </a:r>
                      <a:endParaRPr lang="cs-CZ" sz="28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/>
                        <a:t>14 800</a:t>
                      </a:r>
                      <a:endParaRPr lang="cs-CZ" sz="28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/>
                        <a:t>56 400</a:t>
                      </a:r>
                      <a:endParaRPr lang="cs-CZ" sz="28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/>
                        <a:t>38 500</a:t>
                      </a:r>
                      <a:endParaRPr lang="cs-CZ" sz="28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Zaokrouhleno na tisíce</a:t>
                      </a:r>
                      <a:endParaRPr lang="cs-CZ" sz="2800" dirty="0"/>
                    </a:p>
                  </a:txBody>
                  <a:tcP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/>
                        <a:t>27 000</a:t>
                      </a:r>
                      <a:endParaRPr lang="cs-CZ" sz="2800" dirty="0"/>
                    </a:p>
                  </a:txBody>
                  <a:tcP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/>
                        <a:t>15 000</a:t>
                      </a:r>
                      <a:endParaRPr lang="cs-CZ" sz="2800" dirty="0"/>
                    </a:p>
                  </a:txBody>
                  <a:tcP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/>
                        <a:t>56 000</a:t>
                      </a:r>
                      <a:endParaRPr lang="cs-CZ" sz="2800" dirty="0"/>
                    </a:p>
                  </a:txBody>
                  <a:tcP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/>
                        <a:t>39 000</a:t>
                      </a:r>
                      <a:endParaRPr lang="cs-CZ" sz="2800" dirty="0"/>
                    </a:p>
                  </a:txBody>
                  <a:tcPr>
                    <a:solidFill>
                      <a:srgbClr val="FFFF99"/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570500" y="404664"/>
            <a:ext cx="6164577" cy="122413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spcBef>
                <a:spcPct val="0"/>
              </a:spcBef>
              <a:buNone/>
              <a:defRPr sz="4400"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dirty="0"/>
              <a:t>Zaokrouhli čísla v </a:t>
            </a:r>
            <a:r>
              <a:rPr lang="cs-CZ" sz="4000" dirty="0" smtClean="0"/>
              <a:t>tabulce</a:t>
            </a:r>
          </a:p>
          <a:p>
            <a:r>
              <a:rPr lang="cs-CZ" sz="4000" dirty="0" smtClean="0"/>
              <a:t>kontrola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396507627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07548426"/>
              </p:ext>
            </p:extLst>
          </p:nvPr>
        </p:nvGraphicFramePr>
        <p:xfrm>
          <a:off x="475701" y="2276872"/>
          <a:ext cx="8136902" cy="335280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896226"/>
                <a:gridCol w="1310169"/>
                <a:gridCol w="1310169"/>
                <a:gridCol w="1310169"/>
                <a:gridCol w="131016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ysClr val="windowText" lastClr="000000"/>
                          </a:solidFill>
                        </a:rPr>
                        <a:t>Dané číslo</a:t>
                      </a:r>
                      <a:endParaRPr lang="cs-CZ" sz="280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solidFill>
                      <a:srgbClr val="D1F20E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ysClr val="windowText" lastClr="000000"/>
                          </a:solidFill>
                        </a:rPr>
                        <a:t>92 718</a:t>
                      </a:r>
                      <a:endParaRPr lang="cs-CZ" sz="280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solidFill>
                      <a:srgbClr val="D1F20E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ysClr val="windowText" lastClr="000000"/>
                          </a:solidFill>
                        </a:rPr>
                        <a:t>85 947</a:t>
                      </a:r>
                      <a:endParaRPr lang="cs-CZ" sz="280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solidFill>
                      <a:srgbClr val="D1F20E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ysClr val="windowText" lastClr="000000"/>
                          </a:solidFill>
                        </a:rPr>
                        <a:t>43 563</a:t>
                      </a:r>
                      <a:endParaRPr lang="cs-CZ" sz="280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solidFill>
                      <a:srgbClr val="D1F20E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ysClr val="windowText" lastClr="000000"/>
                          </a:solidFill>
                        </a:rPr>
                        <a:t>72 836</a:t>
                      </a:r>
                      <a:endParaRPr lang="cs-CZ" sz="280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solidFill>
                      <a:srgbClr val="D1F20E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Zaokrouhleno na desítky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Zaokrouhleno na stovky</a:t>
                      </a:r>
                      <a:endParaRPr lang="cs-CZ" sz="28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Zaokrouhleno na tisíce</a:t>
                      </a:r>
                      <a:endParaRPr lang="cs-CZ" sz="2800" dirty="0"/>
                    </a:p>
                  </a:txBody>
                  <a:tcP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 dirty="0"/>
                    </a:p>
                  </a:txBody>
                  <a:tcP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 dirty="0"/>
                    </a:p>
                  </a:txBody>
                  <a:tcP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 dirty="0"/>
                    </a:p>
                  </a:txBody>
                  <a:tcP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 dirty="0"/>
                    </a:p>
                  </a:txBody>
                  <a:tcPr>
                    <a:solidFill>
                      <a:srgbClr val="FFFF99"/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575775" y="620688"/>
            <a:ext cx="5936754" cy="76944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spcBef>
                <a:spcPct val="0"/>
              </a:spcBef>
              <a:buNone/>
              <a:defRPr sz="4400"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dirty="0"/>
              <a:t>Zaokrouhli čísla v tabulce</a:t>
            </a:r>
          </a:p>
        </p:txBody>
      </p:sp>
    </p:spTree>
    <p:extLst>
      <p:ext uri="{BB962C8B-B14F-4D97-AF65-F5344CB8AC3E}">
        <p14:creationId xmlns:p14="http://schemas.microsoft.com/office/powerpoint/2010/main" val="725699447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50366086"/>
              </p:ext>
            </p:extLst>
          </p:nvPr>
        </p:nvGraphicFramePr>
        <p:xfrm>
          <a:off x="475701" y="2276872"/>
          <a:ext cx="8136902" cy="335280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896226"/>
                <a:gridCol w="1310169"/>
                <a:gridCol w="1310169"/>
                <a:gridCol w="1310169"/>
                <a:gridCol w="131016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ysClr val="windowText" lastClr="000000"/>
                          </a:solidFill>
                        </a:rPr>
                        <a:t>Dané číslo</a:t>
                      </a:r>
                      <a:endParaRPr lang="cs-CZ" sz="280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solidFill>
                      <a:srgbClr val="D1F20E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ysClr val="windowText" lastClr="000000"/>
                          </a:solidFill>
                        </a:rPr>
                        <a:t>92 718</a:t>
                      </a:r>
                      <a:endParaRPr lang="cs-CZ" sz="280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solidFill>
                      <a:srgbClr val="D1F20E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ysClr val="windowText" lastClr="000000"/>
                          </a:solidFill>
                        </a:rPr>
                        <a:t>85 947</a:t>
                      </a:r>
                      <a:endParaRPr lang="cs-CZ" sz="280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solidFill>
                      <a:srgbClr val="D1F20E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ysClr val="windowText" lastClr="000000"/>
                          </a:solidFill>
                        </a:rPr>
                        <a:t>43 563</a:t>
                      </a:r>
                      <a:endParaRPr lang="cs-CZ" sz="280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solidFill>
                      <a:srgbClr val="D1F20E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ysClr val="windowText" lastClr="000000"/>
                          </a:solidFill>
                        </a:rPr>
                        <a:t>72 836</a:t>
                      </a:r>
                      <a:endParaRPr lang="cs-CZ" sz="280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solidFill>
                      <a:srgbClr val="D1F20E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Zaokrouhleno na desítky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/>
                        <a:t>92 720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/>
                        <a:t>85 950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/>
                        <a:t>43 560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/>
                        <a:t>72 840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Zaokrouhleno na stovky</a:t>
                      </a:r>
                      <a:endParaRPr lang="cs-CZ" sz="28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/>
                        <a:t>92 700</a:t>
                      </a:r>
                      <a:endParaRPr lang="cs-CZ" sz="28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smtClean="0"/>
                        <a:t>85 900</a:t>
                      </a:r>
                      <a:endParaRPr lang="cs-CZ" sz="28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/>
                        <a:t>43 600</a:t>
                      </a:r>
                      <a:endParaRPr lang="cs-CZ" sz="28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/>
                        <a:t>72 800</a:t>
                      </a:r>
                      <a:endParaRPr lang="cs-CZ" sz="28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Zaokrouhleno na tisíce</a:t>
                      </a:r>
                      <a:endParaRPr lang="cs-CZ" sz="2800" dirty="0"/>
                    </a:p>
                  </a:txBody>
                  <a:tcP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/>
                        <a:t>93 000</a:t>
                      </a:r>
                      <a:endParaRPr lang="cs-CZ" sz="2800" dirty="0"/>
                    </a:p>
                  </a:txBody>
                  <a:tcP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/>
                        <a:t>86 000</a:t>
                      </a:r>
                      <a:endParaRPr lang="cs-CZ" sz="2800" dirty="0"/>
                    </a:p>
                  </a:txBody>
                  <a:tcP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/>
                        <a:t>44 000</a:t>
                      </a:r>
                      <a:endParaRPr lang="cs-CZ" sz="2800" dirty="0"/>
                    </a:p>
                  </a:txBody>
                  <a:tcP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/>
                        <a:t>73</a:t>
                      </a:r>
                      <a:r>
                        <a:rPr lang="cs-CZ" sz="2800" baseline="0" dirty="0" smtClean="0"/>
                        <a:t> 000</a:t>
                      </a:r>
                      <a:endParaRPr lang="cs-CZ" sz="2800" dirty="0"/>
                    </a:p>
                  </a:txBody>
                  <a:tcPr>
                    <a:solidFill>
                      <a:srgbClr val="FFFF99"/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187624" y="260648"/>
            <a:ext cx="7056783" cy="11521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spcBef>
                <a:spcPct val="0"/>
              </a:spcBef>
              <a:buNone/>
              <a:defRPr sz="4400"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dirty="0"/>
              <a:t>Zaokrouhli čísla v </a:t>
            </a:r>
            <a:r>
              <a:rPr lang="cs-CZ" sz="4000" dirty="0" smtClean="0"/>
              <a:t>tabulce</a:t>
            </a:r>
          </a:p>
          <a:p>
            <a:r>
              <a:rPr lang="cs-CZ" sz="4000" dirty="0" smtClean="0"/>
              <a:t>kontrola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4069149320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cs-CZ" sz="3200" dirty="0"/>
              <a:t>Porovnej a zaokrouhli počet obyvatel ve městech Královéhradeckého kraje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62732336"/>
              </p:ext>
            </p:extLst>
          </p:nvPr>
        </p:nvGraphicFramePr>
        <p:xfrm>
          <a:off x="683568" y="1916832"/>
          <a:ext cx="7776864" cy="4068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49105"/>
                <a:gridCol w="1123303"/>
                <a:gridCol w="936104"/>
                <a:gridCol w="1656184"/>
                <a:gridCol w="1512168"/>
              </a:tblGrid>
              <a:tr h="73088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Počet obyvatel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Pořadí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Zaokrouhleno na stovky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Zaokrouhleno na tisíce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Jičín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16 847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Nová Paka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9 417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Hořice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9 027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Dvůr Králové nad Labem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16 282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 algn="r">
                        <a:buAutoNum type="arabicPlain" startAt="16"/>
                      </a:pP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Náchod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r">
                        <a:buNone/>
                      </a:pPr>
                      <a:r>
                        <a:rPr lang="cs-CZ" dirty="0" smtClean="0"/>
                        <a:t>21 164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Hradec Králové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95</a:t>
                      </a:r>
                      <a:r>
                        <a:rPr lang="cs-CZ" baseline="0" dirty="0" smtClean="0"/>
                        <a:t> 642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Trutnov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r">
                        <a:buNone/>
                      </a:pPr>
                      <a:r>
                        <a:rPr lang="cs-CZ" dirty="0" smtClean="0"/>
                        <a:t>31 593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Jaroměř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12 908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Nové Město</a:t>
                      </a:r>
                      <a:r>
                        <a:rPr lang="cs-CZ" baseline="0" dirty="0" smtClean="0"/>
                        <a:t> nad Metují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10 180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15328633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73260001"/>
              </p:ext>
            </p:extLst>
          </p:nvPr>
        </p:nvGraphicFramePr>
        <p:xfrm>
          <a:off x="683568" y="1916832"/>
          <a:ext cx="7776864" cy="4068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49105"/>
                <a:gridCol w="1123303"/>
                <a:gridCol w="936104"/>
                <a:gridCol w="1656184"/>
                <a:gridCol w="1512168"/>
              </a:tblGrid>
              <a:tr h="73088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Počet obyvatel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Pořadí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Zaokrouhleno na stovky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Zaokrouhleno na tisíce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Jičín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16 847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16 800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17 000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Nová Paka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9 417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9 400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9 000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Hořice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9 027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9.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9 000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9 000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Dvůr Králové nad Labem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16 282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16 300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 algn="r">
                        <a:buAutoNum type="arabicPlain" startAt="16"/>
                      </a:pPr>
                      <a:r>
                        <a:rPr lang="cs-CZ" dirty="0" smtClean="0"/>
                        <a:t>000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Náchod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r">
                        <a:buNone/>
                      </a:pPr>
                      <a:r>
                        <a:rPr lang="cs-CZ" dirty="0" smtClean="0"/>
                        <a:t>21 164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21 200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21 000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Hradec Králové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95</a:t>
                      </a:r>
                      <a:r>
                        <a:rPr lang="cs-CZ" baseline="0" dirty="0" smtClean="0"/>
                        <a:t> 642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25 600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 26</a:t>
                      </a:r>
                      <a:r>
                        <a:rPr lang="cs-CZ" baseline="0" dirty="0" smtClean="0"/>
                        <a:t> 000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Trutnov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r">
                        <a:buNone/>
                      </a:pPr>
                      <a:r>
                        <a:rPr lang="cs-CZ" dirty="0" smtClean="0"/>
                        <a:t>31 593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31 600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32 000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Jaroměř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12 908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12 900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13 000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Nové Město</a:t>
                      </a:r>
                      <a:r>
                        <a:rPr lang="cs-CZ" baseline="0" dirty="0" smtClean="0"/>
                        <a:t> nad Metují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10 180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10 200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10 000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Nadpis 1"/>
          <p:cNvSpPr txBox="1">
            <a:spLocks/>
          </p:cNvSpPr>
          <p:nvPr/>
        </p:nvSpPr>
        <p:spPr>
          <a:xfrm>
            <a:off x="467544" y="404664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Porovnej a zaokrouhli počet obyvatel </a:t>
            </a:r>
          </a:p>
          <a:p>
            <a:r>
              <a:rPr lang="cs-CZ" dirty="0" smtClean="0"/>
              <a:t>ve městech Královéhradeckého </a:t>
            </a:r>
            <a:r>
              <a:rPr lang="cs-CZ" sz="4300" dirty="0" smtClean="0"/>
              <a:t>kraje</a:t>
            </a:r>
            <a:r>
              <a:rPr lang="cs-CZ" dirty="0" smtClean="0"/>
              <a:t> - řešení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6178505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Slovní úloha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Škola zakoupila nábytek do tříd za 174 596</a:t>
            </a:r>
          </a:p>
          <a:p>
            <a:pPr marL="0" indent="0">
              <a:buNone/>
            </a:pPr>
            <a:r>
              <a:rPr lang="cs-CZ" sz="3600" smtClean="0"/>
              <a:t>Kč</a:t>
            </a:r>
            <a:r>
              <a:rPr lang="cs-CZ" sz="3600" dirty="0" smtClean="0"/>
              <a:t>, pomůcky za </a:t>
            </a:r>
            <a:r>
              <a:rPr lang="cs-CZ" sz="3600" smtClean="0"/>
              <a:t>23 483 Kč </a:t>
            </a:r>
            <a:r>
              <a:rPr lang="cs-CZ" sz="3600" dirty="0" smtClean="0"/>
              <a:t>a učebnice za </a:t>
            </a:r>
          </a:p>
          <a:p>
            <a:pPr marL="0" indent="0">
              <a:buNone/>
            </a:pPr>
            <a:r>
              <a:rPr lang="cs-CZ" sz="3600" dirty="0" smtClean="0"/>
              <a:t>26 703 Kč.</a:t>
            </a:r>
          </a:p>
          <a:p>
            <a:pPr marL="0" indent="0">
              <a:buNone/>
            </a:pPr>
            <a:r>
              <a:rPr lang="cs-CZ" sz="3600" u="sng" dirty="0" smtClean="0"/>
              <a:t>Kolik korun bylo vydání celkem?</a:t>
            </a:r>
          </a:p>
          <a:p>
            <a:pPr marL="0" indent="0">
              <a:buNone/>
            </a:pPr>
            <a:r>
              <a:rPr lang="cs-CZ" sz="3600" dirty="0" smtClean="0"/>
              <a:t>Čísla nejdříve zaokrouhli na tisíce.</a:t>
            </a:r>
            <a:endParaRPr lang="cs-CZ" sz="3600" dirty="0"/>
          </a:p>
        </p:txBody>
      </p:sp>
      <p:pic>
        <p:nvPicPr>
          <p:cNvPr id="6147" name="Picture 3" descr="C:\Users\PFLORIAN\AppData\Local\Microsoft\Windows\Temporary Internet Files\Content.IE5\FT7OPV23\MC900441734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640252" y="-459432"/>
            <a:ext cx="2307703" cy="2307703"/>
          </a:xfrm>
          <a:prstGeom prst="rect">
            <a:avLst/>
          </a:prstGeom>
          <a:noFill/>
        </p:spPr>
      </p:pic>
      <p:pic>
        <p:nvPicPr>
          <p:cNvPr id="6149" name="Picture 5" descr="C:\Users\PFLORIAN\AppData\Local\Microsoft\Windows\Temporary Internet Files\Content.IE5\EN1TXP0L\MC90041363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7545" y="260649"/>
            <a:ext cx="1008112" cy="12442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78085836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úloha 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nábytek ………….174 596 Kč      ≐ 175 000 Kč</a:t>
            </a:r>
          </a:p>
          <a:p>
            <a:pPr marL="0" indent="0">
              <a:buNone/>
            </a:pPr>
            <a:r>
              <a:rPr lang="cs-CZ" dirty="0" smtClean="0"/>
              <a:t>pomůcky </a:t>
            </a:r>
            <a:r>
              <a:rPr lang="cs-CZ" dirty="0"/>
              <a:t>…………. 23 483 Kč     </a:t>
            </a:r>
            <a:r>
              <a:rPr lang="cs-CZ" dirty="0" smtClean="0"/>
              <a:t>≐   </a:t>
            </a:r>
            <a:r>
              <a:rPr lang="cs-CZ" dirty="0"/>
              <a:t>23 000 Kč</a:t>
            </a:r>
          </a:p>
          <a:p>
            <a:pPr marL="0" indent="0">
              <a:buNone/>
            </a:pPr>
            <a:r>
              <a:rPr lang="cs-CZ" dirty="0" smtClean="0"/>
              <a:t>učebnice …………. 26 703 Kč      ≐  27 000 Kč</a:t>
            </a:r>
          </a:p>
          <a:p>
            <a:pPr marL="0" indent="0">
              <a:buNone/>
            </a:pPr>
            <a:r>
              <a:rPr lang="cs-CZ" u="sng" dirty="0" smtClean="0"/>
              <a:t>celkem ……………….        x Kč</a:t>
            </a:r>
          </a:p>
          <a:p>
            <a:pPr marL="0" indent="0">
              <a:buNone/>
            </a:pPr>
            <a:r>
              <a:rPr lang="cs-CZ" dirty="0" smtClean="0"/>
              <a:t>x = 175 000 Kč +  23 000 + 27 000 Kč</a:t>
            </a:r>
          </a:p>
          <a:p>
            <a:pPr marL="0" indent="0">
              <a:buNone/>
            </a:pPr>
            <a:r>
              <a:rPr lang="cs-CZ" u="dbl" dirty="0" smtClean="0"/>
              <a:t>x = 225 000 Kč</a:t>
            </a:r>
          </a:p>
          <a:p>
            <a:pPr marL="0" indent="0">
              <a:buNone/>
            </a:pPr>
            <a:r>
              <a:rPr lang="cs-CZ" dirty="0" smtClean="0"/>
              <a:t>Vydání celkem bylo 225 000 Kč.</a:t>
            </a:r>
            <a:endParaRPr lang="cs-CZ" dirty="0"/>
          </a:p>
        </p:txBody>
      </p:sp>
      <p:pic>
        <p:nvPicPr>
          <p:cNvPr id="4" name="Picture 5" descr="C:\Users\PFLORIAN\AppData\Local\Microsoft\Windows\Temporary Internet Files\Content.IE5\EN1TXP0L\MC90041363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7545" y="260649"/>
            <a:ext cx="1008112" cy="1244200"/>
          </a:xfrm>
          <a:prstGeom prst="rect">
            <a:avLst/>
          </a:prstGeom>
          <a:noFill/>
        </p:spPr>
      </p:pic>
      <p:pic>
        <p:nvPicPr>
          <p:cNvPr id="5" name="Picture 3" descr="C:\Users\PFLORIAN\AppData\Local\Microsoft\Windows\Temporary Internet Files\Content.IE5\FT7OPV23\MC900441734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099684" y="0"/>
            <a:ext cx="1848271" cy="184827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231280486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90666"/>
          </a:xfrm>
        </p:spPr>
        <p:txBody>
          <a:bodyPr anchor="t">
            <a:normAutofit/>
          </a:bodyPr>
          <a:lstStyle/>
          <a:p>
            <a:pPr algn="l"/>
            <a:r>
              <a:rPr lang="cs-CZ" sz="3600" dirty="0" smtClean="0"/>
              <a:t>Použité zdroje:</a:t>
            </a:r>
            <a:br>
              <a:rPr lang="cs-CZ" sz="3600" dirty="0" smtClean="0"/>
            </a:br>
            <a:r>
              <a:rPr lang="cs-CZ" sz="2000" dirty="0" smtClean="0"/>
              <a:t>Čerpáno z otevřené galerie Microsoft Office v programu PowerPoint</a:t>
            </a:r>
            <a:br>
              <a:rPr lang="cs-CZ" sz="2000" dirty="0" smtClean="0"/>
            </a:br>
            <a:r>
              <a:rPr lang="cs-CZ" sz="2000" dirty="0" smtClean="0">
                <a:hlinkClick r:id="rId2"/>
              </a:rPr>
              <a:t>www.microsoft.office.com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kniha:</a:t>
            </a:r>
            <a:br>
              <a:rPr lang="cs-CZ" sz="2000" dirty="0" smtClean="0"/>
            </a:br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officeimg.vo.msecnd.net/en-us/images/MC900441734.jpg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globus: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officeimg.vo.msecnd.net/en-us/images/MC900413634.jpg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sova:</a:t>
            </a:r>
            <a:br>
              <a:rPr lang="cs-CZ" sz="2000" dirty="0"/>
            </a:br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officeimg.vo.msecnd.net/en-us/images/MC900370140.jpg</a:t>
            </a: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846120583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1017</TotalTime>
  <Words>814</Words>
  <Application>Microsoft Office PowerPoint</Application>
  <PresentationFormat>Předvádění na obrazovce (4:3)</PresentationFormat>
  <Paragraphs>226</Paragraphs>
  <Slides>16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Prezentace aplikace PowerPoint</vt:lpstr>
      <vt:lpstr>Prezentace aplikace PowerPoint</vt:lpstr>
      <vt:lpstr>Prezentace aplikace PowerPoint</vt:lpstr>
      <vt:lpstr>Připomeň si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Porovnej a zaokrouhli počet obyvatel ve městech Královéhradeckého kraje</vt:lpstr>
      <vt:lpstr>Prezentace aplikace PowerPoint</vt:lpstr>
      <vt:lpstr>Slovní úloha</vt:lpstr>
      <vt:lpstr>Slovní úloha - řešení</vt:lpstr>
      <vt:lpstr>Použité zdroje: Čerpáno z otevřené galerie Microsoft Office v programu PowerPoint www.microsoft.office.com kniha: http://officeimg.vo.msecnd.net/en-us/images/MC900441734.jpg globus: http://officeimg.vo.msecnd.net/en-us/images/MC900413634.jpg sova: http://officeimg.vo.msecnd.net/en-us/images/MC900370140.jpg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Renata Florianová</dc:creator>
  <cp:lastModifiedBy>Renata Florianová</cp:lastModifiedBy>
  <cp:revision>164</cp:revision>
  <dcterms:created xsi:type="dcterms:W3CDTF">2012-03-26T21:10:22Z</dcterms:created>
  <dcterms:modified xsi:type="dcterms:W3CDTF">2012-04-29T17:04:26Z</dcterms:modified>
</cp:coreProperties>
</file>