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80" r:id="rId2"/>
    <p:sldId id="276" r:id="rId3"/>
    <p:sldId id="282" r:id="rId4"/>
    <p:sldId id="296" r:id="rId5"/>
    <p:sldId id="292" r:id="rId6"/>
    <p:sldId id="293" r:id="rId7"/>
    <p:sldId id="294" r:id="rId8"/>
    <p:sldId id="295" r:id="rId9"/>
    <p:sldId id="301" r:id="rId10"/>
    <p:sldId id="299" r:id="rId11"/>
    <p:sldId id="297" r:id="rId12"/>
    <p:sldId id="298" r:id="rId13"/>
    <p:sldId id="30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  <a:srgbClr val="E3E66C"/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137" autoAdjust="0"/>
    <p:restoredTop sz="94610" autoAdjust="0"/>
  </p:normalViewPr>
  <p:slideViewPr>
    <p:cSldViewPr>
      <p:cViewPr varScale="1">
        <p:scale>
          <a:sx n="55" d="100"/>
          <a:sy n="55" d="100"/>
        </p:scale>
        <p:origin x="-13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8337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33">
            <a:alpha val="3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324470.jpg" TargetMode="External"/><Relationship Id="rId7" Type="http://schemas.openxmlformats.org/officeDocument/2006/relationships/hyperlink" Target="http://www.clker.com/cliparts/8/6/b/5/1206579092872357299Gerald_G_Puppy_Cartoon.svg.hi.pn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ker.com/" TargetMode="External"/><Relationship Id="rId5" Type="http://schemas.openxmlformats.org/officeDocument/2006/relationships/hyperlink" Target="http://officeimg.vo.msecnd.net/en-us/images/MC900229589.jpg" TargetMode="External"/><Relationship Id="rId4" Type="http://schemas.openxmlformats.org/officeDocument/2006/relationships/hyperlink" Target="http://officeimg.vo.msecnd.net/en-us/images/MC90035218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2348880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3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8114795"/>
              </p:ext>
            </p:extLst>
          </p:nvPr>
        </p:nvGraphicFramePr>
        <p:xfrm>
          <a:off x="539553" y="404664"/>
          <a:ext cx="8064894" cy="5989485"/>
        </p:xfrm>
        <a:graphic>
          <a:graphicData uri="http://schemas.openxmlformats.org/drawingml/2006/table">
            <a:tbl>
              <a:tblPr firstRow="1" firstCol="1" bandRow="1"/>
              <a:tblGrid>
                <a:gridCol w="2199696"/>
                <a:gridCol w="108359"/>
                <a:gridCol w="212223"/>
                <a:gridCol w="1292988"/>
                <a:gridCol w="1122997"/>
                <a:gridCol w="2094292"/>
                <a:gridCol w="1034339"/>
              </a:tblGrid>
              <a:tr h="2880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VY_32_INOVACE_IV_2_14_Čísla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sudá a lichá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6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14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01098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786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 procvičuje sudá a lichá čísla, rozlišuje a zapisuje víceciferná čísla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číselném oboru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 0 – 1 000 000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08598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čte, zapisuje a rozlišuje sudá a lichá čísla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2308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Sudá a lichá čísla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Funkce pero v programu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PowerPoint, p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racovní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list, pero,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1287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185614">
                <a:tc gridSpan="7">
                  <a:txBody>
                    <a:bodyPr/>
                    <a:lstStyle/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4:  Vysvětlení pojmu sudé a liché číslo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5: Žák čte daná čísla a určuje čísla sudá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6: Žák čte daná čísla a určuje čísla sudá, kontrola řešení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7: Žák čte daná čísla a určuje čísla lichá</a:t>
                      </a:r>
                    </a:p>
                    <a:p>
                      <a:pPr marL="22860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8: Žák čte daná čísla a určuje čísla lichá, kontrola řešení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  9: Žák vybere z nabídky čísel pouze čísla sudá a rozdělí je do tabulky podle počtu cifer</a:t>
                      </a:r>
                      <a:endParaRPr lang="cs-CZ" sz="1200" dirty="0" smtClean="0"/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10: Žák vybere z nabídky čísel pouze čísla lichá a rozdělí je do tabulky podle počtu cifer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11: Žák píše libovolná čtyřciferná čísla a označí sudá čísla žlutě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12: Žák píše libovolná pěticiferná čísla a označí lichá čísla modře</a:t>
                      </a: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Poznámka: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Snímky lze vytisknout a žáci je mohou řešit samostatně nebo ve skupinové práci a následně řešení kontrolují podle prezentace. 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marL="2286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Učební materiál byl ověřen na interaktivní tabuli.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539552" y="1279301"/>
            <a:ext cx="8229600" cy="4525963"/>
          </a:xfrm>
        </p:spPr>
        <p:txBody>
          <a:bodyPr>
            <a:normAutofit fontScale="97500"/>
          </a:bodyPr>
          <a:lstStyle/>
          <a:p>
            <a:pPr marL="0" indent="0" algn="ctr">
              <a:buNone/>
            </a:pPr>
            <a:r>
              <a:rPr lang="cs-CZ" sz="5400" b="1" dirty="0" smtClean="0"/>
              <a:t>Čísla sudá a lichá</a:t>
            </a:r>
          </a:p>
          <a:p>
            <a:pPr marL="0" indent="0" algn="ctr">
              <a:buNone/>
            </a:pPr>
            <a:endParaRPr lang="cs-CZ" sz="5400" b="1" dirty="0"/>
          </a:p>
          <a:p>
            <a:pPr marL="0" indent="0" algn="ctr">
              <a:buNone/>
            </a:pPr>
            <a:r>
              <a:rPr lang="cs-CZ" sz="5400" b="1" dirty="0"/>
              <a:t>Čísla větší než 10 000</a:t>
            </a:r>
          </a:p>
          <a:p>
            <a:pPr marL="0" indent="0" algn="ctr">
              <a:buNone/>
            </a:pP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9563354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Čísla </a:t>
            </a:r>
            <a:r>
              <a:rPr lang="cs-CZ" dirty="0" smtClean="0">
                <a:solidFill>
                  <a:srgbClr val="FF0000"/>
                </a:solidFill>
              </a:rPr>
              <a:t>sudá</a:t>
            </a:r>
            <a:r>
              <a:rPr lang="cs-CZ" dirty="0" smtClean="0"/>
              <a:t> mají v řádu jednotek </a:t>
            </a:r>
            <a:r>
              <a:rPr lang="cs-CZ" dirty="0" smtClean="0">
                <a:solidFill>
                  <a:srgbClr val="FF0000"/>
                </a:solidFill>
              </a:rPr>
              <a:t>0, 2, 4, 6, 8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například: 52</a:t>
            </a:r>
            <a:r>
              <a:rPr lang="cs-CZ" dirty="0" smtClean="0">
                <a:solidFill>
                  <a:srgbClr val="FF0000"/>
                </a:solidFill>
              </a:rPr>
              <a:t>6</a:t>
            </a:r>
            <a:r>
              <a:rPr lang="cs-CZ" dirty="0" smtClean="0"/>
              <a:t>, 77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r>
              <a:rPr lang="cs-CZ" dirty="0" smtClean="0"/>
              <a:t>, 19</a:t>
            </a:r>
            <a:r>
              <a:rPr lang="cs-CZ" dirty="0" smtClean="0">
                <a:solidFill>
                  <a:srgbClr val="FF0000"/>
                </a:solidFill>
              </a:rPr>
              <a:t>8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Čísla </a:t>
            </a:r>
            <a:r>
              <a:rPr lang="cs-CZ" dirty="0" smtClean="0">
                <a:solidFill>
                  <a:srgbClr val="0070C0"/>
                </a:solidFill>
              </a:rPr>
              <a:t>lichá</a:t>
            </a:r>
            <a:r>
              <a:rPr lang="cs-CZ" dirty="0" smtClean="0"/>
              <a:t> </a:t>
            </a:r>
            <a:r>
              <a:rPr lang="cs-CZ" dirty="0"/>
              <a:t>mají v řádu jednotek </a:t>
            </a:r>
            <a:r>
              <a:rPr lang="cs-CZ" dirty="0" smtClean="0">
                <a:solidFill>
                  <a:srgbClr val="0070C0"/>
                </a:solidFill>
              </a:rPr>
              <a:t>1, 3, 5, 7, 9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/>
              <a:t>	například: </a:t>
            </a:r>
            <a:r>
              <a:rPr lang="cs-CZ" dirty="0" smtClean="0"/>
              <a:t>15</a:t>
            </a:r>
            <a:r>
              <a:rPr lang="cs-CZ" dirty="0" smtClean="0">
                <a:solidFill>
                  <a:srgbClr val="0070C0"/>
                </a:solidFill>
              </a:rPr>
              <a:t>3</a:t>
            </a:r>
            <a:r>
              <a:rPr lang="cs-CZ" dirty="0" smtClean="0"/>
              <a:t>, 89</a:t>
            </a:r>
            <a:r>
              <a:rPr lang="cs-CZ" dirty="0" smtClean="0">
                <a:solidFill>
                  <a:srgbClr val="0070C0"/>
                </a:solidFill>
              </a:rPr>
              <a:t>1</a:t>
            </a:r>
            <a:r>
              <a:rPr lang="cs-CZ" dirty="0" smtClean="0"/>
              <a:t>, 75</a:t>
            </a:r>
            <a:r>
              <a:rPr lang="cs-CZ" dirty="0" smtClean="0">
                <a:solidFill>
                  <a:srgbClr val="0070C0"/>
                </a:solidFill>
              </a:rPr>
              <a:t>9</a:t>
            </a:r>
            <a:endParaRPr lang="cs-CZ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8413796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523" y="8191"/>
            <a:ext cx="8928992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Přečti daná čísla a čísla sudá přesuň do pytle</a:t>
            </a:r>
            <a:endParaRPr lang="cs-CZ" sz="3600" dirty="0"/>
          </a:p>
        </p:txBody>
      </p:sp>
      <p:pic>
        <p:nvPicPr>
          <p:cNvPr id="7" name="Picture 4" descr="C:\Users\florianovar\AppData\Local\Microsoft\Windows\Temporary Internet Files\Content.IE5\UADTYMDV\MC9003521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741" y="980728"/>
            <a:ext cx="3487672" cy="563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01408" y="153203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101 542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043608" y="225211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67 205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179512" y="307804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81 216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8320" y="297219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64 153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86432" y="1912010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93 157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555776" y="117199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56 718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707904" y="4581128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57 193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877248" y="3841117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24 364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370208" y="4941168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16 519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539552" y="4201157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71 914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3290109" y="5517232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27 510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54170" y="5733734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36 817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42129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523" y="8191"/>
            <a:ext cx="8928992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Přečti daná čísla a čísla sudá přesuň do pytle kontrola</a:t>
            </a:r>
            <a:endParaRPr lang="cs-CZ" sz="3600" dirty="0"/>
          </a:p>
        </p:txBody>
      </p:sp>
      <p:pic>
        <p:nvPicPr>
          <p:cNvPr id="7" name="Picture 4" descr="C:\Users\florianovar\AppData\Local\Microsoft\Windows\Temporary Internet Files\Content.IE5\UADTYMDV\MC90035218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5741" y="952927"/>
            <a:ext cx="3487672" cy="5634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660232" y="3297462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101 542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1043608" y="225211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67 205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784816" y="3842276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81 216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2378320" y="297219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64 153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3386432" y="1912010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93 157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291465" y="2718009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56 718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3707904" y="4581128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57 193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6291465" y="5667687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24 364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1370208" y="4941168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16 519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Ovál 21"/>
          <p:cNvSpPr/>
          <p:nvPr/>
        </p:nvSpPr>
        <p:spPr>
          <a:xfrm>
            <a:off x="6019077" y="5013654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71 914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027189" y="4437112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27 510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54170" y="5733734"/>
            <a:ext cx="2016224" cy="72008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36 817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416416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lorianovar\AppData\Local\Microsoft\Windows\Temporary Internet Files\Content.IE5\Z5SQY4EL\MC900229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592" y="1405136"/>
            <a:ext cx="4131816" cy="52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523" y="8191"/>
            <a:ext cx="8928992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Přečti daná čísla a čísla lichá přesuň do koše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3011047" y="4582577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65 953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448224" y="478226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64 591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53296" y="550234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77 521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54170" y="573373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6 732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226400" y="1405136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16 547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26544" y="220913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47 124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45032" y="303506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22 164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882848" y="2836045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52 158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2942768" y="1994857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19 187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02322" y="1191998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157 718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2302322" y="375514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4 495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54170" y="3862497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12 432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27722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florianovar\AppData\Local\Microsoft\Windows\Temporary Internet Files\Content.IE5\Z5SQY4EL\MC900229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592" y="1405136"/>
            <a:ext cx="4131816" cy="5243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3523" y="8191"/>
            <a:ext cx="8928992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Přečti daná čísla a čísla lichá přesuň do koše kontrola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7127776" y="384127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65 953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Ovál 20"/>
          <p:cNvSpPr/>
          <p:nvPr/>
        </p:nvSpPr>
        <p:spPr>
          <a:xfrm>
            <a:off x="5071040" y="442222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64 591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7138610" y="478226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77 521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Ovál 23"/>
          <p:cNvSpPr/>
          <p:nvPr/>
        </p:nvSpPr>
        <p:spPr>
          <a:xfrm>
            <a:off x="254170" y="5733734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6 732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6976500" y="292921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16 547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Ovál 25"/>
          <p:cNvSpPr/>
          <p:nvPr/>
        </p:nvSpPr>
        <p:spPr>
          <a:xfrm>
            <a:off x="926544" y="220913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47 124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45032" y="303506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22 164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2443840" y="2929211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52 158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4960276" y="2648476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19 187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302322" y="1191998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157 718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5148064" y="3502457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8</a:t>
            </a:r>
            <a:r>
              <a:rPr lang="cs-CZ" sz="2800" dirty="0" smtClean="0">
                <a:solidFill>
                  <a:schemeClr val="tx1"/>
                </a:solidFill>
              </a:rPr>
              <a:t>4 495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254170" y="3862497"/>
            <a:ext cx="2016224" cy="7200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12 432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862282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0300172"/>
              </p:ext>
            </p:extLst>
          </p:nvPr>
        </p:nvGraphicFramePr>
        <p:xfrm>
          <a:off x="683568" y="5157192"/>
          <a:ext cx="7848872" cy="1554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24336"/>
                <a:gridCol w="4824536"/>
              </a:tblGrid>
              <a:tr h="216024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trojciferná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čtyřciferná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pěticiferná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</a:t>
            </a:r>
            <a:r>
              <a:rPr lang="cs-CZ" u="sng" dirty="0" smtClean="0"/>
              <a:t>sudá čísla </a:t>
            </a:r>
            <a:r>
              <a:rPr lang="cs-CZ" dirty="0" smtClean="0"/>
              <a:t>a rozděl je do tabulky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179512" y="1304764"/>
            <a:ext cx="6768751" cy="3240360"/>
          </a:xfrm>
          <a:prstGeom prst="cloudCallout">
            <a:avLst>
              <a:gd name="adj1" fmla="val 52475"/>
              <a:gd name="adj2" fmla="val 31739"/>
            </a:avLst>
          </a:prstGeom>
          <a:solidFill>
            <a:srgbClr val="99CCFF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15 157, 9 148, 5 685, 564, 29 541, 897, 17 024, 185, 158, 6 982, 2 165, 14 615, 98 230, 109, </a:t>
            </a: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44 723 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472108"/>
              </p:ext>
            </p:extLst>
          </p:nvPr>
        </p:nvGraphicFramePr>
        <p:xfrm>
          <a:off x="683568" y="5165435"/>
          <a:ext cx="7848872" cy="1554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24336"/>
                <a:gridCol w="4824536"/>
              </a:tblGrid>
              <a:tr h="216024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trojciferná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564, 158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čtyřciferná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9 148, 6 982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pěticiferná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17 024, 98 230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 descr="C:\_DATA\Vytváření DUMů\odkazy obrázky\1206579092872357299Gerald_G_Puppy_Cartoon_svg_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708920"/>
            <a:ext cx="1735932" cy="2182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6881681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</a:t>
            </a:r>
            <a:r>
              <a:rPr lang="cs-CZ" u="sng" dirty="0" smtClean="0"/>
              <a:t>lichá čísla </a:t>
            </a:r>
            <a:r>
              <a:rPr lang="cs-CZ" dirty="0" smtClean="0"/>
              <a:t>a rozděl je do tabulky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2105306" y="1890088"/>
            <a:ext cx="7038693" cy="3024336"/>
          </a:xfrm>
          <a:prstGeom prst="cloudCallout">
            <a:avLst>
              <a:gd name="adj1" fmla="val -50264"/>
              <a:gd name="adj2" fmla="val -28749"/>
            </a:avLst>
          </a:prstGeom>
          <a:solidFill>
            <a:srgbClr val="99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12 152, 5 123, 6 016, 129, 2 654, 98 013, 182, 5 156, 543, 65 858, 5 169, 1 638, 98 233,  104, 49 714 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2749068"/>
              </p:ext>
            </p:extLst>
          </p:nvPr>
        </p:nvGraphicFramePr>
        <p:xfrm>
          <a:off x="687040" y="5157192"/>
          <a:ext cx="7848872" cy="1554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24336"/>
                <a:gridCol w="4824536"/>
              </a:tblGrid>
              <a:tr h="216024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ysClr val="windowText" lastClr="000000"/>
                          </a:solidFill>
                        </a:rPr>
                        <a:t>Čísla trojciferná</a:t>
                      </a:r>
                      <a:endParaRPr lang="cs-CZ" sz="2800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Čísla čtyřciferná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Čísla pěticiferná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8881291"/>
              </p:ext>
            </p:extLst>
          </p:nvPr>
        </p:nvGraphicFramePr>
        <p:xfrm>
          <a:off x="683568" y="5157192"/>
          <a:ext cx="7848872" cy="15544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24336"/>
                <a:gridCol w="4824536"/>
              </a:tblGrid>
              <a:tr h="216024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Čísla trojciferná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129, 543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Čísla čtyřciferná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5 123, 5 169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Čísla pěticiferná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98 013, 98 233</a:t>
                      </a:r>
                      <a:endParaRPr lang="cs-CZ" sz="2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9" name="Picture 2" descr="C:\_DATA\Vytváření DUMů\odkazy obrázky\1206579092872357299Gerald_G_Puppy_Cartoon_svg_hi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89249" y="1484784"/>
            <a:ext cx="1888447" cy="220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789017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230" y="3501008"/>
            <a:ext cx="8229600" cy="305720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____________   ___________    ____________</a:t>
            </a:r>
          </a:p>
          <a:p>
            <a:pPr marL="0" indent="0">
              <a:buNone/>
            </a:pPr>
            <a:r>
              <a:rPr lang="cs-CZ" dirty="0" smtClean="0"/>
              <a:t>____________   ___________    ____________</a:t>
            </a:r>
          </a:p>
          <a:p>
            <a:pPr marL="0" indent="0">
              <a:buNone/>
            </a:pPr>
            <a:r>
              <a:rPr lang="cs-CZ" dirty="0"/>
              <a:t>____________   ___________    ____________</a:t>
            </a:r>
          </a:p>
          <a:p>
            <a:pPr marL="0" indent="0">
              <a:buNone/>
            </a:pPr>
            <a:r>
              <a:rPr lang="cs-CZ" dirty="0"/>
              <a:t>____________   ___________    ____________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florianovar\AppData\Local\Microsoft\Windows\Temporary Internet Files\Content.IE5\KXBLGCBL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935" y="188640"/>
            <a:ext cx="349606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683568" y="517120"/>
            <a:ext cx="4752528" cy="931659"/>
          </a:xfrm>
          <a:prstGeom prst="wedgeRoundRectCallout">
            <a:avLst>
              <a:gd name="adj1" fmla="val 64152"/>
              <a:gd name="adj2" fmla="val -38226"/>
              <a:gd name="adj3" fmla="val 16667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Napiš </a:t>
            </a:r>
            <a:r>
              <a:rPr lang="cs-CZ" sz="3200" u="sng" dirty="0" smtClean="0">
                <a:solidFill>
                  <a:schemeClr val="tx1"/>
                </a:solidFill>
              </a:rPr>
              <a:t>čtyřciferná</a:t>
            </a:r>
            <a:r>
              <a:rPr lang="cs-CZ" sz="3200" dirty="0" smtClean="0">
                <a:solidFill>
                  <a:schemeClr val="tx1"/>
                </a:solidFill>
              </a:rPr>
              <a:t> čísla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99592" y="2315788"/>
            <a:ext cx="45365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Sudá čísla vyznač žlutě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25166789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6" grpId="0" animBg="1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856" y="3395211"/>
            <a:ext cx="8229600" cy="30808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____________   ___________    ____________</a:t>
            </a:r>
          </a:p>
          <a:p>
            <a:pPr marL="0" indent="0">
              <a:buNone/>
            </a:pPr>
            <a:r>
              <a:rPr lang="cs-CZ" dirty="0" smtClean="0"/>
              <a:t>____________   ___________    ____________</a:t>
            </a:r>
          </a:p>
          <a:p>
            <a:pPr marL="0" indent="0">
              <a:buNone/>
            </a:pPr>
            <a:r>
              <a:rPr lang="cs-CZ" dirty="0"/>
              <a:t>____________   ___________    ____________</a:t>
            </a:r>
          </a:p>
          <a:p>
            <a:pPr marL="0" indent="0">
              <a:buNone/>
            </a:pPr>
            <a:r>
              <a:rPr lang="cs-CZ" dirty="0"/>
              <a:t>____________   ___________    </a:t>
            </a:r>
            <a:r>
              <a:rPr lang="cs-CZ" dirty="0" smtClean="0"/>
              <a:t>____________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3635896" y="734016"/>
            <a:ext cx="5040560" cy="929524"/>
          </a:xfrm>
          <a:prstGeom prst="wedgeRoundRectCallout">
            <a:avLst>
              <a:gd name="adj1" fmla="val -58098"/>
              <a:gd name="adj2" fmla="val -27488"/>
              <a:gd name="adj3" fmla="val 16667"/>
            </a:avLst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Napiš </a:t>
            </a:r>
            <a:r>
              <a:rPr lang="cs-CZ" sz="3200" u="sng" dirty="0" smtClean="0">
                <a:solidFill>
                  <a:schemeClr val="tx1"/>
                </a:solidFill>
              </a:rPr>
              <a:t>pěticiferná</a:t>
            </a:r>
            <a:r>
              <a:rPr lang="cs-CZ" sz="3200" dirty="0" smtClean="0">
                <a:solidFill>
                  <a:schemeClr val="tx1"/>
                </a:solidFill>
              </a:rPr>
              <a:t> čísla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635896" y="2132856"/>
            <a:ext cx="468052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/>
              <a:t>Lichá </a:t>
            </a:r>
            <a:r>
              <a:rPr lang="cs-CZ" sz="3200" dirty="0"/>
              <a:t>čísla vyznač </a:t>
            </a:r>
            <a:r>
              <a:rPr lang="cs-CZ" sz="3200" dirty="0" smtClean="0"/>
              <a:t>modře</a:t>
            </a:r>
            <a:endParaRPr lang="cs-CZ" sz="3200" dirty="0"/>
          </a:p>
        </p:txBody>
      </p:sp>
      <p:pic>
        <p:nvPicPr>
          <p:cNvPr id="6" name="Picture 2" descr="C:\Users\florianovar\AppData\Local\Microsoft\Windows\Temporary Internet Files\Content.IE5\KXBLGCBL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815" y="403400"/>
            <a:ext cx="323617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8526978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4666530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600" dirty="0"/>
              <a:t>Použité</a:t>
            </a:r>
            <a:r>
              <a:rPr lang="cs-CZ" sz="4000" dirty="0"/>
              <a:t> zdroje:</a:t>
            </a:r>
            <a:br>
              <a:rPr lang="cs-CZ" sz="4000" dirty="0"/>
            </a:br>
            <a:r>
              <a:rPr lang="cs-CZ" sz="2000" dirty="0"/>
              <a:t>Čerpáno z otevřené galerie Microsoft Office v programu PowerPoint</a:t>
            </a:r>
            <a:br>
              <a:rPr lang="cs-CZ" sz="2000" dirty="0"/>
            </a:br>
            <a:r>
              <a:rPr lang="cs-CZ" sz="2000" dirty="0" smtClean="0">
                <a:hlinkClick r:id="rId2"/>
              </a:rPr>
              <a:t>www.microsoft.office.com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had:</a:t>
            </a:r>
            <a:br>
              <a:rPr lang="cs-CZ" sz="2000" dirty="0" smtClean="0"/>
            </a:b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officeimg.vo.msecnd.net/en-us/images/MH900324470.jpg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>pytel:</a:t>
            </a:r>
            <a:br>
              <a:rPr lang="cs-CZ" sz="2000" dirty="0"/>
            </a:b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officeimg.vo.msecnd.net/en-us/images/MC900352182.jpg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koš:</a:t>
            </a:r>
            <a:br>
              <a:rPr lang="cs-CZ" sz="2000" dirty="0" smtClean="0"/>
            </a:b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officeimg.vo.msecnd.net/en-us/images/MC900229589.jpg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>
                <a:hlinkClick r:id="rId6"/>
              </a:rPr>
              <a:t>www.clker.com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pes: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www.clker.com/cliparts/8/6/b/5/1206579092872357299Gerald_G_Puppy_Cartoon.svg.hi.png</a:t>
            </a:r>
            <a:r>
              <a:rPr lang="cs-CZ" sz="2000" dirty="0"/>
              <a:t/>
            </a:r>
            <a:br>
              <a:rPr lang="cs-CZ" sz="2000" dirty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39046605"/>
      </p:ext>
    </p:extLst>
  </p:cSld>
  <p:clrMapOvr>
    <a:masterClrMapping/>
  </p:clrMapOvr>
  <p:transition spd="slow">
    <p:pull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897</TotalTime>
  <Words>643</Words>
  <Application>Microsoft Office PowerPoint</Application>
  <PresentationFormat>Předvádění na obrazovce (4:3)</PresentationFormat>
  <Paragraphs>142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Zopakuj si </vt:lpstr>
      <vt:lpstr>Přečti daná čísla a čísla sudá přesuň do pytle</vt:lpstr>
      <vt:lpstr>Přečti daná čísla a čísla sudá přesuň do pytle kontrola</vt:lpstr>
      <vt:lpstr>Přečti daná čísla a čísla lichá přesuň do koše</vt:lpstr>
      <vt:lpstr>Přečti daná čísla a čísla lichá přesuň do koše kontrola</vt:lpstr>
      <vt:lpstr>Vyber sudá čísla a rozděl je do tabulky</vt:lpstr>
      <vt:lpstr>Vyber lichá čísla a rozděl je do tabulky</vt:lpstr>
      <vt:lpstr>Prezentace aplikace PowerPoint</vt:lpstr>
      <vt:lpstr>Prezentace aplikace PowerPoint</vt:lpstr>
      <vt:lpstr>Použité zdroje: Čerpáno z otevřené galerie Microsoft Office v programu PowerPoint www.microsoft.office.com  had: http://officeimg.vo.msecnd.net/en-us/images/MH900324470.jpg pytel: http://officeimg.vo.msecnd.net/en-us/images/MC900352182.jpg koš: http://officeimg.vo.msecnd.net/en-us/images/MC900229589.jpg   www.clker.com pes: http://www.clker.com/cliparts/8/6/b/5/1206579092872357299Gerald_G_Puppy_Cartoon.svg.hi.png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Florianová</dc:creator>
  <cp:lastModifiedBy>Renata Florianová</cp:lastModifiedBy>
  <cp:revision>151</cp:revision>
  <dcterms:created xsi:type="dcterms:W3CDTF">2012-03-26T21:10:22Z</dcterms:created>
  <dcterms:modified xsi:type="dcterms:W3CDTF">2012-04-29T17:05:59Z</dcterms:modified>
</cp:coreProperties>
</file>