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5" r:id="rId10"/>
    <p:sldId id="266" r:id="rId11"/>
    <p:sldId id="263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8" d="100"/>
        <a:sy n="88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83D7A66-D91E-4F21-826B-47883C940D43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99DC780-31C4-405E-A257-8C71A260690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094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99DC780-31C4-405E-A257-8C71A2606901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36465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15804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90634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24522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5822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705610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9164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48445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81447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8968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86945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9497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78766B-3817-4425-A959-D05A970B093C}" type="datetimeFigureOut">
              <a:rPr lang="cs-CZ" smtClean="0"/>
              <a:t>29.4.2012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FDD677-2EFC-481F-BC3C-09B4C1C645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81113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gi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randis.cz/citat-autor-hippokrates-19/" TargetMode="External"/><Relationship Id="rId2" Type="http://schemas.openxmlformats.org/officeDocument/2006/relationships/hyperlink" Target="http://www.gify.nou.cz/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cukrovka.estranky.cz/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>
                <a:lumMod val="99000"/>
                <a:lumOff val="1000"/>
              </a:srgb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691680" y="2708920"/>
            <a:ext cx="6115905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dirty="0" smtClean="0">
                <a:solidFill>
                  <a:schemeClr val="accent6">
                    <a:lumMod val="75000"/>
                  </a:schemeClr>
                </a:solidFill>
              </a:rPr>
              <a:t>Zásady zdravé výživy</a:t>
            </a:r>
            <a:endParaRPr lang="cs-CZ" sz="5400" b="1" dirty="0">
              <a:solidFill>
                <a:schemeClr val="accent6">
                  <a:lumMod val="75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1381" y="422402"/>
            <a:ext cx="7036502" cy="7837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4572000" y="5971997"/>
            <a:ext cx="399883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Autor: Bc. Balonová Soňa</a:t>
            </a:r>
          </a:p>
        </p:txBody>
      </p:sp>
    </p:spTree>
    <p:extLst>
      <p:ext uri="{BB962C8B-B14F-4D97-AF65-F5344CB8AC3E}">
        <p14:creationId xmlns:p14="http://schemas.microsoft.com/office/powerpoint/2010/main" val="4185351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2564904"/>
            <a:ext cx="828092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Výživa – patří k důležitým činitelům, které  ovlivňují zdraví člověka.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455115"/>
            <a:ext cx="73448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Způsob stravování je nedílnou součástí našeho životního stylu. 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36665" y="22816"/>
            <a:ext cx="1742678" cy="1756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327114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4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539552" y="764704"/>
            <a:ext cx="8208912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dirty="0">
                <a:solidFill>
                  <a:prstClr val="black"/>
                </a:solidFill>
              </a:rPr>
              <a:t>Strava, která neodpovídá nárokům organismu, může být příčinou celé řady závažných onemocnění.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75856" y="5006764"/>
            <a:ext cx="2917978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Víš jakých?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64657" y="2276872"/>
            <a:ext cx="1958702" cy="19744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7854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4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3746" y="1268760"/>
            <a:ext cx="155311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o</a:t>
            </a:r>
            <a:r>
              <a:rPr lang="cs-CZ" sz="3600" dirty="0" smtClean="0"/>
              <a:t>bezita</a:t>
            </a:r>
            <a:endParaRPr lang="cs-CZ" sz="3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3746" y="2134597"/>
            <a:ext cx="348973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v</a:t>
            </a:r>
            <a:r>
              <a:rPr lang="cs-CZ" sz="3600" dirty="0" smtClean="0"/>
              <a:t>ysoký krevní tlak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86903" y="3140530"/>
            <a:ext cx="1858457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c</a:t>
            </a:r>
            <a:r>
              <a:rPr lang="cs-CZ" sz="3600" dirty="0" smtClean="0"/>
              <a:t>ukrovka</a:t>
            </a:r>
            <a:endParaRPr lang="cs-CZ" sz="3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753436" y="4168612"/>
            <a:ext cx="267586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/>
              <a:t>n</a:t>
            </a:r>
            <a:r>
              <a:rPr lang="cs-CZ" sz="3600" dirty="0" smtClean="0"/>
              <a:t>emoci srdce</a:t>
            </a:r>
            <a:endParaRPr lang="cs-CZ" sz="3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787278" y="5067426"/>
            <a:ext cx="383310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a mnoho dalších.....</a:t>
            </a:r>
            <a:endParaRPr lang="cs-CZ" sz="36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883860"/>
            <a:ext cx="2207990" cy="33487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2209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3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3000"/>
                            </p:stCondLst>
                            <p:childTnLst>
                              <p:par>
                                <p:cTn id="11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4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4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11000"/>
                            </p:stCondLst>
                            <p:childTnLst>
                              <p:par>
                                <p:cTn id="21" presetID="2" presetClass="entr" presetSubtype="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4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5000"/>
                            </p:stCondLst>
                            <p:childTnLst>
                              <p:par>
                                <p:cTn id="26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4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9000"/>
                            </p:stCondLst>
                            <p:childTnLst>
                              <p:par>
                                <p:cTn id="31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4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17904"/>
            <a:ext cx="81369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My se však můžeme pokusit vyhnout těmto nemocem, když budeme dodržovat zásady zdravé výživy.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77994" y="4941168"/>
            <a:ext cx="686001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dirty="0" smtClean="0"/>
              <a:t>Umíš některé vyjmenovat?</a:t>
            </a:r>
            <a:endParaRPr lang="cs-CZ" sz="48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0660" y="2348880"/>
            <a:ext cx="1814686" cy="18293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09367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4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19449" y="476672"/>
            <a:ext cx="471930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smtClean="0">
                <a:solidFill>
                  <a:srgbClr val="C00000"/>
                </a:solidFill>
              </a:rPr>
              <a:t>Zásady zdravé výživy: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6013" y="1700808"/>
            <a:ext cx="27528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Jíme pestrou, rozmanitou stravu.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526818" y="1689916"/>
            <a:ext cx="46171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D</a:t>
            </a:r>
            <a:r>
              <a:rPr lang="cs-CZ" sz="2400" dirty="0" smtClean="0"/>
              <a:t>ostatečný přísun základních živin, vitamínů a minerálních látek.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00994" y="3401417"/>
            <a:ext cx="225330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Nepřejídáme se!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553127" y="3401417"/>
            <a:ext cx="461110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Udržujeme si přiměřenou tělesnou hmotnost.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994" y="5085184"/>
            <a:ext cx="38839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Jíme méně tuků a tučných potravin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9354" y="5226767"/>
            <a:ext cx="447298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Tuky živočišné nahradíme spíše rostlinnými.</a:t>
            </a:r>
            <a:endParaRPr lang="cs-CZ" sz="2400" dirty="0"/>
          </a:p>
        </p:txBody>
      </p:sp>
      <p:sp>
        <p:nvSpPr>
          <p:cNvPr id="10" name="Šipka doprava se zářezem 9"/>
          <p:cNvSpPr/>
          <p:nvPr/>
        </p:nvSpPr>
        <p:spPr>
          <a:xfrm>
            <a:off x="3048074" y="1955211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prava se zářezem 10"/>
          <p:cNvSpPr/>
          <p:nvPr/>
        </p:nvSpPr>
        <p:spPr>
          <a:xfrm>
            <a:off x="3116863" y="3509428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3133325" y="5510201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43644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7" grpId="0"/>
      <p:bldP spid="9" grpId="0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675298"/>
            <a:ext cx="34188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Omezíme spotřebu cukru.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009210" y="1566084"/>
            <a:ext cx="40324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Vyhneme se nadváze, snížíme riziko vzniku zubního kazu.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78892" y="2458901"/>
            <a:ext cx="341888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Snížíme příjem kuchyňské soli.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1904" y="3717392"/>
            <a:ext cx="403244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Jíme více ovoce, zeleniny a potravin z obilovin.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872150" y="3878486"/>
            <a:ext cx="43204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zdrojem vitamínů, minerálních látek a vlákniny.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51520" y="5340117"/>
            <a:ext cx="38164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Zajistíme dostatečný příjem tekutin.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837432" y="5378810"/>
            <a:ext cx="43065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T</a:t>
            </a:r>
            <a:r>
              <a:rPr lang="cs-CZ" sz="2400" dirty="0" smtClean="0"/>
              <a:t>o je 2 litry denně, bylinné čaje, voda, ovocné a zeleninové šťávy.</a:t>
            </a:r>
            <a:endParaRPr lang="cs-CZ" sz="24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60648"/>
            <a:ext cx="5097463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Šipka doprava se zářezem 9"/>
          <p:cNvSpPr/>
          <p:nvPr/>
        </p:nvSpPr>
        <p:spPr>
          <a:xfrm>
            <a:off x="3662726" y="2839158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se zářezem 11"/>
          <p:cNvSpPr/>
          <p:nvPr/>
        </p:nvSpPr>
        <p:spPr>
          <a:xfrm>
            <a:off x="3705139" y="3971795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prava se zářezem 12"/>
          <p:cNvSpPr/>
          <p:nvPr/>
        </p:nvSpPr>
        <p:spPr>
          <a:xfrm>
            <a:off x="3705139" y="5594520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se zářezem 13"/>
          <p:cNvSpPr/>
          <p:nvPr/>
        </p:nvSpPr>
        <p:spPr>
          <a:xfrm>
            <a:off x="3671060" y="1745035"/>
            <a:ext cx="778717" cy="322190"/>
          </a:xfrm>
          <a:prstGeom prst="notched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009210" y="2559667"/>
            <a:ext cx="403244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Může způsobit vysoký krevní tlak.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7230645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2000"/>
                            </p:stCondLst>
                            <p:childTnLst>
                              <p:par>
                                <p:cTn id="3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2000"/>
                            </p:stCondLst>
                            <p:childTnLst>
                              <p:par>
                                <p:cTn id="46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000"/>
                            </p:stCondLst>
                            <p:childTnLst>
                              <p:par>
                                <p:cTn id="6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3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 animBg="1"/>
      <p:bldP spid="12" grpId="0" animBg="1"/>
      <p:bldP spid="13" grpId="0" animBg="1"/>
      <p:bldP spid="14" grpId="0" animBg="1"/>
      <p:bldP spid="1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002756" y="692696"/>
            <a:ext cx="3674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>
                <a:solidFill>
                  <a:srgbClr val="C00000"/>
                </a:solidFill>
              </a:rPr>
              <a:t>Znáš tato přísloví?</a:t>
            </a:r>
            <a:endParaRPr lang="cs-CZ" sz="3600" b="1" dirty="0">
              <a:solidFill>
                <a:srgbClr val="C0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827584" y="2297241"/>
            <a:ext cx="5423023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Jez do </a:t>
            </a:r>
            <a:r>
              <a:rPr lang="cs-CZ" sz="3200" dirty="0" err="1" smtClean="0"/>
              <a:t>polosyta</a:t>
            </a:r>
            <a:r>
              <a:rPr lang="cs-CZ" sz="3200" dirty="0" smtClean="0"/>
              <a:t>, pij do </a:t>
            </a:r>
            <a:r>
              <a:rPr lang="cs-CZ" sz="3200" dirty="0" err="1" smtClean="0"/>
              <a:t>polopita</a:t>
            </a:r>
            <a:r>
              <a:rPr lang="cs-CZ" sz="3200" dirty="0" smtClean="0"/>
              <a:t>.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827584" y="3404680"/>
            <a:ext cx="35860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Sytý hladovému nevěří.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51166" y="4437112"/>
            <a:ext cx="37736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Hlad je převlečená žízeň.</a:t>
            </a:r>
            <a:endParaRPr lang="cs-CZ" sz="28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3614912"/>
            <a:ext cx="1512168" cy="19108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06007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" dur="3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5000"/>
                            </p:stCondLst>
                            <p:childTnLst>
                              <p:par>
                                <p:cTn id="15" presetID="4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4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4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4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9000"/>
                            </p:stCondLst>
                            <p:childTnLst>
                              <p:par>
                                <p:cTn id="21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3616997" y="639497"/>
            <a:ext cx="197842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Citát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536" y="2852936"/>
            <a:ext cx="813690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400" dirty="0" smtClean="0"/>
              <a:t>"Nechť tvá strava je tvým lékem, a ne tvůj lék tvojí stravou" Hippokrates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647564" y="4942381"/>
            <a:ext cx="7632848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dirty="0" smtClean="0"/>
              <a:t>"Snaha udržet si zdraví: nejíst do sytosti, nebát se námahy„ </a:t>
            </a:r>
            <a:endParaRPr lang="cs-CZ" sz="2400" dirty="0"/>
          </a:p>
          <a:p>
            <a:pPr algn="ctr"/>
            <a:r>
              <a:rPr lang="cs-CZ" sz="2400" dirty="0" smtClean="0"/>
              <a:t>Hippokrates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260647"/>
            <a:ext cx="1368152" cy="20750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49383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0" dur="3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3000"/>
                            </p:stCondLst>
                            <p:childTnLst>
                              <p:par>
                                <p:cTn id="12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4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7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4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115616" y="908720"/>
            <a:ext cx="2945102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zdroje:</a:t>
            </a:r>
          </a:p>
          <a:p>
            <a:endParaRPr lang="cs-CZ" dirty="0"/>
          </a:p>
          <a:p>
            <a:r>
              <a:rPr lang="cs-CZ" dirty="0" smtClean="0">
                <a:hlinkClick r:id="rId2"/>
              </a:rPr>
              <a:t>http://www.gify.nou.cz</a:t>
            </a:r>
            <a:endParaRPr lang="cs-CZ" dirty="0" smtClean="0"/>
          </a:p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96443" y="3597943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>
                <a:hlinkClick r:id="rId3"/>
              </a:rPr>
              <a:t>http://www.srandis.cz/citat-autor-hippokrates-19/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100828" y="4149080"/>
            <a:ext cx="3369962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>
                <a:solidFill>
                  <a:srgbClr val="C00000"/>
                </a:solidFill>
                <a:hlinkClick r:id="rId4"/>
              </a:rPr>
              <a:t>http://www.cukrovka.estranky.cz</a:t>
            </a:r>
            <a:r>
              <a:rPr lang="cs-CZ" dirty="0" smtClean="0">
                <a:hlinkClick r:id="rId4"/>
              </a:rPr>
              <a:t>/</a:t>
            </a:r>
            <a:endParaRPr lang="cs-CZ" dirty="0" smtClean="0"/>
          </a:p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40728" y="2601778"/>
            <a:ext cx="282314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Použité citáty: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9390872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C00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108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174930" y="476672"/>
            <a:ext cx="192661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7200" b="1" dirty="0" smtClean="0">
                <a:solidFill>
                  <a:srgbClr val="C00000"/>
                </a:solidFill>
              </a:rPr>
              <a:t>Úkol</a:t>
            </a:r>
            <a:endParaRPr lang="cs-CZ" sz="7200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2231286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Teď se ukáže, jak dobrý pozor jste dávali.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39552" y="4149080"/>
            <a:ext cx="56166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Do sešitu napiš zásady zdravého stravování.</a:t>
            </a:r>
            <a:endParaRPr lang="cs-CZ" sz="2800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6" y="2436076"/>
            <a:ext cx="2088232" cy="1765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93065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4000"/>
                            </p:stCondLst>
                            <p:childTnLst>
                              <p:par>
                                <p:cTn id="16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629</TotalTime>
  <Words>275</Words>
  <Application>Microsoft Office PowerPoint</Application>
  <PresentationFormat>Předvádění na obrazovce (4:3)</PresentationFormat>
  <Paragraphs>47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Balonová</dc:creator>
  <cp:lastModifiedBy>Balonová</cp:lastModifiedBy>
  <cp:revision>20</cp:revision>
  <dcterms:created xsi:type="dcterms:W3CDTF">2012-04-29T09:21:25Z</dcterms:created>
  <dcterms:modified xsi:type="dcterms:W3CDTF">2012-04-29T19:53:38Z</dcterms:modified>
</cp:coreProperties>
</file>