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27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906DA3F-6ABA-4214-8480-F3D6E8D09990}" type="datetimeFigureOut">
              <a:rPr lang="cs-CZ"/>
              <a:pPr>
                <a:defRPr/>
              </a:pPr>
              <a:t>25.7.2011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4AF6E15-3D60-406B-901D-193371C240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4703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Obrázek použit dne 22.3.2011 z vlastních zdrojů.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F63339-A766-4B5E-8AD4-F9BBCB7310D9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18C99-91AD-4177-BA90-BF155314443E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52E8C-2A71-4DEF-B4D4-CAA000A70F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9233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29C55-0D68-4E3C-A446-9C7325617F2B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090DF-9D66-48A7-AF1D-323B9CC80ED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0657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6B726-076E-476B-8105-C8613A326FBC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3AEE8-0332-4286-B6B7-0D350B6CDB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581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3BE47-CD8B-4A87-BF24-05070FF4245C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8F010-E546-4477-8C68-AEC4A0BFE86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0402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E6275F-BA9A-4407-B82B-9D1C2A0A3F89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9EC1E-BF94-48EB-A8EA-35EB568809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573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D87BCC-7B4A-4265-B5F9-EEB0B136A63B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42F6B-2AFE-418F-AF92-AEFB1D9C53C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301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553C6-3F4B-48D7-8E77-33BF130970F8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E1AA6-D5EE-42AD-B488-AEA8AC90F0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098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5611B3-B463-4EC0-9357-F313C26FEB56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D2334-244F-4271-9C27-079900D9FC5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9206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BA5F84-18ED-476F-B188-9178E2394404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5F194-FA9A-499B-8A12-98D5BA0C9F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648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8DC97-CA0C-4870-8EC6-E05BE398E23E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3D0AB-BB47-4461-9436-F75E95AB0D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819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4111E-839E-4C23-A8C9-F370616B8A42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362CE-7F26-4B19-A10D-89B3E944F0E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144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00A3F6-1FB6-4A3A-AE73-2D2352E68586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EACA7F6-D894-4780-B820-B99D8C5CE2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pn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2339752" y="2901906"/>
            <a:ext cx="507286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VY_32_INOVACE_01_PARDUBICKY KRAJ_06</a:t>
            </a:r>
          </a:p>
        </p:txBody>
      </p:sp>
      <p:sp>
        <p:nvSpPr>
          <p:cNvPr id="9" name="TextovéPole 2"/>
          <p:cNvSpPr txBox="1">
            <a:spLocks noChangeArrowheads="1"/>
          </p:cNvSpPr>
          <p:nvPr/>
        </p:nvSpPr>
        <p:spPr bwMode="auto">
          <a:xfrm>
            <a:off x="681038" y="3573016"/>
            <a:ext cx="777716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CZ.1.07/1.4.00/21.1253</a:t>
            </a:r>
          </a:p>
          <a:p>
            <a:pPr eaLnBrk="1" hangingPunct="1"/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pPr eaLnBrk="1" hangingPunct="1"/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</a:t>
            </a:r>
            <a:r>
              <a:rPr lang="cs-CZ" sz="1600" b="1" dirty="0" smtClean="0">
                <a:latin typeface="Times New Roman" pitchFamily="18" charset="0"/>
              </a:rPr>
              <a:t>Pardubice</a:t>
            </a:r>
          </a:p>
          <a:p>
            <a:pPr eaLnBrk="1" hangingPunct="1"/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Autor výstupu:	Věra </a:t>
            </a:r>
            <a:r>
              <a:rPr lang="cs-CZ" sz="1600" b="1" dirty="0" err="1" smtClean="0">
                <a:solidFill>
                  <a:srgbClr val="000000"/>
                </a:solidFill>
                <a:latin typeface="Times New Roman" pitchFamily="18" charset="0"/>
              </a:rPr>
              <a:t>Machtová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pPr eaLnBrk="1" hangingPunct="1"/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5778484"/>
              </p:ext>
            </p:extLst>
          </p:nvPr>
        </p:nvGraphicFramePr>
        <p:xfrm>
          <a:off x="4084048" y="602326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astrový obrázek" r:id="rId4" imgW="3000000" imgH="2980952" progId="PBrush">
                  <p:embed/>
                </p:oleObj>
              </mc:Choice>
              <mc:Fallback>
                <p:oleObj name="Rastrový obrázek" r:id="rId4" imgW="3000000" imgH="2980952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84048" y="602326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 bwMode="auto">
          <a:xfrm>
            <a:off x="685800" y="1700808"/>
            <a:ext cx="7772400" cy="108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cs-CZ" b="1" dirty="0" smtClean="0">
                <a:solidFill>
                  <a:schemeClr val="tx2"/>
                </a:solidFill>
              </a:rPr>
              <a:t>Život v Loučné</a:t>
            </a:r>
          </a:p>
        </p:txBody>
      </p:sp>
    </p:spTree>
    <p:extLst>
      <p:ext uri="{BB962C8B-B14F-4D97-AF65-F5344CB8AC3E}">
        <p14:creationId xmlns:p14="http://schemas.microsoft.com/office/powerpoint/2010/main" val="3595523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Loučná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1700213"/>
            <a:ext cx="4313238" cy="3235325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946650" y="2205038"/>
            <a:ext cx="33797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-   délka toku: 80,3 km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962525" y="3062288"/>
            <a:ext cx="3662363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342900" indent="-342900">
              <a:buFontTx/>
              <a:buChar char="-"/>
              <a:defRPr/>
            </a:pPr>
            <a:r>
              <a:rPr lang="cs-CZ" sz="2400" b="1" dirty="0"/>
              <a:t>pramení ve Svitavské</a:t>
            </a:r>
          </a:p>
          <a:p>
            <a:pPr>
              <a:defRPr/>
            </a:pPr>
            <a:r>
              <a:rPr lang="cs-CZ" sz="2400" b="1" dirty="0"/>
              <a:t>     pahorkatině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05388" y="4149725"/>
            <a:ext cx="38576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-  ústí do Labe u Sezemic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smtClean="0"/>
              <a:t>Řeka Loučná poskytuje domov mnoha druhům </a:t>
            </a:r>
            <a:br>
              <a:rPr lang="cs-CZ" sz="2400" b="1" smtClean="0"/>
            </a:br>
            <a:r>
              <a:rPr lang="cs-CZ" sz="2400" b="1" smtClean="0"/>
              <a:t>rostlin i živočichů.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82154"/>
            <a:ext cx="4512501" cy="3384376"/>
          </a:xfrm>
          <a:effectLst>
            <a:softEdge rad="112500"/>
          </a:effec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059113" y="1449388"/>
            <a:ext cx="29289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600" b="1"/>
              <a:t>Rak bahenní</a:t>
            </a:r>
          </a:p>
          <a:p>
            <a:pPr eaLnBrk="1" hangingPunct="1"/>
            <a:endParaRPr lang="cs-CZ" sz="3600" b="1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919413" y="2095500"/>
            <a:ext cx="31099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bezobratlí  - členovci - korýši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932363" y="2852738"/>
            <a:ext cx="3856037" cy="295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 </a:t>
            </a:r>
            <a:r>
              <a:rPr lang="cs-CZ" sz="2400"/>
              <a:t>- širší klepeta než rak říční</a:t>
            </a:r>
          </a:p>
          <a:p>
            <a:pPr eaLnBrk="1" hangingPunct="1"/>
            <a:endParaRPr lang="cs-CZ" sz="2400"/>
          </a:p>
          <a:p>
            <a:pPr eaLnBrk="1" hangingPunct="1"/>
            <a:r>
              <a:rPr lang="cs-CZ" sz="2400"/>
              <a:t> - délka až 30 cm</a:t>
            </a:r>
          </a:p>
          <a:p>
            <a:pPr eaLnBrk="1" hangingPunct="1"/>
            <a:endParaRPr lang="cs-CZ" sz="2400"/>
          </a:p>
          <a:p>
            <a:pPr eaLnBrk="1" hangingPunct="1"/>
            <a:r>
              <a:rPr lang="cs-CZ" sz="2400"/>
              <a:t> - mírně tekoucí vody</a:t>
            </a:r>
          </a:p>
          <a:p>
            <a:pPr eaLnBrk="1" hangingPunct="1"/>
            <a:endParaRPr lang="cs-CZ" sz="2400"/>
          </a:p>
          <a:p>
            <a:pPr eaLnBrk="1" hangingPunct="1"/>
            <a:r>
              <a:rPr lang="cs-CZ" sz="2400"/>
              <a:t> - snese i mírné znečištění</a:t>
            </a:r>
          </a:p>
          <a:p>
            <a:pPr eaLnBrk="1" hangingPunct="1"/>
            <a:endParaRPr lang="cs-CZ"/>
          </a:p>
        </p:txBody>
      </p:sp>
      <p:sp>
        <p:nvSpPr>
          <p:cNvPr id="4103" name="TextovéPole 9"/>
          <p:cNvSpPr txBox="1">
            <a:spLocks noChangeArrowheads="1"/>
          </p:cNvSpPr>
          <p:nvPr/>
        </p:nvSpPr>
        <p:spPr bwMode="auto">
          <a:xfrm>
            <a:off x="2195513" y="5978525"/>
            <a:ext cx="504825" cy="23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00"/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z="3600" b="1" smtClean="0"/>
              <a:t>Parma říční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3713" y="1844675"/>
            <a:ext cx="6121400" cy="1868488"/>
          </a:xfrm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203575" y="1252538"/>
            <a:ext cx="29416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strunatci – obratlovci - ryby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411413" y="4149725"/>
            <a:ext cx="4256087" cy="22145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 </a:t>
            </a:r>
            <a:r>
              <a:rPr lang="cs-CZ" sz="2400" dirty="0"/>
              <a:t>- protáhlé, olivově zelené tělo</a:t>
            </a:r>
          </a:p>
          <a:p>
            <a:pPr>
              <a:defRPr/>
            </a:pPr>
            <a:endParaRPr lang="cs-CZ" sz="2400" dirty="0"/>
          </a:p>
          <a:p>
            <a:pPr marL="285750" indent="-285750">
              <a:buFontTx/>
              <a:buChar char="-"/>
              <a:defRPr/>
            </a:pPr>
            <a:r>
              <a:rPr lang="cs-CZ" sz="2400" dirty="0"/>
              <a:t>čtyři vousky</a:t>
            </a:r>
          </a:p>
          <a:p>
            <a:pPr marL="285750" indent="-285750">
              <a:buFontTx/>
              <a:buChar char="-"/>
              <a:defRPr/>
            </a:pPr>
            <a:endParaRPr lang="cs-CZ" sz="2400" dirty="0"/>
          </a:p>
          <a:p>
            <a:pPr marL="285750" indent="-285750">
              <a:buFontTx/>
              <a:buChar char="-"/>
              <a:defRPr/>
            </a:pPr>
            <a:r>
              <a:rPr lang="cs-CZ" sz="2400" dirty="0"/>
              <a:t>střední pásma řek</a:t>
            </a:r>
          </a:p>
          <a:p>
            <a:pPr marL="285750" indent="-285750">
              <a:buFontTx/>
              <a:buChar char="-"/>
              <a:defRPr/>
            </a:pPr>
            <a:endParaRPr lang="cs-CZ" dirty="0"/>
          </a:p>
        </p:txBody>
      </p:sp>
      <p:sp>
        <p:nvSpPr>
          <p:cNvPr id="5126" name="TextovéPole 8"/>
          <p:cNvSpPr txBox="1">
            <a:spLocks noChangeArrowheads="1"/>
          </p:cNvSpPr>
          <p:nvPr/>
        </p:nvSpPr>
        <p:spPr bwMode="auto">
          <a:xfrm>
            <a:off x="4303713" y="3573463"/>
            <a:ext cx="473075" cy="23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00"/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mtClean="0"/>
              <a:t>Skokan hnědý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850" y="2205038"/>
            <a:ext cx="4108450" cy="3040062"/>
          </a:xfrm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292725" y="2781300"/>
            <a:ext cx="3279775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Char char="-"/>
            </a:pPr>
            <a:r>
              <a:rPr lang="cs-CZ" sz="2400"/>
              <a:t>velký až 10 cm</a:t>
            </a:r>
          </a:p>
          <a:p>
            <a:pPr eaLnBrk="1" hangingPunct="1">
              <a:buFontTx/>
              <a:buChar char="-"/>
            </a:pPr>
            <a:endParaRPr lang="cs-CZ" sz="2400"/>
          </a:p>
          <a:p>
            <a:pPr eaLnBrk="1" hangingPunct="1">
              <a:buFontTx/>
              <a:buChar char="-"/>
            </a:pPr>
            <a:r>
              <a:rPr lang="cs-CZ" sz="2400"/>
              <a:t>hnědé zbarvení</a:t>
            </a:r>
          </a:p>
          <a:p>
            <a:pPr eaLnBrk="1" hangingPunct="1">
              <a:buFontTx/>
              <a:buChar char="-"/>
            </a:pPr>
            <a:endParaRPr lang="cs-CZ" sz="2400"/>
          </a:p>
          <a:p>
            <a:pPr eaLnBrk="1" hangingPunct="1">
              <a:buFontTx/>
              <a:buChar char="-"/>
            </a:pPr>
            <a:r>
              <a:rPr lang="cs-CZ" sz="2400"/>
              <a:t>skoky dlouhé až 1 m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339975" y="1179513"/>
            <a:ext cx="49799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strunatci – obratlovci – obojživelníci - bezocasí</a:t>
            </a:r>
          </a:p>
        </p:txBody>
      </p:sp>
      <p:sp>
        <p:nvSpPr>
          <p:cNvPr id="6150" name="TextovéPole 7"/>
          <p:cNvSpPr txBox="1">
            <a:spLocks noChangeArrowheads="1"/>
          </p:cNvSpPr>
          <p:nvPr/>
        </p:nvSpPr>
        <p:spPr bwMode="auto">
          <a:xfrm>
            <a:off x="2144713" y="5141913"/>
            <a:ext cx="473075" cy="23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00"/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mtClean="0"/>
              <a:t>Kachna divoká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204864"/>
            <a:ext cx="3623442" cy="3456384"/>
          </a:xfrm>
          <a:effectLst>
            <a:softEdge rad="112500"/>
          </a:effec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555875" y="1268413"/>
            <a:ext cx="43005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strunatci – obratlovci – ptáci - vrubozobí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4663" y="2492375"/>
            <a:ext cx="4546600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Char char="-"/>
            </a:pPr>
            <a:r>
              <a:rPr lang="cs-CZ" sz="2400"/>
              <a:t>velká 50 – 60 cm</a:t>
            </a:r>
          </a:p>
          <a:p>
            <a:pPr eaLnBrk="1" hangingPunct="1">
              <a:buFontTx/>
              <a:buChar char="-"/>
            </a:pPr>
            <a:endParaRPr lang="cs-CZ" sz="2400"/>
          </a:p>
          <a:p>
            <a:pPr eaLnBrk="1" hangingPunct="1">
              <a:buFontTx/>
              <a:buChar char="-"/>
            </a:pPr>
            <a:r>
              <a:rPr lang="cs-CZ" sz="2400"/>
              <a:t>výrazná pohlavní dvojtvárnost</a:t>
            </a:r>
          </a:p>
          <a:p>
            <a:pPr eaLnBrk="1" hangingPunct="1">
              <a:buFontTx/>
              <a:buChar char="-"/>
            </a:pPr>
            <a:endParaRPr lang="cs-CZ" sz="2400"/>
          </a:p>
          <a:p>
            <a:pPr eaLnBrk="1" hangingPunct="1">
              <a:buFontTx/>
              <a:buChar char="-"/>
            </a:pPr>
            <a:r>
              <a:rPr lang="cs-CZ" sz="2400"/>
              <a:t>lovný pták</a:t>
            </a:r>
          </a:p>
          <a:p>
            <a:pPr eaLnBrk="1" hangingPunct="1">
              <a:buFontTx/>
              <a:buChar char="-"/>
            </a:pPr>
            <a:endParaRPr lang="cs-CZ" sz="2400"/>
          </a:p>
          <a:p>
            <a:pPr eaLnBrk="1" hangingPunct="1">
              <a:buFontTx/>
              <a:buChar char="-"/>
            </a:pPr>
            <a:r>
              <a:rPr lang="cs-CZ" sz="2400"/>
              <a:t>umělý odchov</a:t>
            </a:r>
          </a:p>
        </p:txBody>
      </p:sp>
      <p:sp>
        <p:nvSpPr>
          <p:cNvPr id="7174" name="TextovéPole 8"/>
          <p:cNvSpPr txBox="1">
            <a:spLocks noChangeArrowheads="1"/>
          </p:cNvSpPr>
          <p:nvPr/>
        </p:nvSpPr>
        <p:spPr bwMode="auto">
          <a:xfrm>
            <a:off x="1979613" y="5592763"/>
            <a:ext cx="473075" cy="23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00"/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smtClean="0"/>
              <a:t>Použité obrázky: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052513"/>
            <a:ext cx="8229600" cy="45259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Obrázky byly staženy dne 22.3.2011  z následujících webových stránek:</a:t>
            </a:r>
          </a:p>
          <a:p>
            <a:pPr>
              <a:defRPr/>
            </a:pPr>
            <a:r>
              <a:rPr lang="cs-CZ" sz="1400" dirty="0" smtClean="0"/>
              <a:t>Obr. 1 - http://cs.wikipedia.org/wiki/Soubor:Blausteinsee_Tierwelt_05.jpg</a:t>
            </a:r>
          </a:p>
          <a:p>
            <a:pPr>
              <a:defRPr/>
            </a:pPr>
            <a:r>
              <a:rPr lang="cs-CZ" sz="1400" dirty="0" smtClean="0"/>
              <a:t>Obr.2 - http://cs.wikipedia.org/wiki/Soubor:Barbus_barbus.jpg</a:t>
            </a:r>
          </a:p>
          <a:p>
            <a:pPr>
              <a:defRPr/>
            </a:pPr>
            <a:r>
              <a:rPr lang="cs-CZ" sz="1400" dirty="0" smtClean="0"/>
              <a:t>Obr.3 - http://cs.wikipedia.org/wiki/Soubor:European_Common_Frog_Rana_temporaria_(cropped).jpg</a:t>
            </a:r>
          </a:p>
          <a:p>
            <a:pPr>
              <a:defRPr/>
            </a:pPr>
            <a:r>
              <a:rPr lang="cs-CZ" sz="1400" dirty="0" smtClean="0"/>
              <a:t>Obr.4 - http://cs.wikipedia.org/wiki/Soubor:Kaczka_krzyzowka_samica.jpg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69</TotalTime>
  <Words>177</Words>
  <Application>Microsoft Office PowerPoint</Application>
  <PresentationFormat>Předvádění na obrazovce (4:3)</PresentationFormat>
  <Paragraphs>57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DUM-PPT-šablona</vt:lpstr>
      <vt:lpstr>Rastrový obrázek</vt:lpstr>
      <vt:lpstr>Prezentace aplikace PowerPoint</vt:lpstr>
      <vt:lpstr>Loučná</vt:lpstr>
      <vt:lpstr>Řeka Loučná poskytuje domov mnoha druhům  rostlin i živočichů.</vt:lpstr>
      <vt:lpstr>Parma říční</vt:lpstr>
      <vt:lpstr>Skokan hnědý</vt:lpstr>
      <vt:lpstr>Kachna divoká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cp:lastModifiedBy>Vlček Filip</cp:lastModifiedBy>
  <cp:revision>15</cp:revision>
  <dcterms:created xsi:type="dcterms:W3CDTF">2010-10-19T08:27:42Z</dcterms:created>
  <dcterms:modified xsi:type="dcterms:W3CDTF">2011-07-25T08:34:27Z</dcterms:modified>
</cp:coreProperties>
</file>