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80" r:id="rId2"/>
    <p:sldId id="276" r:id="rId3"/>
    <p:sldId id="256" r:id="rId4"/>
    <p:sldId id="265" r:id="rId5"/>
    <p:sldId id="264" r:id="rId6"/>
    <p:sldId id="281" r:id="rId7"/>
    <p:sldId id="266" r:id="rId8"/>
    <p:sldId id="262" r:id="rId9"/>
    <p:sldId id="271" r:id="rId10"/>
    <p:sldId id="267" r:id="rId11"/>
    <p:sldId id="270" r:id="rId12"/>
    <p:sldId id="284" r:id="rId13"/>
    <p:sldId id="272" r:id="rId14"/>
    <p:sldId id="274" r:id="rId15"/>
    <p:sldId id="282" r:id="rId16"/>
    <p:sldId id="295" r:id="rId17"/>
    <p:sldId id="273" r:id="rId18"/>
    <p:sldId id="286" r:id="rId19"/>
    <p:sldId id="283" r:id="rId20"/>
    <p:sldId id="277" r:id="rId21"/>
    <p:sldId id="263" r:id="rId22"/>
    <p:sldId id="285" r:id="rId23"/>
    <p:sldId id="259" r:id="rId24"/>
    <p:sldId id="289" r:id="rId25"/>
    <p:sldId id="287" r:id="rId26"/>
    <p:sldId id="288" r:id="rId27"/>
    <p:sldId id="290" r:id="rId28"/>
    <p:sldId id="291" r:id="rId29"/>
    <p:sldId id="294" r:id="rId30"/>
    <p:sldId id="257" r:id="rId31"/>
    <p:sldId id="293" r:id="rId32"/>
    <p:sldId id="275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88" autoAdjust="0"/>
    <p:restoredTop sz="94610" autoAdjust="0"/>
  </p:normalViewPr>
  <p:slideViewPr>
    <p:cSldViewPr>
      <p:cViewPr>
        <p:scale>
          <a:sx n="68" d="100"/>
          <a:sy n="68" d="100"/>
        </p:scale>
        <p:origin x="-1464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59632" y="4725144"/>
            <a:ext cx="7128792" cy="15121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VY_32_INOVACE_III_3_18_Jarní rostliny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III</a:t>
            </a:r>
            <a:r>
              <a:rPr lang="cs-CZ" b="1" dirty="0" smtClean="0"/>
              <a:t>         Sada číslo</a:t>
            </a:r>
            <a:r>
              <a:rPr lang="cs-CZ" dirty="0" smtClean="0"/>
              <a:t>:</a:t>
            </a:r>
            <a:r>
              <a:rPr lang="cs-CZ" b="1" dirty="0" smtClean="0"/>
              <a:t>  </a:t>
            </a:r>
            <a:r>
              <a:rPr lang="cs-CZ" dirty="0" smtClean="0"/>
              <a:t>3</a:t>
            </a:r>
            <a:r>
              <a:rPr lang="cs-CZ" b="1" dirty="0" smtClean="0"/>
              <a:t>         Pořadové číslo DUM:  </a:t>
            </a:r>
            <a:r>
              <a:rPr lang="cs-CZ" dirty="0" smtClean="0"/>
              <a:t>18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Eva Komárková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085584" cy="6120680"/>
          </a:xfrm>
          <a:solidFill>
            <a:schemeClr val="bg1"/>
          </a:solidFill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    Anotace:  </a:t>
            </a:r>
            <a:r>
              <a:rPr lang="cs-CZ" sz="2600" dirty="0" smtClean="0"/>
              <a:t>Opakování názvů jarních rostlin a seznamování se s místy jejich výskytu nebo s různými informacemi o rostlinách.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b="1" dirty="0" smtClean="0"/>
              <a:t>    Očekávaný výstup</a:t>
            </a:r>
            <a:r>
              <a:rPr lang="cs-CZ" sz="2600" b="1" dirty="0" smtClean="0"/>
              <a:t>:  </a:t>
            </a:r>
            <a:r>
              <a:rPr lang="cs-CZ" sz="2600" dirty="0" smtClean="0"/>
              <a:t>Žáci znají názvy jarních rostlin, vědí, kde tyto rostliny rostou.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b="1" dirty="0" smtClean="0"/>
              <a:t>    Druh učebního materiálu:   </a:t>
            </a:r>
            <a:r>
              <a:rPr lang="cs-CZ" sz="2800" dirty="0" smtClean="0"/>
              <a:t>prezentace</a:t>
            </a:r>
          </a:p>
          <a:p>
            <a:pPr>
              <a:buNone/>
            </a:pPr>
            <a:r>
              <a:rPr lang="cs-CZ" b="1" dirty="0" smtClean="0"/>
              <a:t>    Typická věková skupina:      </a:t>
            </a:r>
            <a:r>
              <a:rPr lang="cs-CZ" sz="2800" dirty="0" smtClean="0"/>
              <a:t>8 – 10 let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b="1" dirty="0" smtClean="0"/>
              <a:t>     Klíčová slova: </a:t>
            </a:r>
            <a:r>
              <a:rPr lang="cs-CZ" sz="2800" dirty="0" smtClean="0"/>
              <a:t>jarní</a:t>
            </a:r>
            <a:r>
              <a:rPr lang="cs-CZ" sz="2800" b="1" dirty="0" smtClean="0"/>
              <a:t> </a:t>
            </a:r>
            <a:r>
              <a:rPr lang="cs-CZ" sz="2800" dirty="0" smtClean="0"/>
              <a:t>rostlina, chráněná rostlina, léčivá rostlina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 </a:t>
            </a:r>
            <a:r>
              <a:rPr lang="cs-CZ" sz="2800" dirty="0" smtClean="0"/>
              <a:t>interaktivní tabule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 </a:t>
            </a:r>
            <a:r>
              <a:rPr lang="cs-CZ" sz="2800" dirty="0" smtClean="0"/>
              <a:t>25 minut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b="1" dirty="0" smtClean="0"/>
              <a:t>     Metodické zhodnocení a popis práce s digitálním učebním materiálem:  </a:t>
            </a:r>
            <a:r>
              <a:rPr lang="cs-CZ" sz="2800" dirty="0" smtClean="0"/>
              <a:t>Žáci určují podle obrázků názvy jarních rostlin a odpovídají na otázky týkající se jejich typického stanoviště a různých zajímavostí o rostlině.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8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Jarní rostliny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Podle následujících obrázků určujte názvy rostlin a odpovídejte na zadané otázky.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Sněženka podsněžník</a:t>
            </a:r>
            <a:endParaRPr lang="cs-CZ" sz="4000" dirty="0"/>
          </a:p>
        </p:txBody>
      </p:sp>
      <p:pic>
        <p:nvPicPr>
          <p:cNvPr id="4" name="Zástupný symbol pro obsah 3" descr="P1000912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89880" y="1484784"/>
            <a:ext cx="4170152" cy="5040560"/>
          </a:xfrm>
        </p:spPr>
      </p:pic>
      <p:sp>
        <p:nvSpPr>
          <p:cNvPr id="5" name="TextovéPole 4"/>
          <p:cNvSpPr txBox="1"/>
          <p:nvPr/>
        </p:nvSpPr>
        <p:spPr>
          <a:xfrm>
            <a:off x="5148064" y="2276872"/>
            <a:ext cx="3707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Proč myslíš, že se rostlina takto jmenuje? </a:t>
            </a:r>
            <a:endParaRPr lang="cs-CZ" sz="28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931224" cy="85010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Bledule jarní</a:t>
            </a:r>
            <a:endParaRPr lang="cs-CZ" sz="4000" dirty="0"/>
          </a:p>
        </p:txBody>
      </p:sp>
      <p:pic>
        <p:nvPicPr>
          <p:cNvPr id="6" name="Zástupný symbol pro obsah 5" descr="P1000909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99592" y="1268759"/>
            <a:ext cx="3528392" cy="4704523"/>
          </a:xfrm>
        </p:spPr>
      </p:pic>
      <p:pic>
        <p:nvPicPr>
          <p:cNvPr id="4" name="Obrázek 3" descr="DSC0094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1196752"/>
            <a:ext cx="3510390" cy="468052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27784" y="6093296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Proč je tato rostlina chráněná?</a:t>
            </a:r>
            <a:endParaRPr lang="cs-CZ" sz="28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Vrba jíva</a:t>
            </a:r>
            <a:endParaRPr lang="cs-CZ" sz="4000" dirty="0"/>
          </a:p>
        </p:txBody>
      </p:sp>
      <p:pic>
        <p:nvPicPr>
          <p:cNvPr id="5" name="Obrázek 4" descr="01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1412776"/>
            <a:ext cx="2520280" cy="448448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59632" y="6093296"/>
            <a:ext cx="4645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říkáme lidově tomuto keři?</a:t>
            </a:r>
            <a:endParaRPr lang="cs-CZ" sz="2800" dirty="0"/>
          </a:p>
        </p:txBody>
      </p:sp>
      <p:pic>
        <p:nvPicPr>
          <p:cNvPr id="8" name="Zástupný symbol pro obsah 7" descr="015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1547664" y="1412776"/>
            <a:ext cx="2500118" cy="4448608"/>
          </a:xfrm>
        </p:spPr>
      </p:pic>
      <p:sp>
        <p:nvSpPr>
          <p:cNvPr id="7" name="TextovéPole 6"/>
          <p:cNvSpPr txBox="1"/>
          <p:nvPr/>
        </p:nvSpPr>
        <p:spPr>
          <a:xfrm>
            <a:off x="6444208" y="6165304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kočičky/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4638"/>
            <a:ext cx="7859216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Podběl obecný</a:t>
            </a:r>
            <a:endParaRPr lang="cs-CZ" dirty="0"/>
          </a:p>
        </p:txBody>
      </p:sp>
      <p:pic>
        <p:nvPicPr>
          <p:cNvPr id="4" name="Zástupný symbol pro obsah 3" descr="DSC0114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27584" y="980728"/>
            <a:ext cx="3132348" cy="4176464"/>
          </a:xfrm>
        </p:spPr>
      </p:pic>
      <p:sp>
        <p:nvSpPr>
          <p:cNvPr id="7" name="TextovéPole 6"/>
          <p:cNvSpPr txBox="1"/>
          <p:nvPr/>
        </p:nvSpPr>
        <p:spPr>
          <a:xfrm>
            <a:off x="827584" y="551723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Víš, při které nemoci je vhodné pít čaj z podbělu?</a:t>
            </a:r>
            <a:endParaRPr lang="cs-CZ" sz="2800" dirty="0"/>
          </a:p>
        </p:txBody>
      </p:sp>
      <p:pic>
        <p:nvPicPr>
          <p:cNvPr id="5" name="Obrázek 4" descr="DSC0117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88024" y="1052736"/>
            <a:ext cx="3132348" cy="4176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372200" y="6237312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při kašli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787208" cy="77809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Jaterník podléška</a:t>
            </a:r>
            <a:endParaRPr lang="cs-CZ" sz="4000" dirty="0"/>
          </a:p>
        </p:txBody>
      </p:sp>
      <p:pic>
        <p:nvPicPr>
          <p:cNvPr id="4" name="Picture 5" descr="Snímek 010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268760"/>
            <a:ext cx="4032447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 descr="jaterník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1628800"/>
            <a:ext cx="4099947" cy="230622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99592" y="4581128"/>
            <a:ext cx="7488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roste tato rostlina?                                                        Víš, v které lokalitě našeho okolí se vyskytuje volně v přírodě?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5949280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v listnatých lesích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931224" cy="92211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Sasanka hajní</a:t>
            </a:r>
            <a:endParaRPr lang="cs-CZ" sz="4000" dirty="0"/>
          </a:p>
        </p:txBody>
      </p:sp>
      <p:pic>
        <p:nvPicPr>
          <p:cNvPr id="4" name="Zástupný symbol pro obsah 3" descr="1.4.2008 027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19672" y="1484784"/>
            <a:ext cx="6272696" cy="3528392"/>
          </a:xfrm>
        </p:spPr>
      </p:pic>
      <p:sp>
        <p:nvSpPr>
          <p:cNvPr id="5" name="TextovéPole 4"/>
          <p:cNvSpPr txBox="1"/>
          <p:nvPr/>
        </p:nvSpPr>
        <p:spPr>
          <a:xfrm>
            <a:off x="1979712" y="5229200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Znáš jiný druh sasanky?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6021288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sasanka pryskyřníkovitá –  žlutá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6851104" cy="72008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Zlatice</a:t>
            </a:r>
            <a:endParaRPr lang="cs-CZ" sz="4000" dirty="0"/>
          </a:p>
        </p:txBody>
      </p:sp>
      <p:pic>
        <p:nvPicPr>
          <p:cNvPr id="4" name="Zástupný symbol pro obsah 3" descr="01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7624" y="1196752"/>
            <a:ext cx="2543592" cy="4525964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5949280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říkáme lidově tomuto keři?</a:t>
            </a:r>
            <a:endParaRPr lang="cs-CZ" sz="2800" dirty="0"/>
          </a:p>
        </p:txBody>
      </p:sp>
      <p:pic>
        <p:nvPicPr>
          <p:cNvPr id="1026" name="Picture 2" descr="C:\Users\Eva\Pictures\2012-04-03\02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196752"/>
            <a:ext cx="2545460" cy="452903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56176" y="6021288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zlatý déšť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4638"/>
            <a:ext cx="7859216" cy="92211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Devětsil lékařský</a:t>
            </a:r>
            <a:endParaRPr lang="cs-CZ" sz="4000" dirty="0"/>
          </a:p>
        </p:txBody>
      </p:sp>
      <p:pic>
        <p:nvPicPr>
          <p:cNvPr id="4" name="Zástupný symbol pro obsah 3" descr="1.4.2008 052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19672" y="1340768"/>
            <a:ext cx="6144683" cy="3456384"/>
          </a:xfrm>
        </p:spPr>
      </p:pic>
      <p:sp>
        <p:nvSpPr>
          <p:cNvPr id="5" name="TextovéPole 4"/>
          <p:cNvSpPr txBox="1"/>
          <p:nvPr/>
        </p:nvSpPr>
        <p:spPr>
          <a:xfrm flipH="1">
            <a:off x="1259632" y="5301208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Jaký jiný devětsil jste viděli?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566124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/ devětsil bílý /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7499176" cy="85010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Sedmikráska chudobka</a:t>
            </a:r>
            <a:endParaRPr lang="cs-CZ" sz="4000" dirty="0"/>
          </a:p>
        </p:txBody>
      </p:sp>
      <p:pic>
        <p:nvPicPr>
          <p:cNvPr id="4" name="Zástupný symbol pro obsah 3" descr="DSC0115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7624" y="1196752"/>
            <a:ext cx="3078342" cy="4104457"/>
          </a:xfrm>
        </p:spPr>
      </p:pic>
      <p:pic>
        <p:nvPicPr>
          <p:cNvPr id="5" name="Obrázek 4" descr="DSC0115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1196752"/>
            <a:ext cx="3078342" cy="41044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5589240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Které rostlině je sedmikráska podobná svým květem?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63093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/ kopretině /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67128" cy="70609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Orsej jarní</a:t>
            </a:r>
            <a:endParaRPr lang="cs-CZ" sz="4000" dirty="0"/>
          </a:p>
        </p:txBody>
      </p:sp>
      <p:pic>
        <p:nvPicPr>
          <p:cNvPr id="6" name="Zástupný symbol pro obsah 5" descr="orsej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268760"/>
            <a:ext cx="7223210" cy="3888432"/>
          </a:xfrm>
        </p:spPr>
      </p:pic>
      <p:sp>
        <p:nvSpPr>
          <p:cNvPr id="4" name="TextovéPole 3"/>
          <p:cNvSpPr txBox="1"/>
          <p:nvPr/>
        </p:nvSpPr>
        <p:spPr>
          <a:xfrm>
            <a:off x="971600" y="5517232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můžeš vidět růst tuto rostlinu?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6165304"/>
            <a:ext cx="3563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na vlhkých loukách, v lesích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404664"/>
            <a:ext cx="6851104" cy="634082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Violka vonná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5229200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říká této květině lidově?                        Proč ji máme rádi?</a:t>
            </a:r>
            <a:endParaRPr lang="cs-CZ" sz="2800" dirty="0"/>
          </a:p>
        </p:txBody>
      </p:sp>
      <p:pic>
        <p:nvPicPr>
          <p:cNvPr id="1026" name="Picture 2" descr="C:\Users\Eva\Pictures\2012-04-03\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268760"/>
            <a:ext cx="6534171" cy="367240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868144" y="5949280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fialka , krásně voní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39136" cy="85010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Prvosenka jarní</a:t>
            </a:r>
            <a:endParaRPr lang="cs-CZ" sz="4000" dirty="0"/>
          </a:p>
        </p:txBody>
      </p:sp>
      <p:pic>
        <p:nvPicPr>
          <p:cNvPr id="4" name="Zástupný symbol pro obsah 3" descr="DSC01167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701570" y="1196752"/>
            <a:ext cx="3402377" cy="4536504"/>
          </a:xfrm>
        </p:spPr>
      </p:pic>
      <p:pic>
        <p:nvPicPr>
          <p:cNvPr id="5" name="Obrázek 4" descr="Prvosen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1196752"/>
            <a:ext cx="3432243" cy="446449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 flipH="1">
            <a:off x="611560" y="5949280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říká této rostlině lidově?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6093296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petrklíč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6408712" cy="77809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Blatouch bahenní</a:t>
            </a:r>
            <a:endParaRPr lang="cs-CZ" sz="4000" dirty="0"/>
          </a:p>
        </p:txBody>
      </p:sp>
      <p:pic>
        <p:nvPicPr>
          <p:cNvPr id="3074" name="Picture 2" descr="C:\Users\Eva\Pictures\2012-04-27 001\DSC012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196752"/>
            <a:ext cx="3240360" cy="4320480"/>
          </a:xfrm>
          <a:prstGeom prst="rect">
            <a:avLst/>
          </a:prstGeom>
          <a:noFill/>
        </p:spPr>
      </p:pic>
      <p:pic>
        <p:nvPicPr>
          <p:cNvPr id="3075" name="Picture 3" descr="C:\Users\Eva\Pictures\2012-04-27 001\DSC012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196752"/>
            <a:ext cx="3294366" cy="43924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99592" y="5877272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roste tato rostlina?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6021288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u potoků, na vlhkých loukách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851104" cy="72008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Smetanka lékařská</a:t>
            </a:r>
            <a:endParaRPr lang="cs-CZ" sz="4000" dirty="0"/>
          </a:p>
        </p:txBody>
      </p:sp>
      <p:pic>
        <p:nvPicPr>
          <p:cNvPr id="4" name="Zástupný symbol pro obsah 3" descr="3.5.2008 011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419872" y="980728"/>
            <a:ext cx="5353121" cy="2925720"/>
          </a:xfrm>
        </p:spPr>
      </p:pic>
      <p:pic>
        <p:nvPicPr>
          <p:cNvPr id="7" name="Obrázek 6" descr="DSC0005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4824028" y="4041068"/>
            <a:ext cx="1728192" cy="19442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6093296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říkáme lidově této rostlině?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6093296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/>
              <a:t>/ pampeliška /</a:t>
            </a:r>
            <a:endParaRPr lang="cs-CZ" sz="2000" dirty="0"/>
          </a:p>
        </p:txBody>
      </p:sp>
      <p:pic>
        <p:nvPicPr>
          <p:cNvPr id="2050" name="Picture 2" descr="C:\Users\Eva\Pictures\2012-04-28\03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980728"/>
            <a:ext cx="2751858" cy="48965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60648"/>
            <a:ext cx="5760640" cy="79208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Koniklec  </a:t>
            </a:r>
            <a:endParaRPr lang="cs-CZ" sz="4000" dirty="0"/>
          </a:p>
        </p:txBody>
      </p:sp>
      <p:pic>
        <p:nvPicPr>
          <p:cNvPr id="4" name="Zástupný symbol pro obsah 3" descr="01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31640" y="1196752"/>
            <a:ext cx="2255559" cy="4013451"/>
          </a:xfrm>
        </p:spPr>
      </p:pic>
      <p:pic>
        <p:nvPicPr>
          <p:cNvPr id="1026" name="Picture 2" descr="C:\Users\Eva\Pictures\2012-04-27 001\DSC0123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268760"/>
            <a:ext cx="2970329" cy="39604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9552" y="5661248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můžeš nejčastěji vidět koniklec?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6237312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v zahrádkách, v přírodě ohrožený, chráněný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6995120" cy="72008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Ladoňka dvoulistá</a:t>
            </a:r>
            <a:endParaRPr lang="cs-CZ" sz="4000" dirty="0"/>
          </a:p>
        </p:txBody>
      </p:sp>
      <p:pic>
        <p:nvPicPr>
          <p:cNvPr id="4" name="Zástupný symbol pro obsah 3" descr="DSC01157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75856" y="1268760"/>
            <a:ext cx="3078342" cy="4104456"/>
          </a:xfrm>
        </p:spPr>
      </p:pic>
      <p:sp>
        <p:nvSpPr>
          <p:cNvPr id="5" name="TextovéPole 4"/>
          <p:cNvSpPr txBox="1"/>
          <p:nvPr/>
        </p:nvSpPr>
        <p:spPr>
          <a:xfrm>
            <a:off x="539552" y="5733256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nejčastěji můžeme vidět růst tuto rostlinu?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630932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/ v zahrádkách /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7139136" cy="85010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Krokus</a:t>
            </a:r>
            <a:endParaRPr lang="cs-CZ" sz="4000" dirty="0"/>
          </a:p>
        </p:txBody>
      </p:sp>
      <p:pic>
        <p:nvPicPr>
          <p:cNvPr id="4" name="Zástupný symbol pro obsah 3" descr="krokusy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31640" y="1412776"/>
            <a:ext cx="2988332" cy="3984443"/>
          </a:xfrm>
        </p:spPr>
      </p:pic>
      <p:sp>
        <p:nvSpPr>
          <p:cNvPr id="5" name="TextovéPole 4"/>
          <p:cNvSpPr txBox="1"/>
          <p:nvPr/>
        </p:nvSpPr>
        <p:spPr>
          <a:xfrm>
            <a:off x="539552" y="5733256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Jakou barvu ještě mívá tato rostlina?</a:t>
            </a:r>
            <a:endParaRPr lang="cs-CZ" sz="2800" dirty="0"/>
          </a:p>
        </p:txBody>
      </p:sp>
      <p:pic>
        <p:nvPicPr>
          <p:cNvPr id="7" name="Obrázek 6" descr="DSC0117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1412776"/>
            <a:ext cx="2970330" cy="396044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300192" y="6309320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modrá, fialová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332656"/>
            <a:ext cx="4258816" cy="70609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Narcis</a:t>
            </a:r>
            <a:endParaRPr lang="cs-CZ" sz="4000" dirty="0"/>
          </a:p>
        </p:txBody>
      </p:sp>
      <p:pic>
        <p:nvPicPr>
          <p:cNvPr id="4" name="Zástupný symbol pro obsah 3" descr="P1000924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635896" y="1412776"/>
            <a:ext cx="5280587" cy="3960440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5877272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můžeme vidět růst tuto rostlinu?</a:t>
            </a:r>
            <a:endParaRPr lang="cs-CZ" sz="2800" dirty="0"/>
          </a:p>
        </p:txBody>
      </p:sp>
      <p:pic>
        <p:nvPicPr>
          <p:cNvPr id="7" name="Obrázek 6" descr="00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836712"/>
            <a:ext cx="2630060" cy="467982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588224" y="602128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v zahrádkách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6707088" cy="77809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Hyacint</a:t>
            </a:r>
            <a:endParaRPr lang="cs-CZ" sz="4000" dirty="0"/>
          </a:p>
        </p:txBody>
      </p:sp>
      <p:pic>
        <p:nvPicPr>
          <p:cNvPr id="4" name="Zástupný symbol pro obsah 3" descr="hyacyn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43608" y="1268760"/>
            <a:ext cx="7267017" cy="4084064"/>
          </a:xfrm>
        </p:spPr>
      </p:pic>
      <p:sp>
        <p:nvSpPr>
          <p:cNvPr id="6" name="TextovéPole 5"/>
          <p:cNvSpPr txBox="1"/>
          <p:nvPr/>
        </p:nvSpPr>
        <p:spPr>
          <a:xfrm>
            <a:off x="971600" y="566124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Jaké další barvy mívá tato rostlina?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6165304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bílá, fialová, žlutá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6707088" cy="70609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Tulipán</a:t>
            </a:r>
            <a:endParaRPr lang="cs-CZ" sz="4000" dirty="0"/>
          </a:p>
        </p:txBody>
      </p:sp>
      <p:pic>
        <p:nvPicPr>
          <p:cNvPr id="4" name="Zástupný symbol pro obsah 3" descr="DSC0006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7624" y="1340768"/>
            <a:ext cx="2890416" cy="3853888"/>
          </a:xfrm>
        </p:spPr>
      </p:pic>
      <p:pic>
        <p:nvPicPr>
          <p:cNvPr id="5" name="Picture 4" descr="Snímek 07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4932040" y="1340768"/>
            <a:ext cx="3034035" cy="3891548"/>
          </a:xfrm>
          <a:prstGeom prst="rect">
            <a:avLst/>
          </a:prstGeom>
          <a:noFill/>
          <a:ln/>
        </p:spPr>
      </p:pic>
      <p:sp>
        <p:nvSpPr>
          <p:cNvPr id="6" name="TextovéPole 5"/>
          <p:cNvSpPr txBox="1"/>
          <p:nvPr/>
        </p:nvSpPr>
        <p:spPr>
          <a:xfrm>
            <a:off x="395536" y="5517232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Víš, která země se proslavila pěstováním této rostliny?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623731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/ Holandsko /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499176" cy="70609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Modřenec hroznatý</a:t>
            </a:r>
            <a:endParaRPr lang="cs-CZ" sz="4000" dirty="0"/>
          </a:p>
        </p:txBody>
      </p:sp>
      <p:pic>
        <p:nvPicPr>
          <p:cNvPr id="3075" name="Picture 3" descr="C:\Users\Eva\Pictures\2012-04-27 001\DSC0122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340768"/>
            <a:ext cx="5472608" cy="41044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5661248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můžeš vidět nejčastěji tuto rostlinu?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6237312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/ v zahrádkách, v přírodě vzácný, ohrožený /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va\Pictures\2012-04-27 001\DSC0123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196752"/>
            <a:ext cx="3078342" cy="4104456"/>
          </a:xfrm>
          <a:prstGeom prst="rect">
            <a:avLst/>
          </a:prstGeom>
          <a:noFill/>
        </p:spPr>
      </p:pic>
      <p:pic>
        <p:nvPicPr>
          <p:cNvPr id="1027" name="Picture 3" descr="C:\Users\Eva\Pictures\2012-04-27 001\DSC0123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1196752"/>
            <a:ext cx="3078342" cy="410445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699792" y="332656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Plicník lékařský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5661248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Kde roste tato rostlina?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6021288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ve světlých lesích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283152" cy="70609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Hrachor </a:t>
            </a:r>
            <a:r>
              <a:rPr lang="cs-CZ" sz="4000" dirty="0" err="1" smtClean="0"/>
              <a:t>lecha</a:t>
            </a:r>
            <a:r>
              <a:rPr lang="cs-CZ" sz="4000" dirty="0" smtClean="0"/>
              <a:t> jarní</a:t>
            </a:r>
            <a:endParaRPr lang="cs-CZ" sz="4000" dirty="0"/>
          </a:p>
        </p:txBody>
      </p:sp>
      <p:pic>
        <p:nvPicPr>
          <p:cNvPr id="2051" name="Picture 3" descr="C:\Users\Eva\Pictures\2012-04-27 001\DSC0122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268760"/>
            <a:ext cx="3258363" cy="4344483"/>
          </a:xfrm>
          <a:prstGeom prst="rect">
            <a:avLst/>
          </a:prstGeom>
          <a:noFill/>
        </p:spPr>
      </p:pic>
      <p:pic>
        <p:nvPicPr>
          <p:cNvPr id="2052" name="Picture 4" descr="C:\Users\Eva\Pictures\2012-04-27 001\DSC0122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268760"/>
            <a:ext cx="3237824" cy="431709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27584" y="6021288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roste tato rostlina?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6093296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v listnatých lesích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211144" cy="77809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Šťavel kyselý</a:t>
            </a:r>
            <a:endParaRPr lang="cs-CZ" sz="4000" dirty="0"/>
          </a:p>
        </p:txBody>
      </p:sp>
      <p:pic>
        <p:nvPicPr>
          <p:cNvPr id="4098" name="Picture 2" descr="C:\Users\Eva\Pictures\2012-04-27 001\DSC0123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196752"/>
            <a:ext cx="5544616" cy="415846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5805264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roste tato rostlina?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594928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v lese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74638"/>
            <a:ext cx="7211144" cy="634082"/>
          </a:xfrm>
        </p:spPr>
        <p:txBody>
          <a:bodyPr>
            <a:noAutofit/>
          </a:bodyPr>
          <a:lstStyle/>
          <a:p>
            <a:r>
              <a:rPr lang="cs-CZ" sz="4000" dirty="0" smtClean="0"/>
              <a:t>Violka trojbarevná</a:t>
            </a:r>
            <a:endParaRPr lang="cs-CZ" sz="4000" dirty="0"/>
          </a:p>
        </p:txBody>
      </p:sp>
      <p:pic>
        <p:nvPicPr>
          <p:cNvPr id="5122" name="Picture 2" descr="C:\Users\Eva\Pictures\2012-04-27 001\DSC0118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124744"/>
            <a:ext cx="3219822" cy="4293095"/>
          </a:xfrm>
          <a:prstGeom prst="rect">
            <a:avLst/>
          </a:prstGeom>
          <a:noFill/>
        </p:spPr>
      </p:pic>
      <p:pic>
        <p:nvPicPr>
          <p:cNvPr id="5123" name="Picture 3" descr="C:\Users\Eva\Pictures\2012-04-27 001\DSC0118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124744"/>
            <a:ext cx="3147814" cy="419708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5589240"/>
            <a:ext cx="4824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říkáme lidově této rostlině? Kde roste?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6165304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maceška, na poli, horských loukách 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6275040" cy="706090"/>
          </a:xfrm>
        </p:spPr>
        <p:txBody>
          <a:bodyPr>
            <a:noAutofit/>
          </a:bodyPr>
          <a:lstStyle/>
          <a:p>
            <a:r>
              <a:rPr lang="cs-CZ" sz="4000" dirty="0" smtClean="0"/>
              <a:t>Brčál menší</a:t>
            </a:r>
            <a:endParaRPr lang="cs-CZ" sz="4000" dirty="0"/>
          </a:p>
        </p:txBody>
      </p:sp>
      <p:pic>
        <p:nvPicPr>
          <p:cNvPr id="2050" name="Picture 2" descr="C:\Users\Eva\Pictures\2012-04-27 001\DSC0118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196752"/>
            <a:ext cx="3186354" cy="4248472"/>
          </a:xfrm>
          <a:prstGeom prst="rect">
            <a:avLst/>
          </a:prstGeom>
          <a:noFill/>
        </p:spPr>
      </p:pic>
      <p:pic>
        <p:nvPicPr>
          <p:cNvPr id="2051" name="Picture 3" descr="C:\Users\Eva\Pictures\2012-04-27 001\DSC0118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124744"/>
            <a:ext cx="3255826" cy="43411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5877272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říkáme lidově této rostlině?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6165304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barvínek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355160" cy="85010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Konvalinka vonná</a:t>
            </a:r>
            <a:endParaRPr lang="cs-CZ" sz="4000" dirty="0"/>
          </a:p>
        </p:txBody>
      </p:sp>
      <p:pic>
        <p:nvPicPr>
          <p:cNvPr id="6" name="Zástupný symbol pro obsah 5" descr="00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72410" y="1340768"/>
            <a:ext cx="3283565" cy="4104456"/>
          </a:xfrm>
        </p:spPr>
      </p:pic>
      <p:pic>
        <p:nvPicPr>
          <p:cNvPr id="4" name="Obrázek 3" descr="DSC0022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1412776"/>
            <a:ext cx="3182754" cy="397844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27584" y="566124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Jaké má tato rostlina plody?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5805264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červené bobule, celá rostlina je jedovatá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416824" cy="70609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Hluchavka nachová</a:t>
            </a:r>
            <a:endParaRPr lang="cs-CZ" sz="4000" dirty="0"/>
          </a:p>
        </p:txBody>
      </p:sp>
      <p:pic>
        <p:nvPicPr>
          <p:cNvPr id="1026" name="Picture 2" descr="C:\Users\Eva\Pictures\2012-04-27 001\DSC012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340768"/>
            <a:ext cx="3672408" cy="489654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716016" y="1772816"/>
            <a:ext cx="4212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Jakou znáš další hluchavku?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2924944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/ hluchavka bílá /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mtClean="0"/>
              <a:t>F</a:t>
            </a:r>
            <a:r>
              <a:rPr lang="cs-CZ" smtClean="0"/>
              <a:t>otografie pocházejí </a:t>
            </a:r>
            <a:r>
              <a:rPr lang="cs-CZ" dirty="0" smtClean="0"/>
              <a:t>z archivu autora.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955</TotalTime>
  <Words>524</Words>
  <Application>Microsoft Office PowerPoint</Application>
  <PresentationFormat>Předvádění na obrazovce (4:3)</PresentationFormat>
  <Paragraphs>135</Paragraphs>
  <Slides>32</Slides>
  <Notes>32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sady Office</vt:lpstr>
      <vt:lpstr>Snímek 1</vt:lpstr>
      <vt:lpstr>Snímek 2</vt:lpstr>
      <vt:lpstr>Jarní rostliny</vt:lpstr>
      <vt:lpstr>Sněženka podsněžník</vt:lpstr>
      <vt:lpstr>Bledule jarní</vt:lpstr>
      <vt:lpstr>Vrba jíva</vt:lpstr>
      <vt:lpstr>Podběl obecný</vt:lpstr>
      <vt:lpstr>Jaterník podléška</vt:lpstr>
      <vt:lpstr>Sasanka hajní</vt:lpstr>
      <vt:lpstr>Zlatice</vt:lpstr>
      <vt:lpstr>Devětsil lékařský</vt:lpstr>
      <vt:lpstr>Sedmikráska chudobka</vt:lpstr>
      <vt:lpstr>Orsej jarní</vt:lpstr>
      <vt:lpstr>Violka vonná</vt:lpstr>
      <vt:lpstr>Prvosenka jarní</vt:lpstr>
      <vt:lpstr>Blatouch bahenní</vt:lpstr>
      <vt:lpstr>Smetanka lékařská</vt:lpstr>
      <vt:lpstr>Koniklec  </vt:lpstr>
      <vt:lpstr>Ladoňka dvoulistá</vt:lpstr>
      <vt:lpstr>Krokus</vt:lpstr>
      <vt:lpstr>Narcis</vt:lpstr>
      <vt:lpstr>Hyacint</vt:lpstr>
      <vt:lpstr>Tulipán</vt:lpstr>
      <vt:lpstr>Modřenec hroznatý</vt:lpstr>
      <vt:lpstr>Snímek 25</vt:lpstr>
      <vt:lpstr>Hrachor lecha jarní</vt:lpstr>
      <vt:lpstr>Šťavel kyselý</vt:lpstr>
      <vt:lpstr>Violka trojbarevná</vt:lpstr>
      <vt:lpstr>Brčál menší</vt:lpstr>
      <vt:lpstr>Konvalinka vonná</vt:lpstr>
      <vt:lpstr>Hluchavka nachová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Eva</cp:lastModifiedBy>
  <cp:revision>210</cp:revision>
  <dcterms:created xsi:type="dcterms:W3CDTF">2012-03-26T21:10:22Z</dcterms:created>
  <dcterms:modified xsi:type="dcterms:W3CDTF">2012-04-29T20:22:21Z</dcterms:modified>
</cp:coreProperties>
</file>