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3" r:id="rId2"/>
    <p:sldId id="264" r:id="rId3"/>
    <p:sldId id="256" r:id="rId4"/>
    <p:sldId id="257" r:id="rId5"/>
    <p:sldId id="258" r:id="rId6"/>
    <p:sldId id="266" r:id="rId7"/>
    <p:sldId id="267" r:id="rId8"/>
    <p:sldId id="265" r:id="rId9"/>
    <p:sldId id="268" r:id="rId10"/>
    <p:sldId id="259" r:id="rId11"/>
    <p:sldId id="260" r:id="rId12"/>
    <p:sldId id="26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F34CAB-B2C5-4492-A643-0B1F4A4FEB46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E23A8FF-7A44-4EB0-B81C-5CA63510C48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242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4FEFF2B-DCBD-40FD-84A6-3D594E42255B}" type="slidenum">
              <a:t>5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802D2C-1642-4669-8B8D-4F032CDF7B6D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379AD7-EABB-4487-9A79-D850C78CA0B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24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6E45D1-5258-4EAB-B218-7F8637C965F9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59C536-B215-4241-A22F-934978CC32F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08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0AFD0A-1F75-4780-B990-8A7C12E346D9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F94AB5-6657-4985-ABB6-CE54CA03448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46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9C72F7-F1B7-47E0-A0AA-6703A141274F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62AAB1-D6F3-4B20-A8DF-61E1DD1FBE0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777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946B01-B832-47A0-829A-C598DEE4D86D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C5F0AB-8D41-4590-9342-81CB26F8955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75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A8F4D7-FC2A-4AC1-A83B-44532A1B00D8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8C9824-D9C0-41D6-87A1-97E04B08094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99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F5402B-6E7B-4448-9B02-E2A5126F7AED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07C5DE-B06E-482C-BB24-1836AA980F6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16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597745-6428-4AC8-A491-A46168803909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A70E99-BE80-440A-A015-234AA468BA3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67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1642B1-0C87-489E-8AE0-18C5B9D3367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323ED2-C54E-4D4B-936B-CC54580ADC4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BB840C-3F1A-4268-9F2F-105B2A96269D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ECBFAC-6B13-4FF7-8EE0-38AEA31F0FE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61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28F5ED-BBFF-4DEB-8812-AD97D942EF87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045DEB-5CE9-4479-96AD-F6AD9F09DCD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52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100000">
              <a:srgbClr val="21D6E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A463951-3756-45C7-9D37-611A7542D221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765002A-8C07-4AE9-9BC8-95C6B1CC1261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em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ockphotos.cz/image.php?img_id=3673783&amp;img_type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1" y="404667"/>
            <a:ext cx="8229600" cy="1143000"/>
          </a:xfrm>
        </p:spPr>
        <p:txBody>
          <a:bodyPr/>
          <a:lstStyle/>
          <a:p>
            <a:pPr lvl="0"/>
            <a:r>
              <a:rPr lang="pl-PL" sz="2800" b="1">
                <a:latin typeface="Times New Roman"/>
              </a:rPr>
              <a:t>Základní škola a Mateřská škola, Baška, p. o.</a:t>
            </a:r>
            <a:br>
              <a:rPr lang="pl-PL" sz="2800" b="1">
                <a:latin typeface="Times New Roman"/>
              </a:rPr>
            </a:br>
            <a:r>
              <a:rPr lang="sv-SE" sz="2800">
                <a:latin typeface="Times New Roman"/>
              </a:rPr>
              <a:t>Baška 137, 739 01 Baška</a:t>
            </a:r>
            <a:endParaRPr lang="cs-CZ" sz="280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755577" y="3915634"/>
            <a:ext cx="8229600" cy="2636910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2400" dirty="0"/>
              <a:t>Anotace</a:t>
            </a:r>
            <a:r>
              <a:rPr lang="cs-CZ" sz="2400" dirty="0" smtClean="0"/>
              <a:t>: výklad </a:t>
            </a:r>
            <a:r>
              <a:rPr lang="cs-CZ" sz="2400" dirty="0"/>
              <a:t>nového učiva</a:t>
            </a:r>
          </a:p>
          <a:p>
            <a:pPr marL="0" lvl="0" indent="0" algn="ctr">
              <a:buNone/>
            </a:pPr>
            <a:r>
              <a:rPr lang="cs-CZ" sz="2400" dirty="0"/>
              <a:t>Autor</a:t>
            </a:r>
            <a:r>
              <a:rPr lang="cs-CZ" sz="2400" dirty="0" smtClean="0"/>
              <a:t>: </a:t>
            </a:r>
            <a:r>
              <a:rPr lang="cs-CZ" sz="2400" dirty="0" err="1" smtClean="0"/>
              <a:t>Mgr.Eva</a:t>
            </a:r>
            <a:r>
              <a:rPr lang="cs-CZ" sz="2400" dirty="0" smtClean="0"/>
              <a:t> </a:t>
            </a:r>
            <a:r>
              <a:rPr lang="cs-CZ" sz="2400" dirty="0"/>
              <a:t>Palovská,2011</a:t>
            </a:r>
          </a:p>
          <a:p>
            <a:pPr marL="0" lvl="0" indent="0" algn="ctr">
              <a:buNone/>
            </a:pPr>
            <a:r>
              <a:rPr lang="cs-CZ" sz="2400" dirty="0"/>
              <a:t>Ověření </a:t>
            </a:r>
            <a:r>
              <a:rPr lang="cs-CZ" sz="2400"/>
              <a:t>ve </a:t>
            </a:r>
            <a:r>
              <a:rPr lang="cs-CZ" sz="2400" smtClean="0"/>
              <a:t>výuce:20.2.2012, 3.třída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Vyučovací předmět</a:t>
            </a:r>
            <a:r>
              <a:rPr lang="cs-CZ" sz="2400" dirty="0" smtClean="0"/>
              <a:t>: Prvouka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Vzdělávací oblast: Rozmanitost přírody</a:t>
            </a:r>
          </a:p>
          <a:p>
            <a:pPr marL="0" lvl="0" indent="0" algn="ctr">
              <a:buNone/>
            </a:pPr>
            <a:r>
              <a:rPr lang="cs-CZ" sz="2400" dirty="0"/>
              <a:t>Číslo materiálu:VY_32_INOVACE_11_Prv II.</a:t>
            </a:r>
          </a:p>
          <a:p>
            <a:pPr lvl="0"/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1883" y="1340766"/>
            <a:ext cx="2520278" cy="172818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521360" y="3125949"/>
            <a:ext cx="6461324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Zkoumáme vlastnosti látek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Eva\AppData\Local\Microsoft\Windows\Temporary Internet Files\Content.IE5\PJL2EW1Q\MC900293710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79712" y="1988838"/>
            <a:ext cx="5510805" cy="488741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 noGrp="1"/>
          </p:cNvSpPr>
          <p:nvPr>
            <p:ph type="ctrTitle"/>
          </p:nvPr>
        </p:nvSpPr>
        <p:spPr>
          <a:xfrm>
            <a:off x="755577" y="476667"/>
            <a:ext cx="7772400" cy="1470026"/>
          </a:xfrm>
          <a:gradFill>
            <a:gsLst>
              <a:gs pos="0">
                <a:srgbClr val="BCBCBC"/>
              </a:gs>
              <a:gs pos="100000">
                <a:srgbClr val="D0D0D0"/>
              </a:gs>
            </a:gsLst>
            <a:lin ang="16200000"/>
          </a:gradFill>
          <a:ln w="9528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  <p:txBody>
          <a:bodyPr/>
          <a:lstStyle/>
          <a:p>
            <a:pPr lvl="0"/>
            <a:r>
              <a:rPr lang="cs-CZ"/>
              <a:t>Zkoumáme vlastnosti látek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179515" y="548676"/>
            <a:ext cx="8229600" cy="5141168"/>
          </a:xfrm>
        </p:spPr>
        <p:txBody>
          <a:bodyPr/>
          <a:lstStyle/>
          <a:p>
            <a:pPr lvl="0"/>
            <a:r>
              <a:rPr lang="cs-CZ" sz="3600"/>
              <a:t>Vlastnosti látek můžeme pozorovat všemi smysly.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15613" y="1916829"/>
            <a:ext cx="6552727" cy="478349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815407" y="1297433"/>
            <a:ext cx="532859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Jmenujte názvy </a:t>
            </a:r>
            <a:r>
              <a:rPr lang="cs-CZ" sz="3600" b="0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</a:rPr>
              <a:t>smyslů:</a:t>
            </a:r>
            <a:endParaRPr lang="cs-CZ" sz="3600" b="0" i="0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67541" y="0"/>
            <a:ext cx="8229600" cy="1143000"/>
          </a:xfrm>
          <a:gradFill>
            <a:gsLst>
              <a:gs pos="0">
                <a:srgbClr val="769535"/>
              </a:gs>
              <a:gs pos="100000">
                <a:srgbClr val="9BC348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 dirty="0">
                <a:solidFill>
                  <a:srgbClr val="FFFFFF"/>
                </a:solidFill>
              </a:rPr>
              <a:t>Co poznáme pomocí </a:t>
            </a:r>
            <a:r>
              <a:rPr lang="cs-CZ" dirty="0" smtClean="0">
                <a:solidFill>
                  <a:srgbClr val="FFFFFF"/>
                </a:solidFill>
              </a:rPr>
              <a:t>smyslů?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515" y="1196748"/>
            <a:ext cx="8445617" cy="566125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 sz="4000" dirty="0">
                <a:solidFill>
                  <a:srgbClr val="953735"/>
                </a:solidFill>
              </a:rPr>
              <a:t>Zrakem</a:t>
            </a:r>
            <a:r>
              <a:rPr lang="cs-CZ" sz="4000" dirty="0"/>
              <a:t> poznáváme</a:t>
            </a:r>
          </a:p>
          <a:p>
            <a:pPr lvl="0">
              <a:lnSpc>
                <a:spcPct val="90000"/>
              </a:lnSpc>
            </a:pPr>
            <a:endParaRPr lang="cs-CZ" dirty="0"/>
          </a:p>
          <a:p>
            <a:pPr lvl="0">
              <a:lnSpc>
                <a:spcPct val="90000"/>
              </a:lnSpc>
            </a:pPr>
            <a:endParaRPr lang="cs-CZ" dirty="0"/>
          </a:p>
          <a:p>
            <a:pPr lvl="0">
              <a:lnSpc>
                <a:spcPct val="90000"/>
              </a:lnSpc>
            </a:pPr>
            <a:endParaRPr lang="cs-CZ" dirty="0"/>
          </a:p>
          <a:p>
            <a:pPr lvl="0">
              <a:lnSpc>
                <a:spcPct val="90000"/>
              </a:lnSpc>
            </a:pP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727685" y="1899455"/>
            <a:ext cx="2088233" cy="20882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47383" y="4062569"/>
            <a:ext cx="1728188" cy="159115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915820" y="5295043"/>
            <a:ext cx="1872206" cy="166025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969562" y="2564901"/>
            <a:ext cx="4197251" cy="308882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3"/>
          <p:cNvSpPr txBox="1"/>
          <p:nvPr/>
        </p:nvSpPr>
        <p:spPr>
          <a:xfrm>
            <a:off x="350370" y="2340699"/>
            <a:ext cx="136815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barvu</a:t>
            </a:r>
          </a:p>
        </p:txBody>
      </p:sp>
      <p:sp>
        <p:nvSpPr>
          <p:cNvPr id="9" name="TextovéPole 4"/>
          <p:cNvSpPr txBox="1"/>
          <p:nvPr/>
        </p:nvSpPr>
        <p:spPr>
          <a:xfrm>
            <a:off x="428853" y="4858152"/>
            <a:ext cx="921724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tvar</a:t>
            </a:r>
          </a:p>
        </p:txBody>
      </p:sp>
      <p:sp>
        <p:nvSpPr>
          <p:cNvPr id="10" name="TextovéPole 5"/>
          <p:cNvSpPr txBox="1"/>
          <p:nvPr/>
        </p:nvSpPr>
        <p:spPr>
          <a:xfrm>
            <a:off x="4572000" y="3331287"/>
            <a:ext cx="159730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velikost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492" y="369536"/>
            <a:ext cx="6840763" cy="64633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Hmatem</a:t>
            </a: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poznáváme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9515" y="2563163"/>
            <a:ext cx="2718044" cy="271804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C:\Users\Eva\AppData\Local\Microsoft\Windows\Temporary Internet Files\Content.IE5\Y2R7PKU5\MC900013347[1]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829120" y="5445224"/>
            <a:ext cx="3246933" cy="1316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Eva\AppData\Local\Microsoft\Windows\Temporary Internet Files\Content.IE5\Y2R7PKU5\MP900399934[1]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076053" y="2745385"/>
            <a:ext cx="3888431" cy="388843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2"/>
          <p:cNvSpPr txBox="1"/>
          <p:nvPr/>
        </p:nvSpPr>
        <p:spPr>
          <a:xfrm>
            <a:off x="4837020" y="711357"/>
            <a:ext cx="3441774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tvrdost - měkkost</a:t>
            </a:r>
          </a:p>
        </p:txBody>
      </p:sp>
      <p:sp>
        <p:nvSpPr>
          <p:cNvPr id="7" name="TextovéPole 3"/>
          <p:cNvSpPr txBox="1"/>
          <p:nvPr/>
        </p:nvSpPr>
        <p:spPr>
          <a:xfrm>
            <a:off x="4211964" y="1916829"/>
            <a:ext cx="3630478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pevnost - křehkost</a:t>
            </a:r>
          </a:p>
        </p:txBody>
      </p:sp>
      <p:sp>
        <p:nvSpPr>
          <p:cNvPr id="8" name="TextovéPole 4"/>
          <p:cNvSpPr txBox="1"/>
          <p:nvPr/>
        </p:nvSpPr>
        <p:spPr>
          <a:xfrm>
            <a:off x="695236" y="1270503"/>
            <a:ext cx="350429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hladkost - drsnost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1" y="332658"/>
            <a:ext cx="7128790" cy="120033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984807"/>
                </a:solidFill>
                <a:uFillTx/>
                <a:latin typeface="Calibri"/>
              </a:rPr>
              <a:t>Chutí</a:t>
            </a: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poznáme, zda jsou látky (</a:t>
            </a:r>
            <a:r>
              <a:rPr lang="cs-CZ" sz="40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pouze </a:t>
            </a: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jedlé látky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562" y="2426424"/>
            <a:ext cx="1359219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sladké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11964" y="2103257"/>
            <a:ext cx="1255023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hořké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7" y="5517233"/>
            <a:ext cx="1164104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slané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12402" y="4155646"/>
            <a:ext cx="143307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kyselé</a:t>
            </a:r>
          </a:p>
        </p:txBody>
      </p:sp>
      <p:pic>
        <p:nvPicPr>
          <p:cNvPr id="7" name="Picture 2" descr="C:\Users\Eva\AppData\Local\Microsoft\Windows\Temporary Internet Files\Content.IE5\Y2R7PKU5\MP900400602[1]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13262" y="3454402"/>
            <a:ext cx="2660647" cy="3327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3" descr="C:\Users\Eva\AppData\Local\Microsoft\Windows\Temporary Internet Files\Content.IE5\RZ1P5W5M\MP900422454[1]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449781" y="1496040"/>
            <a:ext cx="2606268" cy="2903229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5" descr="C:\Users\Eva\AppData\Local\Microsoft\Windows\Temporary Internet Files\Content.IE5\RZ1P5W5M\MP900404930[1]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919673" y="4617372"/>
            <a:ext cx="3030339" cy="21645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466987" y="888623"/>
            <a:ext cx="3558725" cy="23824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0407" y="332658"/>
            <a:ext cx="4572000" cy="64633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Čichem</a:t>
            </a: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poznáváme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01888" y="1930472"/>
            <a:ext cx="98296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vůni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92042" y="1234019"/>
            <a:ext cx="1481812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zápach</a:t>
            </a:r>
          </a:p>
        </p:txBody>
      </p:sp>
      <p:pic>
        <p:nvPicPr>
          <p:cNvPr id="5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45597" y="3212973"/>
            <a:ext cx="2495553" cy="312420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6520" y="1196748"/>
            <a:ext cx="1920368" cy="240412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973421" y="2060847"/>
            <a:ext cx="3919054" cy="46145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343" y="188640"/>
            <a:ext cx="8496943" cy="108952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0" cap="none" spc="0" baseline="0" dirty="0">
                <a:solidFill>
                  <a:srgbClr val="984807"/>
                </a:solidFill>
                <a:uFillTx/>
                <a:latin typeface="Calibri"/>
              </a:rPr>
              <a:t>Sluchem</a:t>
            </a:r>
            <a:r>
              <a:rPr lang="cs-CZ" sz="36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můžeme rozpoznat látky jen tehdy, když s nimi </a:t>
            </a:r>
            <a:r>
              <a:rPr lang="cs-CZ" sz="36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manipulujeme:</a:t>
            </a:r>
            <a:endParaRPr lang="cs-CZ" sz="36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4070" y="1634608"/>
            <a:ext cx="2827507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šustění papíru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652116" y="2152323"/>
            <a:ext cx="2504212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cinknutí skla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70157" y="2369365"/>
            <a:ext cx="3455343" cy="397784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499991" y="3068954"/>
            <a:ext cx="4320475" cy="32467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gradFill>
            <a:gsLst>
              <a:gs pos="0">
                <a:srgbClr val="769535"/>
              </a:gs>
              <a:gs pos="100000">
                <a:srgbClr val="9BC348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 sz="4000">
                <a:solidFill>
                  <a:srgbClr val="FFFFFF"/>
                </a:solidFill>
              </a:rPr>
              <a:t>Urči, z jakých materiálů jsou tyto výrobky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22013" y="5671401"/>
            <a:ext cx="8229600" cy="1146986"/>
          </a:xfrm>
        </p:spPr>
        <p:txBody>
          <a:bodyPr/>
          <a:lstStyle/>
          <a:p>
            <a:pPr lvl="0"/>
            <a:r>
              <a:rPr lang="cs-CZ" sz="3600" dirty="0"/>
              <a:t>Věci kolem nás jsou vyrobeny z různých </a:t>
            </a:r>
            <a:r>
              <a:rPr lang="cs-CZ" sz="3600" dirty="0" smtClean="0"/>
              <a:t>materiálů - látek</a:t>
            </a:r>
            <a:r>
              <a:rPr lang="cs-CZ" sz="3600" dirty="0"/>
              <a:t>.</a:t>
            </a:r>
          </a:p>
        </p:txBody>
      </p:sp>
      <p:pic>
        <p:nvPicPr>
          <p:cNvPr id="4" name="Picture 2" descr="C:\Users\Eva\AppData\Local\Microsoft\Windows\Temporary Internet Files\Content.IE5\XO3CUWW8\MC900435546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9515" y="1708949"/>
            <a:ext cx="2681944" cy="16149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3" descr="C:\Users\Eva\AppData\Local\Microsoft\Windows\Temporary Internet Files\Content.IE5\JVH9CP33\MC900441743[1]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54260" y="3173553"/>
            <a:ext cx="2376260" cy="23762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3" descr="C:\Users\Eva\AppData\Local\Microsoft\Windows\Temporary Internet Files\Content.IE5\JVH9CP33\MP900387627[1]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385617" y="1442182"/>
            <a:ext cx="2706660" cy="193131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4" descr="C:\Users\Eva\AppData\Local\Microsoft\Windows\Temporary Internet Files\Content.IE5\PJL2EW1Q\MP900437305[1]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627784" y="3454520"/>
            <a:ext cx="2986055" cy="199070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 descr="C:\Users\Eva\AppData\Local\Microsoft\Windows\Temporary Internet Files\Content.IE5\KQDSTB8P\MP900341474[2]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850130" y="3454520"/>
            <a:ext cx="3193551" cy="22787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gradFill>
            <a:gsLst>
              <a:gs pos="0">
                <a:srgbClr val="769535"/>
              </a:gs>
              <a:gs pos="100000">
                <a:srgbClr val="9BC348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Druhy látek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07506" y="1600200"/>
            <a:ext cx="8784979" cy="4853132"/>
          </a:xfrm>
        </p:spPr>
        <p:txBody>
          <a:bodyPr/>
          <a:lstStyle/>
          <a:p>
            <a:pPr lvl="0"/>
            <a:r>
              <a:rPr lang="cs-CZ" sz="3600" b="1" dirty="0"/>
              <a:t>Látky se v přírodě vyskytují ve třech podobách:</a:t>
            </a:r>
          </a:p>
          <a:p>
            <a:pPr lvl="0"/>
            <a:r>
              <a:rPr lang="cs-CZ" sz="3600" dirty="0" smtClean="0"/>
              <a:t>1) </a:t>
            </a:r>
            <a:r>
              <a:rPr lang="cs-CZ" sz="3600" dirty="0" smtClean="0">
                <a:solidFill>
                  <a:srgbClr val="FF0000"/>
                </a:solidFill>
              </a:rPr>
              <a:t>pevné </a:t>
            </a:r>
            <a:r>
              <a:rPr lang="cs-CZ" sz="3600" dirty="0" smtClean="0"/>
              <a:t>- </a:t>
            </a:r>
            <a:r>
              <a:rPr lang="cs-CZ" sz="3600" dirty="0"/>
              <a:t>pevné látky mají svůj tvar</a:t>
            </a:r>
          </a:p>
          <a:p>
            <a:pPr lvl="0"/>
            <a:r>
              <a:rPr lang="cs-CZ" sz="3600" dirty="0"/>
              <a:t>2</a:t>
            </a:r>
            <a:r>
              <a:rPr lang="cs-CZ" sz="3600" dirty="0" smtClean="0"/>
              <a:t>) </a:t>
            </a:r>
            <a:r>
              <a:rPr lang="cs-CZ" sz="3600" dirty="0" smtClean="0">
                <a:solidFill>
                  <a:srgbClr val="FF0000"/>
                </a:solidFill>
              </a:rPr>
              <a:t>kapalné </a:t>
            </a:r>
            <a:r>
              <a:rPr lang="cs-CZ" sz="3600" dirty="0" smtClean="0"/>
              <a:t>- </a:t>
            </a:r>
            <a:r>
              <a:rPr lang="cs-CZ" sz="3600" dirty="0"/>
              <a:t>kapalné látky mění svůj tvar podle tvaru nádoby, do které jsou umístěny</a:t>
            </a:r>
          </a:p>
          <a:p>
            <a:pPr lvl="0"/>
            <a:r>
              <a:rPr lang="cs-CZ" sz="3600" dirty="0"/>
              <a:t>3</a:t>
            </a:r>
            <a:r>
              <a:rPr lang="cs-CZ" sz="3600" dirty="0" smtClean="0"/>
              <a:t>) </a:t>
            </a:r>
            <a:r>
              <a:rPr lang="cs-CZ" sz="3600" dirty="0" smtClean="0">
                <a:solidFill>
                  <a:srgbClr val="FF0000"/>
                </a:solidFill>
              </a:rPr>
              <a:t>plynné </a:t>
            </a:r>
            <a:r>
              <a:rPr lang="cs-CZ" sz="3600" dirty="0" smtClean="0"/>
              <a:t>- </a:t>
            </a:r>
            <a:r>
              <a:rPr lang="cs-CZ" sz="3600" dirty="0"/>
              <a:t>plynné látky jsou volně rozptýleny kolem nás</a:t>
            </a:r>
          </a:p>
          <a:p>
            <a:pPr lvl="0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39550" y="116631"/>
            <a:ext cx="8229600" cy="1143000"/>
          </a:xfrm>
          <a:gradFill>
            <a:gsLst>
              <a:gs pos="0">
                <a:srgbClr val="769535"/>
              </a:gs>
              <a:gs pos="100000">
                <a:srgbClr val="9BC348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 sz="4000">
                <a:solidFill>
                  <a:srgbClr val="FFFFFF"/>
                </a:solidFill>
              </a:rPr>
              <a:t>Změny látek a jejich skupenství</a:t>
            </a:r>
          </a:p>
        </p:txBody>
      </p:sp>
      <p:sp>
        <p:nvSpPr>
          <p:cNvPr id="3" name="TextovéPole 10"/>
          <p:cNvSpPr txBox="1"/>
          <p:nvPr/>
        </p:nvSpPr>
        <p:spPr>
          <a:xfrm>
            <a:off x="316812" y="1556793"/>
            <a:ext cx="8136907" cy="2308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Voda se v přírodě vyskytuje ve skupenství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- </a:t>
            </a:r>
            <a:r>
              <a:rPr lang="cs-CZ" sz="3600" b="1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kapalném: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řeka, moře, voda z vodovodu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- </a:t>
            </a:r>
            <a:r>
              <a:rPr lang="cs-CZ" sz="3600" b="1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pevném</a:t>
            </a:r>
            <a:r>
              <a:rPr lang="cs-CZ" sz="3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: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led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- </a:t>
            </a:r>
            <a:r>
              <a:rPr lang="cs-CZ" sz="3600" b="1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plynném: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pára</a:t>
            </a:r>
          </a:p>
        </p:txBody>
      </p:sp>
      <p:pic>
        <p:nvPicPr>
          <p:cNvPr id="4" name="Picture 4" descr="C:\Users\Eva\AppData\Local\Microsoft\Windows\Temporary Internet Files\Content.IE5\JVH9CP33\MC900441753[1]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60233" y="2623294"/>
            <a:ext cx="1674010" cy="1674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Eva\AppData\Local\Microsoft\Windows\Temporary Internet Files\Content.IE5\JVH9CP33\MP900438800[1]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707901" y="2710958"/>
            <a:ext cx="2592287" cy="2054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7" descr="C:\Users\Eva\AppData\Local\Microsoft\Windows\Temporary Internet Files\Content.IE5\PJL2EW1Q\MC900351301[1]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696861" y="4423199"/>
            <a:ext cx="1274765" cy="178911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11"/>
          <p:cNvSpPr txBox="1"/>
          <p:nvPr/>
        </p:nvSpPr>
        <p:spPr>
          <a:xfrm>
            <a:off x="305683" y="4765944"/>
            <a:ext cx="634449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Voda může měnit svou podobu 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12"/>
              <p:cNvSpPr txBox="1"/>
              <p:nvPr/>
            </p:nvSpPr>
            <p:spPr>
              <a:xfrm>
                <a:off x="467541" y="5317757"/>
                <a:ext cx="3507693" cy="156965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0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°</m:t>
                    </m:r>
                    <m:r>
                      <a:rPr lang="cs-CZ" b="1" i="1">
                        <a:latin typeface="Cambria Math"/>
                      </a:rPr>
                      <m:t>𝑪</m:t>
                    </m:r>
                    <m:r>
                      <a:rPr lang="cs-CZ" b="0" i="0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𝒃𝒐𝒅</m:t>
                    </m:r>
                    <m:r>
                      <a:rPr lang="cs-CZ" b="0" i="0">
                        <a:latin typeface="Cambria Math"/>
                      </a:rPr>
                      <m:t> </m:t>
                    </m:r>
                    <m:r>
                      <a:rPr lang="cs-CZ" b="1" i="1">
                        <a:latin typeface="Cambria Math"/>
                      </a:rPr>
                      <m:t>𝒎𝒓𝒂𝒛𝒖</m:t>
                    </m:r>
                  </m:oMath>
                </a14:m>
                <a:endParaRPr lang="cs-CZ" sz="28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voda mrzne,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mění se v led a sníh</a:t>
                </a:r>
              </a:p>
            </p:txBody>
          </p:sp>
        </mc:Choice>
        <mc:Fallback xmlns="">
          <p:sp>
            <p:nvSpPr>
              <p:cNvPr id="8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1" y="5317757"/>
                <a:ext cx="3507693" cy="1569659"/>
              </a:xfrm>
              <a:prstGeom prst="rect">
                <a:avLst/>
              </a:prstGeom>
              <a:blipFill rotWithShape="1">
                <a:blip r:embed="rId5"/>
                <a:stretch>
                  <a:fillRect l="-4522" t="-5039" r="-3652" b="-1162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13"/>
              <p:cNvSpPr txBox="1"/>
              <p:nvPr/>
            </p:nvSpPr>
            <p:spPr>
              <a:xfrm>
                <a:off x="4475293" y="5317757"/>
                <a:ext cx="2920282" cy="156965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100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°</m:t>
                    </m:r>
                    <m:r>
                      <a:rPr lang="cs-CZ" b="1" i="1">
                        <a:latin typeface="Cambria Math"/>
                      </a:rPr>
                      <m:t>𝑪</m:t>
                    </m:r>
                    <m:r>
                      <a:rPr lang="cs-CZ" b="0" i="0">
                        <a:latin typeface="Cambria Math"/>
                      </a:rPr>
                      <m:t>−</m:t>
                    </m:r>
                  </m:oMath>
                </a14:m>
                <a:r>
                  <a:rPr lang="cs-CZ" sz="3200" b="1" i="1" u="none" strike="noStrike" kern="1200" cap="none" spc="0" baseline="0">
                    <a:solidFill>
                      <a:srgbClr val="FF0000"/>
                    </a:solidFill>
                    <a:uFillTx/>
                    <a:latin typeface="Calibri"/>
                  </a:rPr>
                  <a:t>bod varu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voda se vaří,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mění se v páru</a:t>
                </a:r>
              </a:p>
            </p:txBody>
          </p:sp>
        </mc:Choice>
        <mc:Fallback xmlns="">
          <p:sp>
            <p:nvSpPr>
              <p:cNvPr id="9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5293" y="5317757"/>
                <a:ext cx="2920282" cy="1569659"/>
              </a:xfrm>
              <a:prstGeom prst="rect">
                <a:avLst/>
              </a:prstGeom>
              <a:blipFill rotWithShape="1">
                <a:blip r:embed="rId6"/>
                <a:stretch>
                  <a:fillRect l="-5219" t="-5039" r="-2714" b="-1162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430289" y="1624440"/>
            <a:ext cx="6588224" cy="1584170"/>
          </a:xfrm>
        </p:spPr>
        <p:txBody>
          <a:bodyPr/>
          <a:lstStyle/>
          <a:p>
            <a:pPr marL="0" lvl="0" indent="0">
              <a:buNone/>
            </a:pPr>
            <a:r>
              <a:rPr lang="cs-CZ" sz="1600" dirty="0"/>
              <a:t>Název: smyslové </a:t>
            </a:r>
            <a:r>
              <a:rPr lang="cs-CZ" sz="1600" dirty="0" err="1"/>
              <a:t>vnímání,Autor:Bibigon,Licence:volné</a:t>
            </a:r>
            <a:r>
              <a:rPr lang="cs-CZ" sz="1600" dirty="0"/>
              <a:t> dílo, </a:t>
            </a:r>
            <a:r>
              <a:rPr lang="cs-CZ" sz="1600" dirty="0">
                <a:hlinkClick r:id="rId2"/>
              </a:rPr>
              <a:t>http://www.stockphotos.cz/image.php?img_id=3673783&amp;img_type=1</a:t>
            </a:r>
            <a:endParaRPr lang="cs-CZ" sz="1600" dirty="0"/>
          </a:p>
          <a:p>
            <a:pPr lvl="0"/>
            <a:endParaRPr lang="cs-CZ" sz="1600" dirty="0"/>
          </a:p>
          <a:p>
            <a:pPr marL="0" lvl="0" indent="0">
              <a:buNone/>
            </a:pPr>
            <a:r>
              <a:rPr lang="cs-CZ" sz="1600" smtClean="0"/>
              <a:t>Klipart - Microsoft </a:t>
            </a:r>
            <a:r>
              <a:rPr lang="cs-CZ" sz="1600"/>
              <a:t>Office 2010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1" y="976368"/>
            <a:ext cx="2775761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Zdroje obrázků: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283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Základní škola a Mateřská škola, Baška, p. o. Baška 137, 739 01 Baška</vt:lpstr>
      <vt:lpstr>Prezentace aplikace PowerPoint</vt:lpstr>
      <vt:lpstr>Zkoumáme vlastnosti látek</vt:lpstr>
      <vt:lpstr>Prezentace aplikace PowerPoint</vt:lpstr>
      <vt:lpstr>Co poznáme pomocí smyslů?</vt:lpstr>
      <vt:lpstr>Prezentace aplikace PowerPoint</vt:lpstr>
      <vt:lpstr>Prezentace aplikace PowerPoint</vt:lpstr>
      <vt:lpstr>Prezentace aplikace PowerPoint</vt:lpstr>
      <vt:lpstr>Prezentace aplikace PowerPoint</vt:lpstr>
      <vt:lpstr>Urči, z jakých materiálů jsou tyto výrobky</vt:lpstr>
      <vt:lpstr>Druhy látek</vt:lpstr>
      <vt:lpstr>Změny látek a jejich skupenství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Zkoumáme vlastnosti látek</dc:title>
  <dc:creator>Dominik</dc:creator>
  <cp:lastModifiedBy>Martin Králík</cp:lastModifiedBy>
  <cp:revision>20</cp:revision>
  <dcterms:created xsi:type="dcterms:W3CDTF">2011-06-30T14:58:35Z</dcterms:created>
  <dcterms:modified xsi:type="dcterms:W3CDTF">2012-04-30T05:39:21Z</dcterms:modified>
</cp:coreProperties>
</file>