
<file path=[Content_Types].xml><?xml version="1.0" encoding="utf-8"?>
<Types xmlns="http://schemas.openxmlformats.org/package/2006/content-types">
  <Default Extension="png" ContentType="image/png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3" r:id="rId3"/>
    <p:sldId id="256" r:id="rId4"/>
    <p:sldId id="257" r:id="rId5"/>
    <p:sldId id="258" r:id="rId6"/>
    <p:sldId id="259" r:id="rId7"/>
    <p:sldId id="261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ctrTitle"/>
          </p:nvPr>
        </p:nvSpPr>
        <p:spPr>
          <a:xfrm>
            <a:off x="685800" y="2130423"/>
            <a:ext cx="7772400" cy="1470026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Podnadpis 2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3"/>
          </a:xfrm>
        </p:spPr>
        <p:txBody>
          <a:bodyPr anchorCtr="1"/>
          <a:lstStyle>
            <a:lvl1pPr marL="0" indent="0" algn="ctr">
              <a:buNone/>
              <a:defRPr>
                <a:solidFill>
                  <a:srgbClr val="898989"/>
                </a:solidFill>
              </a:defRPr>
            </a:lvl1pPr>
          </a:lstStyle>
          <a:p>
            <a:pPr lvl="0"/>
            <a:r>
              <a:rPr lang="cs-CZ"/>
              <a:t>Kliknutím lze upravit styl předlohy.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F049DD4-55B8-42F2-B95D-14B5889DF62C}" type="datetime1">
              <a:rPr lang="cs-CZ"/>
              <a:pPr lvl="0"/>
              <a:t>30.4.2012</a:t>
            </a:fld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8B6371A-25B2-4878-AA07-48380D645A9E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8338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E03A991-F881-4862-B43D-33116E1B15D6}" type="datetime1">
              <a:rPr lang="cs-CZ"/>
              <a:pPr lvl="0"/>
              <a:t>30.4.2012</a:t>
            </a:fld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8B12467-19D8-4492-8C63-C923DEC9DC32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6870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722311" y="4406895"/>
            <a:ext cx="7772400" cy="1362071"/>
          </a:xfrm>
        </p:spPr>
        <p:txBody>
          <a:bodyPr anchor="t" anchorCtr="0"/>
          <a:lstStyle>
            <a:lvl1pPr algn="l">
              <a:defRPr sz="4000" b="1" cap="all"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722311" y="2906713"/>
            <a:ext cx="7772400" cy="1500182"/>
          </a:xfrm>
        </p:spPr>
        <p:txBody>
          <a:bodyPr anchor="b"/>
          <a:lstStyle>
            <a:lvl1pPr marL="0" indent="0">
              <a:spcBef>
                <a:spcPts val="500"/>
              </a:spcBef>
              <a:buNone/>
              <a:defRPr sz="2000">
                <a:solidFill>
                  <a:srgbClr val="898989"/>
                </a:solidFill>
              </a:defRPr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B7ABAE8-7903-44D8-8983-2657BFA7774A}" type="datetime1">
              <a:rPr lang="cs-CZ"/>
              <a:pPr lvl="0"/>
              <a:t>30.4.2012</a:t>
            </a:fld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EB2A800-18E2-414A-A7AB-B77270879F6C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4273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>
          <a:xfrm>
            <a:off x="457200" y="1600200"/>
            <a:ext cx="4038603" cy="4525959"/>
          </a:xfrm>
        </p:spPr>
        <p:txBody>
          <a:bodyPr/>
          <a:lstStyle>
            <a:lvl1pPr>
              <a:spcBef>
                <a:spcPts val="700"/>
              </a:spcBef>
              <a:defRPr sz="2800"/>
            </a:lvl1pPr>
            <a:lvl2pPr>
              <a:spcBef>
                <a:spcPts val="600"/>
              </a:spcBef>
              <a:defRPr sz="2400"/>
            </a:lvl2pPr>
            <a:lvl3pPr>
              <a:spcBef>
                <a:spcPts val="500"/>
              </a:spcBef>
              <a:defRPr sz="2000"/>
            </a:lvl3pPr>
            <a:lvl4pPr>
              <a:spcBef>
                <a:spcPts val="400"/>
              </a:spcBef>
              <a:defRPr sz="1800"/>
            </a:lvl4pPr>
            <a:lvl5pPr>
              <a:spcBef>
                <a:spcPts val="400"/>
              </a:spcBef>
              <a:defRPr sz="1800"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 txBox="1">
            <a:spLocks noGrp="1"/>
          </p:cNvSpPr>
          <p:nvPr>
            <p:ph idx="2"/>
          </p:nvPr>
        </p:nvSpPr>
        <p:spPr>
          <a:xfrm>
            <a:off x="4648196" y="1600200"/>
            <a:ext cx="4038603" cy="4525959"/>
          </a:xfrm>
        </p:spPr>
        <p:txBody>
          <a:bodyPr/>
          <a:lstStyle>
            <a:lvl1pPr>
              <a:spcBef>
                <a:spcPts val="700"/>
              </a:spcBef>
              <a:defRPr sz="2800"/>
            </a:lvl1pPr>
            <a:lvl2pPr>
              <a:spcBef>
                <a:spcPts val="600"/>
              </a:spcBef>
              <a:defRPr sz="2400"/>
            </a:lvl2pPr>
            <a:lvl3pPr>
              <a:spcBef>
                <a:spcPts val="500"/>
              </a:spcBef>
              <a:defRPr sz="2000"/>
            </a:lvl3pPr>
            <a:lvl4pPr>
              <a:spcBef>
                <a:spcPts val="400"/>
              </a:spcBef>
              <a:defRPr sz="1800"/>
            </a:lvl4pPr>
            <a:lvl5pPr>
              <a:spcBef>
                <a:spcPts val="400"/>
              </a:spcBef>
              <a:defRPr sz="1800"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3A5C043-F578-4905-B0FE-FD71B782A6D0}" type="datetime1">
              <a:rPr lang="cs-CZ"/>
              <a:pPr lvl="0"/>
              <a:t>30.4.2012</a:t>
            </a:fld>
            <a:endParaRPr lang="cs-CZ"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FAF642B-29DD-4B87-9F57-B630B0132371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9007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4" cy="639759"/>
          </a:xfrm>
        </p:spPr>
        <p:txBody>
          <a:bodyPr anchor="b"/>
          <a:lstStyle>
            <a:lvl1pPr marL="0" indent="0">
              <a:spcBef>
                <a:spcPts val="600"/>
              </a:spcBef>
              <a:buNone/>
              <a:defRPr sz="2400" b="1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 txBox="1">
            <a:spLocks noGrp="1"/>
          </p:cNvSpPr>
          <p:nvPr>
            <p:ph idx="2"/>
          </p:nvPr>
        </p:nvSpPr>
        <p:spPr>
          <a:xfrm>
            <a:off x="457200" y="2174872"/>
            <a:ext cx="4040184" cy="3951286"/>
          </a:xfrm>
        </p:spPr>
        <p:txBody>
          <a:bodyPr/>
          <a:lstStyle>
            <a:lvl1pPr>
              <a:spcBef>
                <a:spcPts val="600"/>
              </a:spcBef>
              <a:defRPr sz="2400"/>
            </a:lvl1pPr>
            <a:lvl2pPr>
              <a:spcBef>
                <a:spcPts val="500"/>
              </a:spcBef>
              <a:defRPr sz="2000"/>
            </a:lvl2pPr>
            <a:lvl3pPr>
              <a:spcBef>
                <a:spcPts val="400"/>
              </a:spcBef>
              <a:defRPr sz="1800"/>
            </a:lvl3pPr>
            <a:lvl4pPr>
              <a:spcBef>
                <a:spcPts val="400"/>
              </a:spcBef>
              <a:defRPr sz="1600"/>
            </a:lvl4pPr>
            <a:lvl5pPr>
              <a:spcBef>
                <a:spcPts val="400"/>
              </a:spcBef>
              <a:defRPr sz="1600"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 txBox="1">
            <a:spLocks noGrp="1"/>
          </p:cNvSpPr>
          <p:nvPr>
            <p:ph type="body" idx="3"/>
          </p:nvPr>
        </p:nvSpPr>
        <p:spPr>
          <a:xfrm>
            <a:off x="4645023" y="1535113"/>
            <a:ext cx="4041776" cy="639759"/>
          </a:xfrm>
        </p:spPr>
        <p:txBody>
          <a:bodyPr anchor="b"/>
          <a:lstStyle>
            <a:lvl1pPr marL="0" indent="0">
              <a:spcBef>
                <a:spcPts val="600"/>
              </a:spcBef>
              <a:buNone/>
              <a:defRPr sz="2400" b="1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 txBox="1">
            <a:spLocks noGrp="1"/>
          </p:cNvSpPr>
          <p:nvPr>
            <p:ph idx="4"/>
          </p:nvPr>
        </p:nvSpPr>
        <p:spPr>
          <a:xfrm>
            <a:off x="4645023" y="2174872"/>
            <a:ext cx="4041776" cy="3951286"/>
          </a:xfrm>
        </p:spPr>
        <p:txBody>
          <a:bodyPr/>
          <a:lstStyle>
            <a:lvl1pPr>
              <a:spcBef>
                <a:spcPts val="600"/>
              </a:spcBef>
              <a:defRPr sz="2400"/>
            </a:lvl1pPr>
            <a:lvl2pPr>
              <a:spcBef>
                <a:spcPts val="500"/>
              </a:spcBef>
              <a:defRPr sz="2000"/>
            </a:lvl2pPr>
            <a:lvl3pPr>
              <a:spcBef>
                <a:spcPts val="400"/>
              </a:spcBef>
              <a:defRPr sz="1800"/>
            </a:lvl3pPr>
            <a:lvl4pPr>
              <a:spcBef>
                <a:spcPts val="400"/>
              </a:spcBef>
              <a:defRPr sz="1600"/>
            </a:lvl4pPr>
            <a:lvl5pPr>
              <a:spcBef>
                <a:spcPts val="400"/>
              </a:spcBef>
              <a:defRPr sz="1600"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8731FB5-3634-4C95-9D89-EC4D273615E1}" type="datetime1">
              <a:rPr lang="cs-CZ"/>
              <a:pPr lvl="0"/>
              <a:t>30.4.2012</a:t>
            </a:fld>
            <a:endParaRPr lang="cs-CZ"/>
          </a:p>
        </p:txBody>
      </p:sp>
      <p:sp>
        <p:nvSpPr>
          <p:cNvPr id="8" name="Zástupný symbol pro zápatí 7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9" name="Zástupný symbol pro číslo snímku 8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D2D5B20-E369-4517-8ED6-1748794097B5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6052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3C11ED5-659E-4F99-BF34-E9D720D8BF6D}" type="datetime1">
              <a:rPr lang="cs-CZ"/>
              <a:pPr lvl="0"/>
              <a:t>30.4.2012</a:t>
            </a:fld>
            <a:endParaRPr lang="cs-CZ"/>
          </a:p>
        </p:txBody>
      </p:sp>
      <p:sp>
        <p:nvSpPr>
          <p:cNvPr id="4" name="Zástupný symbol pro zápatí 3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5" name="Zástupný symbol pro číslo snímku 4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8B868FB-6F8C-4005-BA90-24944707998D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3692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5C929D7-C9CA-4646-945F-B85821968F71}" type="datetime1">
              <a:rPr lang="cs-CZ"/>
              <a:pPr lvl="0"/>
              <a:t>30.4.2012</a:t>
            </a:fld>
            <a:endParaRPr lang="cs-CZ"/>
          </a:p>
        </p:txBody>
      </p:sp>
      <p:sp>
        <p:nvSpPr>
          <p:cNvPr id="3" name="Zástupný symbol pro zápatí 2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4" name="Zástupný symbol pro číslo snímku 3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A751E22-9B11-4507-8E6F-D1961B454232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3651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457200" y="273048"/>
            <a:ext cx="3008311" cy="1162046"/>
          </a:xfrm>
        </p:spPr>
        <p:txBody>
          <a:bodyPr anchor="b" anchorCtr="0"/>
          <a:lstStyle>
            <a:lvl1pPr algn="l">
              <a:defRPr sz="2000" b="1"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>
          <a:xfrm>
            <a:off x="3575047" y="273048"/>
            <a:ext cx="5111752" cy="585311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 txBox="1">
            <a:spLocks noGrp="1"/>
          </p:cNvSpPr>
          <p:nvPr>
            <p:ph type="body" idx="2"/>
          </p:nvPr>
        </p:nvSpPr>
        <p:spPr>
          <a:xfrm>
            <a:off x="457200" y="1435095"/>
            <a:ext cx="3008311" cy="4691064"/>
          </a:xfrm>
        </p:spPr>
        <p:txBody>
          <a:bodyPr/>
          <a:lstStyle>
            <a:lvl1pPr marL="0" indent="0">
              <a:spcBef>
                <a:spcPts val="300"/>
              </a:spcBef>
              <a:buNone/>
              <a:defRPr sz="1400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2E4BF97-7A47-4C09-8E39-5CAD2F956F58}" type="datetime1">
              <a:rPr lang="cs-CZ"/>
              <a:pPr lvl="0"/>
              <a:t>30.4.2012</a:t>
            </a:fld>
            <a:endParaRPr lang="cs-CZ"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803053D-5F23-4278-AE19-727FC3353AF0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9392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5"/>
          </a:xfrm>
        </p:spPr>
        <p:txBody>
          <a:bodyPr anchor="b" anchorCtr="0"/>
          <a:lstStyle>
            <a:lvl1pPr algn="l">
              <a:defRPr sz="2000" b="1"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 txBox="1">
            <a:spLocks noGrp="1"/>
          </p:cNvSpPr>
          <p:nvPr>
            <p:ph type="pic" idx="1"/>
          </p:nvPr>
        </p:nvSpPr>
        <p:spPr>
          <a:xfrm>
            <a:off x="1792288" y="612776"/>
            <a:ext cx="5486400" cy="41148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cs-CZ"/>
          </a:p>
        </p:txBody>
      </p:sp>
      <p:sp>
        <p:nvSpPr>
          <p:cNvPr id="4" name="Zástupný symbol pro text 3"/>
          <p:cNvSpPr txBox="1">
            <a:spLocks noGrp="1"/>
          </p:cNvSpPr>
          <p:nvPr>
            <p:ph type="body" idx="2"/>
          </p:nvPr>
        </p:nvSpPr>
        <p:spPr>
          <a:xfrm>
            <a:off x="1792288" y="5367335"/>
            <a:ext cx="5486400" cy="804864"/>
          </a:xfrm>
        </p:spPr>
        <p:txBody>
          <a:bodyPr/>
          <a:lstStyle>
            <a:lvl1pPr marL="0" indent="0">
              <a:spcBef>
                <a:spcPts val="300"/>
              </a:spcBef>
              <a:buNone/>
              <a:defRPr sz="1400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C43C06F-051B-4E49-9AE0-D00CBB8C16EA}" type="datetime1">
              <a:rPr lang="cs-CZ"/>
              <a:pPr lvl="0"/>
              <a:t>30.4.2012</a:t>
            </a:fld>
            <a:endParaRPr lang="cs-CZ"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B32CE4F-4FF5-499A-B4A2-628E029BCF37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8600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33D8C87-976A-404A-8B41-FBD76C64D6B2}" type="datetime1">
              <a:rPr lang="cs-CZ"/>
              <a:pPr lvl="0"/>
              <a:t>30.4.2012</a:t>
            </a:fld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441D978-81E8-45AB-8419-A8E20EEC1CC1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1415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 txBox="1"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9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 txBox="1">
            <a:spLocks noGrp="1"/>
          </p:cNvSpPr>
          <p:nvPr>
            <p:ph type="body" orient="vert" idx="1"/>
          </p:nvPr>
        </p:nvSpPr>
        <p:spPr>
          <a:xfrm>
            <a:off x="457200" y="274640"/>
            <a:ext cx="6019796" cy="5851529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9D5AC1D-6418-4123-B3D0-C6E4C819EE08}" type="datetime1">
              <a:rPr lang="cs-CZ"/>
              <a:pPr lvl="0"/>
              <a:t>30.4.2012</a:t>
            </a:fld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DE32F9F-F7DC-4A47-A9E2-C5B003F99656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2937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4AE"/>
            </a:gs>
            <a:gs pos="100000">
              <a:srgbClr val="BD922A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 txBox="1">
            <a:spLocks noGrp="1"/>
          </p:cNvSpPr>
          <p:nvPr>
            <p:ph type="title"/>
          </p:nvPr>
        </p:nvSpPr>
        <p:spPr>
          <a:xfrm>
            <a:off x="457200" y="27464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/>
          <a:lstStyle/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2"/>
          </p:nvPr>
        </p:nvSpPr>
        <p:spPr>
          <a:xfrm>
            <a:off x="457200" y="6356351"/>
            <a:ext cx="2133596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/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270E2332-5BAB-4290-AA66-EA8241E9B2EF}" type="datetime1">
              <a:rPr lang="cs-CZ"/>
              <a:pPr lvl="0"/>
              <a:t>30.4.2012</a:t>
            </a:fld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3"/>
          </p:nvPr>
        </p:nvSpPr>
        <p:spPr>
          <a:xfrm>
            <a:off x="3124203" y="6356351"/>
            <a:ext cx="2895603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/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4"/>
          </p:nvPr>
        </p:nvSpPr>
        <p:spPr>
          <a:xfrm>
            <a:off x="6553203" y="6356351"/>
            <a:ext cx="2133596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/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4D5F641A-90F8-4C7E-A4E9-71E84FAA9551}" type="slidenum"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marL="0" marR="0" lvl="0" indent="0" algn="ctr" defTabSz="914400" rtl="0" fontAlgn="auto" hangingPunct="1">
        <a:lnSpc>
          <a:spcPct val="100000"/>
        </a:lnSpc>
        <a:spcBef>
          <a:spcPts val="0"/>
        </a:spcBef>
        <a:spcAft>
          <a:spcPts val="0"/>
        </a:spcAft>
        <a:buNone/>
        <a:tabLst/>
        <a:defRPr lang="cs-CZ" sz="4400" b="0" i="0" u="none" strike="noStrike" kern="1200" cap="none" spc="0" baseline="0">
          <a:solidFill>
            <a:srgbClr val="000000"/>
          </a:solidFill>
          <a:uFillTx/>
          <a:latin typeface="Calibri"/>
        </a:defRPr>
      </a:lvl1pPr>
    </p:titleStyle>
    <p:bodyStyle>
      <a:lvl1pPr marL="342900" marR="0" lvl="0" indent="-342900" algn="l" defTabSz="914400" rtl="0" fontAlgn="auto" hangingPunct="1">
        <a:lnSpc>
          <a:spcPct val="100000"/>
        </a:lnSpc>
        <a:spcBef>
          <a:spcPts val="800"/>
        </a:spcBef>
        <a:spcAft>
          <a:spcPts val="0"/>
        </a:spcAft>
        <a:buSzPct val="100000"/>
        <a:buFont typeface="Arial" pitchFamily="34"/>
        <a:buChar char="•"/>
        <a:tabLst/>
        <a:defRPr lang="cs-CZ" sz="3200" b="0" i="0" u="none" strike="noStrike" kern="1200" cap="none" spc="0" baseline="0">
          <a:solidFill>
            <a:srgbClr val="000000"/>
          </a:solidFill>
          <a:uFillTx/>
          <a:latin typeface="Calibri"/>
        </a:defRPr>
      </a:lvl1pPr>
      <a:lvl2pPr marL="742950" marR="0" lvl="1" indent="-285750" algn="l" defTabSz="914400" rtl="0" fontAlgn="auto" hangingPunct="1">
        <a:lnSpc>
          <a:spcPct val="100000"/>
        </a:lnSpc>
        <a:spcBef>
          <a:spcPts val="700"/>
        </a:spcBef>
        <a:spcAft>
          <a:spcPts val="0"/>
        </a:spcAft>
        <a:buSzPct val="100000"/>
        <a:buFont typeface="Arial" pitchFamily="34"/>
        <a:buChar char="–"/>
        <a:tabLst/>
        <a:defRPr lang="cs-CZ" sz="2800" b="0" i="0" u="none" strike="noStrike" kern="1200" cap="none" spc="0" baseline="0">
          <a:solidFill>
            <a:srgbClr val="000000"/>
          </a:solidFill>
          <a:uFillTx/>
          <a:latin typeface="Calibri"/>
        </a:defRPr>
      </a:lvl2pPr>
      <a:lvl3pPr marL="1143000" marR="0" lvl="2" indent="-228600" algn="l" defTabSz="914400" rtl="0" fontAlgn="auto" hangingPunct="1">
        <a:lnSpc>
          <a:spcPct val="100000"/>
        </a:lnSpc>
        <a:spcBef>
          <a:spcPts val="600"/>
        </a:spcBef>
        <a:spcAft>
          <a:spcPts val="0"/>
        </a:spcAft>
        <a:buSzPct val="100000"/>
        <a:buFont typeface="Arial" pitchFamily="34"/>
        <a:buChar char="•"/>
        <a:tabLst/>
        <a:defRPr lang="cs-CZ" sz="2400" b="0" i="0" u="none" strike="noStrike" kern="1200" cap="none" spc="0" baseline="0">
          <a:solidFill>
            <a:srgbClr val="000000"/>
          </a:solidFill>
          <a:uFillTx/>
          <a:latin typeface="Calibri"/>
        </a:defRPr>
      </a:lvl3pPr>
      <a:lvl4pPr marL="1600200" marR="0" lvl="3" indent="-228600" algn="l" defTabSz="914400" rtl="0" fontAlgn="auto" hangingPunct="1">
        <a:lnSpc>
          <a:spcPct val="10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–"/>
        <a:tabLst/>
        <a:defRPr lang="cs-CZ" sz="2000" b="0" i="0" u="none" strike="noStrike" kern="1200" cap="none" spc="0" baseline="0">
          <a:solidFill>
            <a:srgbClr val="000000"/>
          </a:solidFill>
          <a:uFillTx/>
          <a:latin typeface="Calibri"/>
        </a:defRPr>
      </a:lvl4pPr>
      <a:lvl5pPr marL="2057400" marR="0" lvl="4" indent="-228600" algn="l" defTabSz="914400" rtl="0" fontAlgn="auto" hangingPunct="1">
        <a:lnSpc>
          <a:spcPct val="100000"/>
        </a:lnSpc>
        <a:spcBef>
          <a:spcPts val="500"/>
        </a:spcBef>
        <a:spcAft>
          <a:spcPts val="0"/>
        </a:spcAft>
        <a:buSzPct val="100000"/>
        <a:buFont typeface="Arial" pitchFamily="34"/>
        <a:buChar char="»"/>
        <a:tabLst/>
        <a:defRPr lang="cs-CZ" sz="2000" b="0" i="0" u="none" strike="noStrike" kern="1200" cap="none" spc="0" baseline="0">
          <a:solidFill>
            <a:srgbClr val="000000"/>
          </a:solidFill>
          <a:uFillTx/>
          <a:latin typeface="Calibri"/>
        </a:defRPr>
      </a:lvl5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wm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wmf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467541" y="11091"/>
            <a:ext cx="8229600" cy="1143000"/>
          </a:xfrm>
        </p:spPr>
        <p:txBody>
          <a:bodyPr/>
          <a:lstStyle/>
          <a:p>
            <a:pPr lvl="0"/>
            <a:r>
              <a:rPr lang="pl-PL" sz="2400" b="1">
                <a:latin typeface="Times New Roman"/>
              </a:rPr>
              <a:t>Základní škola a Mateřská škola, Baška, p. o.</a:t>
            </a:r>
            <a:br>
              <a:rPr lang="pl-PL" sz="2400" b="1">
                <a:latin typeface="Times New Roman"/>
              </a:rPr>
            </a:br>
            <a:r>
              <a:rPr lang="sv-SE" sz="2400">
                <a:latin typeface="Times New Roman"/>
              </a:rPr>
              <a:t>Baška 137, 739 01 Baška</a:t>
            </a:r>
            <a:endParaRPr lang="cs-CZ" sz="2400"/>
          </a:p>
        </p:txBody>
      </p:sp>
      <p:pic>
        <p:nvPicPr>
          <p:cNvPr id="3" name="Obráze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7865" y="1124739"/>
            <a:ext cx="2205258" cy="151217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Zástupný symbol pro obsah 5"/>
          <p:cNvSpPr txBox="1">
            <a:spLocks noGrp="1"/>
          </p:cNvSpPr>
          <p:nvPr>
            <p:ph idx="1"/>
          </p:nvPr>
        </p:nvSpPr>
        <p:spPr>
          <a:xfrm>
            <a:off x="412869" y="3443868"/>
            <a:ext cx="8075240" cy="2160242"/>
          </a:xfrm>
        </p:spPr>
        <p:txBody>
          <a:bodyPr anchorCtr="1"/>
          <a:lstStyle/>
          <a:p>
            <a:pPr marL="0" lvl="0" indent="0" algn="ctr">
              <a:buNone/>
            </a:pPr>
            <a:r>
              <a:rPr lang="cs-CZ" sz="2400" dirty="0"/>
              <a:t>Anotace: výklad nového učiva</a:t>
            </a:r>
          </a:p>
          <a:p>
            <a:pPr marL="0" lvl="0" indent="0" algn="ctr">
              <a:buNone/>
            </a:pPr>
            <a:r>
              <a:rPr lang="cs-CZ" sz="2400" dirty="0"/>
              <a:t>Autor: </a:t>
            </a:r>
            <a:r>
              <a:rPr lang="cs-CZ" sz="2400" err="1"/>
              <a:t>Mgr</a:t>
            </a:r>
            <a:r>
              <a:rPr lang="cs-CZ" sz="2400" smtClean="0"/>
              <a:t>. Eva </a:t>
            </a:r>
            <a:r>
              <a:rPr lang="cs-CZ" sz="2400" dirty="0"/>
              <a:t>Palovská,2011</a:t>
            </a:r>
          </a:p>
          <a:p>
            <a:pPr marL="0" lvl="0" indent="0" algn="ctr">
              <a:buNone/>
            </a:pPr>
            <a:r>
              <a:rPr lang="cs-CZ" sz="2400" dirty="0"/>
              <a:t>Ověření ve </a:t>
            </a:r>
            <a:r>
              <a:rPr lang="cs-CZ" sz="2400" dirty="0" smtClean="0"/>
              <a:t>vyuce:6.2.2012, 3.třída</a:t>
            </a:r>
            <a:endParaRPr lang="cs-CZ" sz="2400" dirty="0"/>
          </a:p>
          <a:p>
            <a:pPr marL="0" lvl="0" indent="0" algn="ctr">
              <a:buNone/>
            </a:pPr>
            <a:r>
              <a:rPr lang="cs-CZ" sz="2400" dirty="0"/>
              <a:t>Vyučovací předmět: Prvouka</a:t>
            </a:r>
          </a:p>
          <a:p>
            <a:pPr marL="0" lvl="0" indent="0" algn="ctr">
              <a:buNone/>
            </a:pPr>
            <a:r>
              <a:rPr lang="cs-CZ" sz="2400" dirty="0"/>
              <a:t>Vzdělávací oblast: Rozmanitost přírody</a:t>
            </a:r>
          </a:p>
          <a:p>
            <a:pPr marL="0" lvl="0" indent="0" algn="ctr">
              <a:buNone/>
            </a:pPr>
            <a:r>
              <a:rPr lang="cs-CZ" sz="2400" dirty="0"/>
              <a:t>Číslo materiálu:VY_32_INOVACE_10_Prv II</a:t>
            </a:r>
            <a:r>
              <a:rPr lang="cs-CZ" dirty="0"/>
              <a:t>.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107506" y="2735985"/>
            <a:ext cx="9036493" cy="707882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4000" b="1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Neživá příroda  - látky a jejich vlastnosti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827879" y="2386017"/>
            <a:ext cx="7488241" cy="216059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ovéPole 4"/>
          <p:cNvSpPr txBox="1"/>
          <p:nvPr/>
        </p:nvSpPr>
        <p:spPr>
          <a:xfrm>
            <a:off x="2412205" y="5049838"/>
            <a:ext cx="4895853" cy="64611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/>
                <a:cs typeface="Arial"/>
              </a:rPr>
              <a:t>               ZŠ a MŠ Baška př. org.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1800" b="0" i="0" u="none" strike="noStrike" kern="1200" cap="none" spc="0" baseline="0">
                <a:solidFill>
                  <a:srgbClr val="000000"/>
                </a:solidFill>
                <a:uFillTx/>
                <a:latin typeface="Arial"/>
                <a:cs typeface="Arial"/>
              </a:rPr>
              <a:t>                   739 01 Baška 137  </a:t>
            </a:r>
          </a:p>
        </p:txBody>
      </p:sp>
      <p:sp>
        <p:nvSpPr>
          <p:cNvPr id="4" name="TextovéPole 4"/>
          <p:cNvSpPr txBox="1"/>
          <p:nvPr/>
        </p:nvSpPr>
        <p:spPr>
          <a:xfrm>
            <a:off x="970754" y="1162046"/>
            <a:ext cx="7200900" cy="58420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3200" b="0" i="0" u="none" strike="noStrike" kern="1200" cap="none" spc="0" baseline="0">
                <a:solidFill>
                  <a:srgbClr val="000000"/>
                </a:solidFill>
                <a:uFillTx/>
                <a:latin typeface="Arial"/>
                <a:cs typeface="Arial"/>
              </a:rPr>
              <a:t>   Práce zpracovaná v rámci projektu: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lum contrast="-20000"/>
          </a:blip>
          <a:srcRect/>
          <a:stretch>
            <a:fillRect/>
          </a:stretch>
        </p:blipFill>
        <p:spPr>
          <a:xfrm>
            <a:off x="0" y="0"/>
            <a:ext cx="9324529" cy="699339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Nadpis 1"/>
          <p:cNvSpPr txBox="1">
            <a:spLocks noGrp="1"/>
          </p:cNvSpPr>
          <p:nvPr>
            <p:ph type="ctrTitle"/>
          </p:nvPr>
        </p:nvSpPr>
        <p:spPr>
          <a:gradFill>
            <a:gsLst>
              <a:gs pos="0">
                <a:srgbClr val="9B2D2A"/>
              </a:gs>
              <a:gs pos="100000">
                <a:srgbClr val="CB3D3A"/>
              </a:gs>
            </a:gsLst>
            <a:lin ang="16200000"/>
          </a:gradFill>
          <a:effectLst>
            <a:outerShdw dist="22997" dir="5400000" algn="tl">
              <a:srgbClr val="000000">
                <a:alpha val="35000"/>
              </a:srgbClr>
            </a:outerShdw>
          </a:effectLst>
        </p:spPr>
        <p:txBody>
          <a:bodyPr/>
          <a:lstStyle/>
          <a:p>
            <a:pPr lvl="0"/>
            <a:r>
              <a:rPr lang="cs-CZ">
                <a:solidFill>
                  <a:srgbClr val="FFFFFF"/>
                </a:solidFill>
              </a:rPr>
              <a:t>Neživá příroda</a:t>
            </a:r>
          </a:p>
        </p:txBody>
      </p:sp>
      <p:sp>
        <p:nvSpPr>
          <p:cNvPr id="4" name="Podnadpis 2"/>
          <p:cNvSpPr txBox="1">
            <a:spLocks noGrp="1"/>
          </p:cNvSpPr>
          <p:nvPr>
            <p:ph type="subTitle" idx="1"/>
          </p:nvPr>
        </p:nvSpPr>
        <p:spPr>
          <a:xfrm>
            <a:off x="1331640" y="3933053"/>
            <a:ext cx="6400800" cy="1224134"/>
          </a:xfrm>
          <a:gradFill>
            <a:gsLst>
              <a:gs pos="0">
                <a:srgbClr val="9B2D2A"/>
              </a:gs>
              <a:gs pos="100000">
                <a:srgbClr val="CB3D3A"/>
              </a:gs>
            </a:gsLst>
            <a:lin ang="16200000"/>
          </a:gradFill>
          <a:effectLst>
            <a:outerShdw dist="22997" dir="5400000" algn="tl">
              <a:srgbClr val="000000">
                <a:alpha val="35000"/>
              </a:srgbClr>
            </a:outerShdw>
          </a:effectLst>
        </p:spPr>
        <p:txBody>
          <a:bodyPr/>
          <a:lstStyle/>
          <a:p>
            <a:pPr lvl="0">
              <a:spcBef>
                <a:spcPts val="1100"/>
              </a:spcBef>
            </a:pPr>
            <a:r>
              <a:rPr lang="cs-CZ" sz="4400">
                <a:solidFill>
                  <a:srgbClr val="000000"/>
                </a:solidFill>
              </a:rPr>
              <a:t>Látky a jejich vlastnosti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gradFill>
            <a:gsLst>
              <a:gs pos="0">
                <a:srgbClr val="9B2D2A"/>
              </a:gs>
              <a:gs pos="100000">
                <a:srgbClr val="CB3D3A"/>
              </a:gs>
            </a:gsLst>
            <a:lin ang="16200000"/>
          </a:gradFill>
          <a:effectLst>
            <a:outerShdw dist="22997" dir="5400000" algn="tl">
              <a:srgbClr val="000000">
                <a:alpha val="35000"/>
              </a:srgbClr>
            </a:outerShdw>
          </a:effectLst>
        </p:spPr>
        <p:txBody>
          <a:bodyPr/>
          <a:lstStyle/>
          <a:p>
            <a:pPr lvl="0"/>
            <a:r>
              <a:rPr lang="cs-CZ">
                <a:solidFill>
                  <a:srgbClr val="FFFFFF"/>
                </a:solidFill>
              </a:rPr>
              <a:t>Součástí přírody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>
          <a:xfrm>
            <a:off x="448394" y="1484784"/>
            <a:ext cx="8229600" cy="5257800"/>
          </a:xfrm>
        </p:spPr>
        <p:txBody>
          <a:bodyPr/>
          <a:lstStyle/>
          <a:p>
            <a:pPr lvl="0">
              <a:lnSpc>
                <a:spcPct val="80000"/>
              </a:lnSpc>
              <a:spcBef>
                <a:spcPts val="700"/>
              </a:spcBef>
            </a:pPr>
            <a:r>
              <a:rPr lang="cs-CZ" sz="3600" dirty="0"/>
              <a:t>Součástí přírody jsou neživé přírodniny:</a:t>
            </a:r>
          </a:p>
          <a:p>
            <a:pPr marL="0" lvl="0" indent="0">
              <a:lnSpc>
                <a:spcPct val="80000"/>
              </a:lnSpc>
              <a:spcBef>
                <a:spcPts val="700"/>
              </a:spcBef>
              <a:buNone/>
            </a:pPr>
            <a:endParaRPr lang="cs-CZ" sz="3000" dirty="0"/>
          </a:p>
          <a:p>
            <a:pPr marL="0" lvl="0" indent="0">
              <a:lnSpc>
                <a:spcPct val="80000"/>
              </a:lnSpc>
              <a:spcBef>
                <a:spcPts val="700"/>
              </a:spcBef>
              <a:buNone/>
            </a:pPr>
            <a:r>
              <a:rPr lang="cs-CZ" sz="3600" dirty="0" smtClean="0"/>
              <a:t>- vzduch</a:t>
            </a:r>
            <a:endParaRPr lang="cs-CZ" sz="3600" dirty="0"/>
          </a:p>
          <a:p>
            <a:pPr marL="0" lvl="0" indent="0">
              <a:lnSpc>
                <a:spcPct val="80000"/>
              </a:lnSpc>
              <a:spcBef>
                <a:spcPts val="700"/>
              </a:spcBef>
              <a:buNone/>
            </a:pPr>
            <a:endParaRPr lang="cs-CZ" sz="3000" dirty="0"/>
          </a:p>
          <a:p>
            <a:pPr marL="0" lvl="0" indent="0">
              <a:lnSpc>
                <a:spcPct val="80000"/>
              </a:lnSpc>
              <a:spcBef>
                <a:spcPts val="700"/>
              </a:spcBef>
              <a:buNone/>
            </a:pPr>
            <a:r>
              <a:rPr lang="cs-CZ" sz="3600" dirty="0" smtClean="0"/>
              <a:t>- voda</a:t>
            </a:r>
            <a:endParaRPr lang="cs-CZ" sz="3600" dirty="0"/>
          </a:p>
          <a:p>
            <a:pPr marL="0" lvl="0" indent="0">
              <a:lnSpc>
                <a:spcPct val="80000"/>
              </a:lnSpc>
              <a:spcBef>
                <a:spcPts val="700"/>
              </a:spcBef>
              <a:buNone/>
            </a:pPr>
            <a:endParaRPr lang="cs-CZ" sz="3000" dirty="0"/>
          </a:p>
          <a:p>
            <a:pPr marL="0" lvl="0" indent="0">
              <a:lnSpc>
                <a:spcPct val="80000"/>
              </a:lnSpc>
              <a:spcBef>
                <a:spcPts val="700"/>
              </a:spcBef>
              <a:buNone/>
            </a:pPr>
            <a:r>
              <a:rPr lang="cs-CZ" sz="3600" dirty="0" smtClean="0"/>
              <a:t>- půda</a:t>
            </a:r>
            <a:endParaRPr lang="cs-CZ" sz="3600" dirty="0"/>
          </a:p>
          <a:p>
            <a:pPr marL="0" lvl="0" indent="0">
              <a:lnSpc>
                <a:spcPct val="80000"/>
              </a:lnSpc>
              <a:spcBef>
                <a:spcPts val="700"/>
              </a:spcBef>
              <a:buNone/>
            </a:pPr>
            <a:endParaRPr lang="cs-CZ" sz="3000" dirty="0"/>
          </a:p>
          <a:p>
            <a:pPr marL="0" lvl="0" indent="0">
              <a:lnSpc>
                <a:spcPct val="80000"/>
              </a:lnSpc>
              <a:spcBef>
                <a:spcPts val="700"/>
              </a:spcBef>
              <a:buNone/>
            </a:pPr>
            <a:r>
              <a:rPr lang="cs-CZ" sz="3000" dirty="0" smtClean="0"/>
              <a:t>- </a:t>
            </a:r>
            <a:r>
              <a:rPr lang="cs-CZ" sz="3600" dirty="0" smtClean="0"/>
              <a:t>nerosty </a:t>
            </a:r>
            <a:r>
              <a:rPr lang="cs-CZ" sz="3600" dirty="0"/>
              <a:t>a horniny</a:t>
            </a:r>
          </a:p>
          <a:p>
            <a:pPr marL="0" lvl="0" indent="0">
              <a:lnSpc>
                <a:spcPct val="80000"/>
              </a:lnSpc>
              <a:spcBef>
                <a:spcPts val="700"/>
              </a:spcBef>
              <a:buNone/>
            </a:pPr>
            <a:endParaRPr lang="cs-CZ" sz="3000" dirty="0"/>
          </a:p>
          <a:p>
            <a:pPr marL="0" lvl="0" indent="0">
              <a:lnSpc>
                <a:spcPct val="80000"/>
              </a:lnSpc>
              <a:spcBef>
                <a:spcPts val="700"/>
              </a:spcBef>
              <a:buNone/>
            </a:pPr>
            <a:r>
              <a:rPr lang="cs-CZ" sz="3600" dirty="0"/>
              <a:t>-světlo a teplo</a:t>
            </a:r>
          </a:p>
        </p:txBody>
      </p:sp>
      <p:pic>
        <p:nvPicPr>
          <p:cNvPr id="4" name="Picture 2" descr="C:\Users\Eva\AppData\Local\Microsoft\Windows\Temporary Internet Files\Content.IE5\PJL2EW1Q\MC900104986[2].wm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2267739" y="1916829"/>
            <a:ext cx="1821484" cy="1815084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3" descr="C:\Users\Eva\AppData\Local\Microsoft\Windows\Temporary Internet Files\Content.IE5\XO3CUWW8\MC900441753[2]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3750064" y="2204865"/>
            <a:ext cx="2091680" cy="209168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4" descr="C:\Users\Eva\AppData\Local\Microsoft\Windows\Temporary Internet Files\Content.IE5\JVH9CP33\MP900402208[1]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6089620" y="2492892"/>
            <a:ext cx="2756083" cy="220486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C:\Users\Eva\AppData\Local\Microsoft\Windows\Temporary Internet Files\Content.IE5\XO3CUWW8\MP900401228[1]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4054915" y="5292208"/>
            <a:ext cx="1957245" cy="1565791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 descr="C:\Users\Eva\AppData\Local\Microsoft\Windows\Temporary Internet Files\Content.IE5\JVH9CP33\MP900406682[2]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6103528" y="4862870"/>
            <a:ext cx="2992694" cy="199512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488362" y="101498"/>
            <a:ext cx="8229600" cy="1143000"/>
          </a:xfrm>
          <a:gradFill>
            <a:gsLst>
              <a:gs pos="0">
                <a:srgbClr val="9B2D2A"/>
              </a:gs>
              <a:gs pos="100000">
                <a:srgbClr val="CB3D3A"/>
              </a:gs>
            </a:gsLst>
            <a:lin ang="16200000"/>
          </a:gradFill>
          <a:effectLst>
            <a:outerShdw dist="22997" dir="5400000" algn="tl">
              <a:srgbClr val="000000">
                <a:alpha val="35000"/>
              </a:srgbClr>
            </a:outerShdw>
          </a:effectLst>
        </p:spPr>
        <p:txBody>
          <a:bodyPr/>
          <a:lstStyle/>
          <a:p>
            <a:pPr lvl="0"/>
            <a:r>
              <a:rPr lang="cs-CZ">
                <a:solidFill>
                  <a:srgbClr val="FFFFFF"/>
                </a:solidFill>
              </a:rPr>
              <a:t>Lidské výtvory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>
          <a:xfrm>
            <a:off x="0" y="1258378"/>
            <a:ext cx="8964484" cy="5599621"/>
          </a:xfrm>
        </p:spPr>
        <p:txBody>
          <a:bodyPr/>
          <a:lstStyle/>
          <a:p>
            <a:pPr lvl="0"/>
            <a:r>
              <a:rPr lang="cs-CZ" sz="3600" dirty="0"/>
              <a:t>Kolem nás je spousta věcí, které vytvořil člověk</a:t>
            </a:r>
          </a:p>
          <a:p>
            <a:pPr marL="0" lvl="0" indent="0">
              <a:buNone/>
            </a:pPr>
            <a:endParaRPr lang="cs-CZ" dirty="0"/>
          </a:p>
          <a:p>
            <a:pPr marL="0" lvl="0" indent="0">
              <a:buNone/>
            </a:pPr>
            <a:r>
              <a:rPr lang="cs-CZ" sz="3600" dirty="0" smtClean="0"/>
              <a:t>- domy</a:t>
            </a:r>
            <a:endParaRPr lang="cs-CZ" sz="3600" dirty="0"/>
          </a:p>
          <a:p>
            <a:pPr marL="0" lvl="0" indent="0">
              <a:buNone/>
            </a:pPr>
            <a:r>
              <a:rPr lang="cs-CZ" dirty="0" smtClean="0"/>
              <a:t>- </a:t>
            </a:r>
            <a:r>
              <a:rPr lang="cs-CZ" sz="3600" dirty="0" smtClean="0"/>
              <a:t>potraviny</a:t>
            </a:r>
            <a:endParaRPr lang="cs-CZ" sz="3600" dirty="0"/>
          </a:p>
          <a:p>
            <a:pPr marL="0" lvl="0" indent="0">
              <a:buNone/>
            </a:pPr>
            <a:r>
              <a:rPr lang="cs-CZ" sz="3600" dirty="0" smtClean="0"/>
              <a:t>- silnice</a:t>
            </a:r>
            <a:endParaRPr lang="cs-CZ" sz="3600" dirty="0"/>
          </a:p>
          <a:p>
            <a:pPr marL="0" lvl="0" indent="0">
              <a:buNone/>
            </a:pPr>
            <a:r>
              <a:rPr lang="cs-CZ" sz="3600" dirty="0" smtClean="0"/>
              <a:t>- mosty</a:t>
            </a:r>
            <a:endParaRPr lang="cs-CZ" sz="3600" dirty="0"/>
          </a:p>
        </p:txBody>
      </p:sp>
      <p:pic>
        <p:nvPicPr>
          <p:cNvPr id="4" name="Picture 2" descr="C:\Users\Eva\AppData\Local\Microsoft\Windows\Temporary Internet Files\Content.IE5\JVH9CP33\MC900441738[2]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3286801" y="1517337"/>
            <a:ext cx="2743200" cy="2743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3" descr="C:\Users\Eva\AppData\Local\Microsoft\Windows\Temporary Internet Files\Content.IE5\XO3CUWW8\MC900441778[1]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6732242" y="1988838"/>
            <a:ext cx="1800197" cy="180019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4" descr="C:\Users\Eva\AppData\Local\Microsoft\Windows\Temporary Internet Files\Content.IE5\JVH9CP33\MP900313892[2]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1567208" y="4402854"/>
            <a:ext cx="3439177" cy="230426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5" descr="C:\Users\Eva\AppData\Local\Microsoft\Windows\Temporary Internet Files\Content.IE5\XO3CUWW8\MP900227660[1]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5364089" y="4293098"/>
            <a:ext cx="3657600" cy="24140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gradFill>
            <a:gsLst>
              <a:gs pos="0">
                <a:srgbClr val="9B2D2A"/>
              </a:gs>
              <a:gs pos="100000">
                <a:srgbClr val="CB3D3A"/>
              </a:gs>
            </a:gsLst>
            <a:lin ang="16200000"/>
          </a:gradFill>
          <a:effectLst>
            <a:outerShdw dist="22997" dir="5400000" algn="tl">
              <a:srgbClr val="000000">
                <a:alpha val="35000"/>
              </a:srgbClr>
            </a:outerShdw>
          </a:effectLst>
        </p:spPr>
        <p:txBody>
          <a:bodyPr/>
          <a:lstStyle/>
          <a:p>
            <a:pPr lvl="0"/>
            <a:r>
              <a:rPr lang="cs-CZ">
                <a:solidFill>
                  <a:srgbClr val="FFFFFF"/>
                </a:solidFill>
              </a:rPr>
              <a:t>Využití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>
          <a:xfrm>
            <a:off x="0" y="1458193"/>
            <a:ext cx="9036493" cy="5083762"/>
          </a:xfrm>
        </p:spPr>
        <p:txBody>
          <a:bodyPr/>
          <a:lstStyle/>
          <a:p>
            <a:pPr lvl="0"/>
            <a:r>
              <a:rPr lang="cs-CZ" sz="3600"/>
              <a:t>Živá i neživá příroda nám poskytuje suroviny, ze kterých se vyrábí různé výrobky.</a:t>
            </a:r>
          </a:p>
          <a:p>
            <a:pPr lvl="0"/>
            <a:r>
              <a:rPr lang="cs-CZ" b="1" u="sng"/>
              <a:t>Přírodniny</a:t>
            </a:r>
            <a:r>
              <a:rPr lang="cs-CZ"/>
              <a:t>             </a:t>
            </a:r>
            <a:r>
              <a:rPr lang="cs-CZ" b="1" u="sng"/>
              <a:t>suroviny</a:t>
            </a:r>
            <a:r>
              <a:rPr lang="cs-CZ"/>
              <a:t>               </a:t>
            </a:r>
            <a:r>
              <a:rPr lang="cs-CZ" b="1" u="sng"/>
              <a:t>výrobky</a:t>
            </a:r>
          </a:p>
        </p:txBody>
      </p:sp>
      <p:pic>
        <p:nvPicPr>
          <p:cNvPr id="4" name="Picture 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6496711" y="4927893"/>
            <a:ext cx="1756068" cy="175606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7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6531467" y="3212973"/>
            <a:ext cx="1686647" cy="1574203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2" descr="C:\Users\Eva\AppData\Local\Microsoft\Windows\Temporary Internet Files\Content.IE5\JVH9CP33\MP900262828[1]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756949" y="3212973"/>
            <a:ext cx="2066077" cy="1377388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3" descr="C:\Users\Eva\AppData\Local\Microsoft\Windows\Temporary Internet Files\Content.IE5\XO3CUWW8\MC900441751[1]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3865241" y="3288008"/>
            <a:ext cx="1608283" cy="160828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4" descr="C:\Users\Eva\AppData\Local\Microsoft\Windows\Temporary Internet Files\Content.IE5\PJL2EW1Q\MC900441822[1].wm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936967" y="4516450"/>
            <a:ext cx="1886059" cy="21675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5" descr="C:\Users\Eva\AppData\Local\Microsoft\Windows\Temporary Internet Files\Content.IE5\KQDSTB8P\MC900290566[1].wm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3576328" y="4781982"/>
            <a:ext cx="2209053" cy="204290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0" name="Přímá spojnice se šipkou 10"/>
          <p:cNvCxnSpPr/>
          <p:nvPr/>
        </p:nvCxnSpPr>
        <p:spPr>
          <a:xfrm>
            <a:off x="3131838" y="4000070"/>
            <a:ext cx="744879" cy="0"/>
          </a:xfrm>
          <a:prstGeom prst="straightConnector1">
            <a:avLst/>
          </a:prstGeom>
          <a:noFill/>
          <a:ln w="9528">
            <a:solidFill>
              <a:srgbClr val="4A7EBB"/>
            </a:solidFill>
            <a:prstDash val="solid"/>
            <a:tailEnd type="arrow"/>
          </a:ln>
        </p:spPr>
      </p:cxnSp>
      <p:cxnSp>
        <p:nvCxnSpPr>
          <p:cNvPr id="11" name="Přímá spojnice se šipkou 12"/>
          <p:cNvCxnSpPr/>
          <p:nvPr/>
        </p:nvCxnSpPr>
        <p:spPr>
          <a:xfrm>
            <a:off x="5785381" y="4092150"/>
            <a:ext cx="514807" cy="0"/>
          </a:xfrm>
          <a:prstGeom prst="straightConnector1">
            <a:avLst/>
          </a:prstGeom>
          <a:noFill/>
          <a:ln w="9528">
            <a:solidFill>
              <a:srgbClr val="4A7EBB"/>
            </a:solidFill>
            <a:prstDash val="solid"/>
            <a:tailEnd type="arrow"/>
          </a:ln>
        </p:spPr>
      </p:cxnSp>
      <p:cxnSp>
        <p:nvCxnSpPr>
          <p:cNvPr id="12" name="Přímá spojnice se šipkou 14"/>
          <p:cNvCxnSpPr/>
          <p:nvPr/>
        </p:nvCxnSpPr>
        <p:spPr>
          <a:xfrm>
            <a:off x="2915820" y="6021287"/>
            <a:ext cx="588462" cy="0"/>
          </a:xfrm>
          <a:prstGeom prst="straightConnector1">
            <a:avLst/>
          </a:prstGeom>
          <a:noFill/>
          <a:ln w="9528">
            <a:solidFill>
              <a:srgbClr val="4A7EBB"/>
            </a:solidFill>
            <a:prstDash val="solid"/>
            <a:tailEnd type="arrow"/>
          </a:ln>
        </p:spPr>
      </p:cxnSp>
      <p:cxnSp>
        <p:nvCxnSpPr>
          <p:cNvPr id="13" name="Přímá spojnice se šipkou 16"/>
          <p:cNvCxnSpPr/>
          <p:nvPr/>
        </p:nvCxnSpPr>
        <p:spPr>
          <a:xfrm>
            <a:off x="5940152" y="6021287"/>
            <a:ext cx="360036" cy="0"/>
          </a:xfrm>
          <a:prstGeom prst="straightConnector1">
            <a:avLst/>
          </a:prstGeom>
          <a:noFill/>
          <a:ln w="9528">
            <a:solidFill>
              <a:srgbClr val="4A7EBB"/>
            </a:solidFill>
            <a:prstDash val="solid"/>
            <a:tailEnd type="arrow"/>
          </a:ln>
        </p:spPr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gradFill>
            <a:gsLst>
              <a:gs pos="0">
                <a:srgbClr val="9B2D2A"/>
              </a:gs>
              <a:gs pos="100000">
                <a:srgbClr val="CB3D3A"/>
              </a:gs>
            </a:gsLst>
            <a:lin ang="16200000"/>
          </a:gradFill>
          <a:effectLst>
            <a:outerShdw dist="22997" dir="5400000" algn="tl">
              <a:srgbClr val="000000">
                <a:alpha val="35000"/>
              </a:srgbClr>
            </a:outerShdw>
          </a:effectLst>
        </p:spPr>
        <p:txBody>
          <a:bodyPr/>
          <a:lstStyle/>
          <a:p>
            <a:pPr lvl="0"/>
            <a:r>
              <a:rPr lang="cs-CZ">
                <a:solidFill>
                  <a:srgbClr val="FFFFFF"/>
                </a:solidFill>
              </a:rPr>
              <a:t>Skupenství látek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>
          <a:xfrm>
            <a:off x="107506" y="1600200"/>
            <a:ext cx="9036493" cy="5141168"/>
          </a:xfrm>
        </p:spPr>
        <p:txBody>
          <a:bodyPr/>
          <a:lstStyle/>
          <a:p>
            <a:pPr lvl="0"/>
            <a:r>
              <a:rPr lang="cs-CZ" sz="3600" dirty="0"/>
              <a:t>Látky se v přírodě vyskytují v podobě:</a:t>
            </a:r>
          </a:p>
          <a:p>
            <a:pPr marL="0" lvl="0" indent="0">
              <a:buNone/>
            </a:pPr>
            <a:r>
              <a:rPr lang="cs-CZ" sz="3600" b="1" dirty="0"/>
              <a:t>pevné</a:t>
            </a:r>
            <a:r>
              <a:rPr lang="cs-CZ" sz="3600" dirty="0"/>
              <a:t> </a:t>
            </a:r>
            <a:r>
              <a:rPr lang="cs-CZ" sz="2400" dirty="0"/>
              <a:t>- </a:t>
            </a:r>
            <a:r>
              <a:rPr lang="cs-CZ" dirty="0"/>
              <a:t>mají svůj tvar</a:t>
            </a:r>
          </a:p>
          <a:p>
            <a:pPr marL="0" lvl="0" indent="0">
              <a:buNone/>
            </a:pPr>
            <a:endParaRPr lang="cs-CZ" sz="2400" dirty="0"/>
          </a:p>
          <a:p>
            <a:pPr lvl="5" rtl="0"/>
            <a:endParaRPr lang="cs-CZ" sz="3200" dirty="0">
              <a:solidFill>
                <a:srgbClr val="000000"/>
              </a:solidFill>
              <a:latin typeface="Calibri" pitchFamily="34"/>
              <a:cs typeface="Calibri" pitchFamily="34"/>
            </a:endParaRPr>
          </a:p>
          <a:p>
            <a:pPr lvl="5" rtl="0"/>
            <a:r>
              <a:rPr lang="cs-CZ" sz="3600" b="1" dirty="0">
                <a:solidFill>
                  <a:srgbClr val="000000"/>
                </a:solidFill>
                <a:latin typeface="Calibri" pitchFamily="34"/>
                <a:cs typeface="Calibri" pitchFamily="34"/>
              </a:rPr>
              <a:t>kapalné</a:t>
            </a:r>
            <a:r>
              <a:rPr lang="cs-CZ" sz="3200" dirty="0">
                <a:solidFill>
                  <a:srgbClr val="000000"/>
                </a:solidFill>
                <a:latin typeface="Calibri" pitchFamily="34"/>
                <a:cs typeface="Calibri" pitchFamily="34"/>
              </a:rPr>
              <a:t> </a:t>
            </a:r>
            <a:r>
              <a:rPr lang="cs-CZ" sz="2400" dirty="0">
                <a:solidFill>
                  <a:srgbClr val="000000"/>
                </a:solidFill>
                <a:latin typeface="Calibri" pitchFamily="34"/>
                <a:cs typeface="Calibri" pitchFamily="34"/>
              </a:rPr>
              <a:t>- </a:t>
            </a:r>
            <a:r>
              <a:rPr lang="cs-CZ" sz="3600" dirty="0">
                <a:solidFill>
                  <a:srgbClr val="000000"/>
                </a:solidFill>
                <a:latin typeface="Calibri" pitchFamily="34"/>
                <a:cs typeface="Calibri" pitchFamily="34"/>
              </a:rPr>
              <a:t>přijímají tvar nádoby, do které jsou nality</a:t>
            </a:r>
          </a:p>
          <a:p>
            <a:pPr lvl="5" rtl="0"/>
            <a:endParaRPr lang="cs-CZ" sz="2400" dirty="0">
              <a:solidFill>
                <a:srgbClr val="000000"/>
              </a:solidFill>
              <a:latin typeface="Calibri" pitchFamily="34"/>
              <a:cs typeface="Calibri" pitchFamily="34"/>
            </a:endParaRPr>
          </a:p>
          <a:p>
            <a:pPr lvl="5" rtl="0"/>
            <a:endParaRPr lang="cs-CZ" sz="2400" dirty="0">
              <a:solidFill>
                <a:srgbClr val="000000"/>
              </a:solidFill>
              <a:latin typeface="Calibri" pitchFamily="34"/>
              <a:cs typeface="Calibri" pitchFamily="34"/>
            </a:endParaRPr>
          </a:p>
          <a:p>
            <a:pPr lvl="5" rtl="0"/>
            <a:endParaRPr lang="cs-CZ" sz="3600" b="1" dirty="0">
              <a:solidFill>
                <a:srgbClr val="000000"/>
              </a:solidFill>
              <a:latin typeface="Calibri" pitchFamily="34"/>
              <a:cs typeface="Calibri" pitchFamily="34"/>
            </a:endParaRPr>
          </a:p>
          <a:p>
            <a:pPr lvl="5" rtl="0"/>
            <a:r>
              <a:rPr lang="cs-CZ" sz="3600" b="1" dirty="0">
                <a:solidFill>
                  <a:srgbClr val="000000"/>
                </a:solidFill>
                <a:latin typeface="Calibri" pitchFamily="34"/>
                <a:cs typeface="Calibri" pitchFamily="34"/>
              </a:rPr>
              <a:t>p</a:t>
            </a:r>
            <a:r>
              <a:rPr lang="cs-CZ" sz="3600" b="1" dirty="0" smtClean="0">
                <a:solidFill>
                  <a:srgbClr val="000000"/>
                </a:solidFill>
                <a:latin typeface="Calibri" pitchFamily="34"/>
                <a:cs typeface="Calibri" pitchFamily="34"/>
              </a:rPr>
              <a:t>lynné - </a:t>
            </a:r>
            <a:r>
              <a:rPr lang="cs-CZ" sz="3600" dirty="0" smtClean="0">
                <a:solidFill>
                  <a:srgbClr val="000000"/>
                </a:solidFill>
                <a:latin typeface="Calibri" pitchFamily="34"/>
                <a:cs typeface="Calibri" pitchFamily="34"/>
              </a:rPr>
              <a:t>plyny</a:t>
            </a:r>
            <a:r>
              <a:rPr lang="cs-CZ" sz="3600" b="1" dirty="0" smtClean="0">
                <a:solidFill>
                  <a:srgbClr val="000000"/>
                </a:solidFill>
                <a:latin typeface="Calibri" pitchFamily="34"/>
                <a:cs typeface="Calibri" pitchFamily="34"/>
              </a:rPr>
              <a:t> </a:t>
            </a:r>
            <a:r>
              <a:rPr lang="cs-CZ" sz="3600" dirty="0">
                <a:solidFill>
                  <a:srgbClr val="000000"/>
                </a:solidFill>
                <a:latin typeface="Calibri" pitchFamily="34"/>
                <a:cs typeface="Calibri" pitchFamily="34"/>
              </a:rPr>
              <a:t>jsou volně rozptýleny kolem nás</a:t>
            </a:r>
          </a:p>
        </p:txBody>
      </p:sp>
      <p:pic>
        <p:nvPicPr>
          <p:cNvPr id="4" name="Picture 2" descr="C:\Users\Eva\AppData\Local\Microsoft\Windows\Temporary Internet Files\Content.IE5\JVH9CP33\MP900408840[1]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7092278" y="2132856"/>
            <a:ext cx="1656179" cy="1656179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4427981" y="2351352"/>
            <a:ext cx="1828800" cy="1219196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4" descr="C:\Users\Eva\AppData\Local\Microsoft\Windows\Temporary Internet Files\Content.IE5\PJL2EW1Q\MC900441751[1]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1763685" y="4725143"/>
            <a:ext cx="1584179" cy="1584179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5" descr="C:\Users\Eva\AppData\Local\Microsoft\Windows\Temporary Internet Files\Content.IE5\KQDSTB8P\MP900422291[1]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3563892" y="4725143"/>
            <a:ext cx="1440161" cy="14401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3" y="766440"/>
            <a:ext cx="4320475" cy="64633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36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Zdroje </a:t>
            </a:r>
            <a:r>
              <a:rPr lang="cs-CZ" sz="3600" b="0" i="0" u="none" strike="noStrike" kern="0" cap="none" spc="0" baseline="0">
                <a:solidFill>
                  <a:srgbClr val="000000"/>
                </a:solidFill>
                <a:uFillTx/>
                <a:latin typeface="Calibri"/>
              </a:rPr>
              <a:t>obrázků</a:t>
            </a:r>
            <a:r>
              <a:rPr lang="cs-CZ" sz="36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: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323533" y="1423812"/>
            <a:ext cx="4968547" cy="36933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cs-CZ" sz="1800" b="0" i="0" u="none" strike="noStrike" kern="1200" cap="none" spc="0" baseline="0" smtClean="0">
                <a:solidFill>
                  <a:srgbClr val="000000"/>
                </a:solidFill>
                <a:uFillTx/>
                <a:latin typeface="Calibri"/>
              </a:rPr>
              <a:t>Klipart: Microsoft </a:t>
            </a:r>
            <a:r>
              <a:rPr lang="cs-CZ" sz="1800" b="0" i="0" u="none" strike="noStrike" kern="1200" cap="none" spc="0" baseline="0" dirty="0">
                <a:solidFill>
                  <a:srgbClr val="000000"/>
                </a:solidFill>
                <a:uFillTx/>
                <a:latin typeface="Calibri"/>
              </a:rPr>
              <a:t>Office 2010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176</Words>
  <Application>Microsoft Office PowerPoint</Application>
  <PresentationFormat>Předvádění na obrazovce (4:3)</PresentationFormat>
  <Paragraphs>47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Základní škola a Mateřská škola, Baška, p. o. Baška 137, 739 01 Baška</vt:lpstr>
      <vt:lpstr>Prezentace aplikace PowerPoint</vt:lpstr>
      <vt:lpstr>Neživá příroda</vt:lpstr>
      <vt:lpstr>Součástí přírody</vt:lpstr>
      <vt:lpstr>Lidské výtvory</vt:lpstr>
      <vt:lpstr>Využití</vt:lpstr>
      <vt:lpstr>Skupenství látek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Neživá příroda</dc:title>
  <dc:creator>Dominik</dc:creator>
  <cp:lastModifiedBy>Martin Králík</cp:lastModifiedBy>
  <cp:revision>9</cp:revision>
  <dcterms:created xsi:type="dcterms:W3CDTF">2011-06-30T14:00:38Z</dcterms:created>
  <dcterms:modified xsi:type="dcterms:W3CDTF">2012-04-30T05:48:26Z</dcterms:modified>
</cp:coreProperties>
</file>