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B459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8F54702-614B-49C4-8FD9-D77067F69AD7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7A3DBAE-7A54-4E4E-9F2D-07D0755697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99727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556275B-4082-4094-B71A-4921820CB11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51ADAF-D766-4CE6-A379-F5A876E89A73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C31F49-31CC-4966-AE9F-62EA96E961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3240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1FC52-72A4-4EB1-AF71-62A2443716B2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AC765-0308-4CC2-9C86-63CD1DD2C0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1189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861855-D2CB-4648-8D29-4CB0F57C7844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06C390-7825-41F7-8658-02EEA75A82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620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3F9761-AA35-456D-9AD6-CAF39751B0C2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7E3886-AE11-4E0B-B213-EDF3D64614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6546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F312E-9487-4544-89E4-A8A5099414B4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D14D5-62C1-4FC4-A048-04A814A3F7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75618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8C0AF-2C20-41BA-A019-7FBD4C9028B9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D346F5-27CA-404E-B370-CB359D82C6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80505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93A274-F3AF-4095-9A11-9E7E11F506B7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D72B10-01A2-4070-B191-B51145EF8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727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39C3F6-6415-46B3-AF57-6E8818AC77FF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3E50A0-3248-4FB1-83E6-3B9BAF5929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319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E0B21-4807-4219-B05A-592CC9E4EF7C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33E7CE-50D9-4E11-A3A6-E5511D9A9D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0331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A988A3-CD1E-4AA7-8EA8-842C9A7A44CC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60EBC6-CC8B-4CE9-B048-F442A0A771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973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E8AD4-F1D2-47EE-92FE-4A5B3365C1DD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F01912-8A8D-4E12-9ADD-3E2E7582B9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8725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1ECD17-6DD2-427B-BF6B-961FA8A1B387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CA6379-AB7D-420B-9262-10EDA9E344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14821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CAA4B25-B14F-49FC-9380-5812A251331A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99AD54E-F300-4B64-8549-E23CF74E99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.png"/><Relationship Id="rId5" Type="http://schemas.openxmlformats.org/officeDocument/2006/relationships/oleObject" Target="../embeddings/oleObject1.bin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7"/>
          <p:cNvSpPr>
            <a:spLocks noChangeArrowheads="1"/>
          </p:cNvSpPr>
          <p:nvPr/>
        </p:nvSpPr>
        <p:spPr bwMode="auto">
          <a:xfrm>
            <a:off x="2343369" y="2220883"/>
            <a:ext cx="4458849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VY_32_INOVACE_05_SLOVNI DRUHY_07</a:t>
            </a:r>
            <a:endParaRPr lang="cs-CZ" sz="2000" b="1" dirty="0">
              <a:solidFill>
                <a:srgbClr val="FE2710"/>
              </a:solidFill>
              <a:latin typeface="Calibri" pitchFamily="34" charset="0"/>
            </a:endParaRPr>
          </a:p>
        </p:txBody>
      </p:sp>
      <p:sp>
        <p:nvSpPr>
          <p:cNvPr id="14340" name="Nadpis 1"/>
          <p:cNvSpPr>
            <a:spLocks noGrp="1"/>
          </p:cNvSpPr>
          <p:nvPr>
            <p:ph type="ctrTitle"/>
          </p:nvPr>
        </p:nvSpPr>
        <p:spPr>
          <a:xfrm>
            <a:off x="607599" y="1124744"/>
            <a:ext cx="7772400" cy="1082675"/>
          </a:xfrm>
        </p:spPr>
        <p:txBody>
          <a:bodyPr/>
          <a:lstStyle/>
          <a:p>
            <a:r>
              <a:rPr lang="cs-CZ" sz="3200" b="1" dirty="0" smtClean="0">
                <a:solidFill>
                  <a:srgbClr val="FE2710"/>
                </a:solidFill>
              </a:rPr>
              <a:t>Číslovky - druhy</a:t>
            </a:r>
          </a:p>
        </p:txBody>
      </p:sp>
      <p:pic>
        <p:nvPicPr>
          <p:cNvPr id="1434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343" name="Object 7"/>
          <p:cNvGraphicFramePr>
            <a:graphicFrameLocks noChangeAspect="1"/>
          </p:cNvGraphicFramePr>
          <p:nvPr/>
        </p:nvGraphicFramePr>
        <p:xfrm>
          <a:off x="3779838" y="4292600"/>
          <a:ext cx="982662" cy="979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55" name="Rastrový obrázek" r:id="rId5" imgW="3000000" imgH="2980952" progId="Paint.Picture">
                  <p:embed/>
                </p:oleObj>
              </mc:Choice>
              <mc:Fallback>
                <p:oleObj name="Rastrový obrázek" r:id="rId5" imgW="3000000" imgH="2980952" progId="Paint.Picture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79838" y="4292600"/>
                        <a:ext cx="982662" cy="9794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44" name="TextovéPole 2"/>
          <p:cNvSpPr txBox="1">
            <a:spLocks noChangeArrowheads="1"/>
          </p:cNvSpPr>
          <p:nvPr/>
        </p:nvSpPr>
        <p:spPr bwMode="auto">
          <a:xfrm>
            <a:off x="684213" y="3213100"/>
            <a:ext cx="7777162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1600" b="1" dirty="0">
                <a:latin typeface="Times New Roman" pitchFamily="18" charset="0"/>
              </a:rPr>
              <a:t>Název projektu:	OP VK 1.4 42937515</a:t>
            </a:r>
            <a:endParaRPr lang="cs-CZ" sz="1600" b="1" dirty="0">
              <a:solidFill>
                <a:srgbClr val="000000"/>
              </a:solidFill>
              <a:latin typeface="Times New Roman" pitchFamily="18" charset="0"/>
            </a:endParaRPr>
          </a:p>
          <a:p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Číslo projektu:	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CZ.1.07/1.4.00/21.1253</a:t>
            </a:r>
          </a:p>
          <a:p>
            <a:r>
              <a:rPr lang="cs-CZ" sz="1600" b="1" dirty="0" smtClean="0">
                <a:solidFill>
                  <a:srgbClr val="000000"/>
                </a:solidFill>
                <a:latin typeface="Times New Roman" pitchFamily="18" charset="0"/>
              </a:rPr>
              <a:t>Název 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šablony:	</a:t>
            </a:r>
            <a:r>
              <a:rPr lang="cs-CZ" sz="1600" b="1" dirty="0">
                <a:latin typeface="Times New Roman" pitchFamily="18" charset="0"/>
                <a:cs typeface="Arial" charset="0"/>
              </a:rPr>
              <a:t>III/2 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Inovace a zkvalitnění výuky prostřednictvím ICT</a:t>
            </a:r>
          </a:p>
          <a:p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Název školy:	</a:t>
            </a:r>
            <a:r>
              <a:rPr lang="cs-CZ" sz="1600" b="1" dirty="0">
                <a:latin typeface="Times New Roman" pitchFamily="18" charset="0"/>
              </a:rPr>
              <a:t>Základní škola Dašice, okres Pardubice</a:t>
            </a:r>
            <a:endParaRPr lang="cs-CZ" sz="1600" b="1" dirty="0">
              <a:solidFill>
                <a:srgbClr val="000000"/>
              </a:solidFill>
              <a:latin typeface="Times New Roman" pitchFamily="18" charset="0"/>
            </a:endParaRPr>
          </a:p>
          <a:p>
            <a:endParaRPr lang="cs-CZ" sz="1600" b="1" dirty="0">
              <a:latin typeface="Times New Roman" pitchFamily="18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547" name="Group 163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990033233"/>
              </p:ext>
            </p:extLst>
          </p:nvPr>
        </p:nvGraphicFramePr>
        <p:xfrm>
          <a:off x="457200" y="274638"/>
          <a:ext cx="8362950" cy="6050282"/>
        </p:xfrm>
        <a:graphic>
          <a:graphicData uri="http://schemas.openxmlformats.org/drawingml/2006/table">
            <a:tbl>
              <a:tblPr/>
              <a:tblGrid>
                <a:gridCol w="2459038"/>
                <a:gridCol w="803275"/>
                <a:gridCol w="1068387"/>
                <a:gridCol w="1871663"/>
                <a:gridCol w="2160587"/>
              </a:tblGrid>
              <a:tr h="355600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 výstupu: Mgr. Kovářová Martina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71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ověřen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výstupu: 28.4.2011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5600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  ČJ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celek: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Slovní druhy v 5. ročníku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71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tř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da: 5.B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6425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celkový počet podpořených ž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ků: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chlapců: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d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vek: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ž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ků se spec. vzděl. potřebami: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02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16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49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výstupu: prezentace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48013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 výstupu: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 učiva a následné procvičení.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Číslovky: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>
            <a:off x="539552" y="1628800"/>
            <a:ext cx="3960440" cy="864096"/>
          </a:xfrm>
          <a:prstGeom prst="lef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Mají číselný význam.</a:t>
            </a:r>
            <a:endParaRPr lang="cs-CZ" sz="2400" dirty="0"/>
          </a:p>
        </p:txBody>
      </p:sp>
      <p:sp>
        <p:nvSpPr>
          <p:cNvPr id="6" name="Šipka doleva 5"/>
          <p:cNvSpPr/>
          <p:nvPr/>
        </p:nvSpPr>
        <p:spPr>
          <a:xfrm>
            <a:off x="4591622" y="1628800"/>
            <a:ext cx="4027634" cy="864096"/>
          </a:xfrm>
          <a:prstGeom prst="lef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Lze určit rod, číslo, pád.</a:t>
            </a:r>
            <a:endParaRPr lang="cs-CZ" sz="2400" dirty="0"/>
          </a:p>
        </p:txBody>
      </p:sp>
      <p:sp>
        <p:nvSpPr>
          <p:cNvPr id="7" name="Ovál 6"/>
          <p:cNvSpPr/>
          <p:nvPr/>
        </p:nvSpPr>
        <p:spPr>
          <a:xfrm>
            <a:off x="899592" y="2708920"/>
            <a:ext cx="1152128" cy="72008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pět</a:t>
            </a:r>
            <a:endParaRPr lang="cs-CZ" sz="2400" dirty="0"/>
          </a:p>
        </p:txBody>
      </p:sp>
      <p:sp>
        <p:nvSpPr>
          <p:cNvPr id="8" name="Ovál 7"/>
          <p:cNvSpPr/>
          <p:nvPr/>
        </p:nvSpPr>
        <p:spPr>
          <a:xfrm>
            <a:off x="2771800" y="2492896"/>
            <a:ext cx="1296144" cy="64807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9" name="Ovál 8"/>
          <p:cNvSpPr/>
          <p:nvPr/>
        </p:nvSpPr>
        <p:spPr>
          <a:xfrm>
            <a:off x="4343317" y="2636912"/>
            <a:ext cx="1296144" cy="792088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šest</a:t>
            </a:r>
            <a:endParaRPr lang="cs-CZ" sz="2400" dirty="0"/>
          </a:p>
        </p:txBody>
      </p:sp>
      <p:sp>
        <p:nvSpPr>
          <p:cNvPr id="10" name="Ovál 9"/>
          <p:cNvSpPr/>
          <p:nvPr/>
        </p:nvSpPr>
        <p:spPr>
          <a:xfrm>
            <a:off x="6480212" y="2492896"/>
            <a:ext cx="1368152" cy="79208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0</a:t>
            </a:r>
            <a:endParaRPr lang="cs-CZ" sz="2400" dirty="0"/>
          </a:p>
        </p:txBody>
      </p:sp>
      <p:sp>
        <p:nvSpPr>
          <p:cNvPr id="11" name="Ovál 10"/>
          <p:cNvSpPr/>
          <p:nvPr/>
        </p:nvSpPr>
        <p:spPr>
          <a:xfrm>
            <a:off x="539552" y="3645024"/>
            <a:ext cx="1656184" cy="720080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mnoho</a:t>
            </a:r>
            <a:endParaRPr lang="cs-CZ" sz="2400" dirty="0"/>
          </a:p>
        </p:txBody>
      </p:sp>
      <p:sp>
        <p:nvSpPr>
          <p:cNvPr id="12" name="Ovál 11"/>
          <p:cNvSpPr/>
          <p:nvPr/>
        </p:nvSpPr>
        <p:spPr>
          <a:xfrm>
            <a:off x="2339752" y="3789040"/>
            <a:ext cx="1728192" cy="1152128"/>
          </a:xfrm>
          <a:prstGeom prst="ellipse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několik</a:t>
            </a:r>
            <a:endParaRPr lang="cs-CZ" sz="2400" dirty="0"/>
          </a:p>
        </p:txBody>
      </p:sp>
      <p:sp>
        <p:nvSpPr>
          <p:cNvPr id="13" name="Ovál 12"/>
          <p:cNvSpPr/>
          <p:nvPr/>
        </p:nvSpPr>
        <p:spPr>
          <a:xfrm>
            <a:off x="4355976" y="4005064"/>
            <a:ext cx="1152128" cy="93610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16</a:t>
            </a:r>
            <a:endParaRPr lang="cs-CZ" sz="2400" dirty="0"/>
          </a:p>
        </p:txBody>
      </p:sp>
      <p:sp>
        <p:nvSpPr>
          <p:cNvPr id="14" name="Ovál 13"/>
          <p:cNvSpPr/>
          <p:nvPr/>
        </p:nvSpPr>
        <p:spPr>
          <a:xfrm>
            <a:off x="5292080" y="3429000"/>
            <a:ext cx="1313359" cy="720080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málo</a:t>
            </a:r>
            <a:endParaRPr lang="cs-CZ" sz="2400" dirty="0"/>
          </a:p>
        </p:txBody>
      </p:sp>
      <p:sp>
        <p:nvSpPr>
          <p:cNvPr id="15" name="Ovál 14"/>
          <p:cNvSpPr/>
          <p:nvPr/>
        </p:nvSpPr>
        <p:spPr>
          <a:xfrm>
            <a:off x="7092280" y="3429000"/>
            <a:ext cx="1382960" cy="864096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milion</a:t>
            </a:r>
            <a:endParaRPr lang="cs-CZ" sz="2400" dirty="0"/>
          </a:p>
        </p:txBody>
      </p:sp>
      <p:sp>
        <p:nvSpPr>
          <p:cNvPr id="16" name="Ovál 15"/>
          <p:cNvSpPr/>
          <p:nvPr/>
        </p:nvSpPr>
        <p:spPr>
          <a:xfrm>
            <a:off x="875206" y="5084218"/>
            <a:ext cx="1584176" cy="864096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dvakrát</a:t>
            </a:r>
            <a:endParaRPr lang="cs-CZ" sz="2400" dirty="0"/>
          </a:p>
        </p:txBody>
      </p:sp>
      <p:sp>
        <p:nvSpPr>
          <p:cNvPr id="17" name="Ovál 16"/>
          <p:cNvSpPr/>
          <p:nvPr/>
        </p:nvSpPr>
        <p:spPr>
          <a:xfrm>
            <a:off x="3203848" y="5157192"/>
            <a:ext cx="2376264" cy="1008112"/>
          </a:xfrm>
          <a:prstGeom prst="ellipse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dvaadvacet</a:t>
            </a:r>
            <a:endParaRPr lang="cs-CZ" sz="2400" dirty="0"/>
          </a:p>
        </p:txBody>
      </p:sp>
      <p:sp>
        <p:nvSpPr>
          <p:cNvPr id="18" name="Ovál 17"/>
          <p:cNvSpPr/>
          <p:nvPr/>
        </p:nvSpPr>
        <p:spPr>
          <a:xfrm>
            <a:off x="5724128" y="4365104"/>
            <a:ext cx="1512168" cy="864096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hodně</a:t>
            </a:r>
            <a:endParaRPr lang="cs-CZ" sz="2400" dirty="0"/>
          </a:p>
        </p:txBody>
      </p:sp>
      <p:sp>
        <p:nvSpPr>
          <p:cNvPr id="19" name="Ovál 18"/>
          <p:cNvSpPr/>
          <p:nvPr/>
        </p:nvSpPr>
        <p:spPr>
          <a:xfrm>
            <a:off x="7236296" y="4896844"/>
            <a:ext cx="1368152" cy="1008112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1000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1249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Druhy číslovek: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259632" y="1988840"/>
            <a:ext cx="2664296" cy="1512168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URČITÉ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1259632" y="3933056"/>
            <a:ext cx="2664296" cy="1584176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NEURČITÉ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4139952" y="1844824"/>
            <a:ext cx="4248472" cy="1512168"/>
          </a:xfrm>
          <a:prstGeom prst="lef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Označují přesný počet, píšeme je i číslicemi. (tři, 3, padesát, 50)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Šipka doleva 8"/>
          <p:cNvSpPr/>
          <p:nvPr/>
        </p:nvSpPr>
        <p:spPr>
          <a:xfrm>
            <a:off x="4139952" y="4077072"/>
            <a:ext cx="4248472" cy="1656184"/>
          </a:xfrm>
          <a:prstGeom prst="lef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Neoznačují přesný počet, nelze je psát číslicemi. (několik, mnoho)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2739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cs-CZ" sz="3600" b="1" dirty="0" smtClean="0"/>
              <a:t>Napiš, kde to půjde, číslovky číslicemi:</a:t>
            </a:r>
            <a:endParaRPr lang="cs-CZ" sz="36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1812499"/>
              </p:ext>
            </p:extLst>
          </p:nvPr>
        </p:nvGraphicFramePr>
        <p:xfrm>
          <a:off x="467544" y="2204864"/>
          <a:ext cx="8229600" cy="38164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6264"/>
                <a:gridCol w="1738536"/>
                <a:gridCol w="2293912"/>
                <a:gridCol w="1820888"/>
              </a:tblGrid>
              <a:tr h="64807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šestnáct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čtyři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sedmaosmdesát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hodně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nula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pětatřicet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sto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deset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tisíc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málo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mnoho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osmačtyřicet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18358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/>
              <a:t>Druhy číslovek: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Základní:</a:t>
            </a:r>
            <a:r>
              <a:rPr lang="cs-CZ" dirty="0" smtClean="0"/>
              <a:t> vyjadřují počet, ptáme se </a:t>
            </a:r>
            <a:r>
              <a:rPr lang="cs-CZ" b="1" dirty="0" smtClean="0">
                <a:solidFill>
                  <a:srgbClr val="FF0000"/>
                </a:solidFill>
              </a:rPr>
              <a:t>KOLIK</a:t>
            </a:r>
            <a:r>
              <a:rPr lang="cs-CZ" dirty="0" smtClean="0"/>
              <a:t> 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Řadové:</a:t>
            </a:r>
            <a:r>
              <a:rPr lang="cs-CZ" dirty="0" smtClean="0"/>
              <a:t> vyjadřují pořadí, za číslicí se píše tečka, ptáme se </a:t>
            </a:r>
            <a:r>
              <a:rPr lang="cs-CZ" b="1" dirty="0" smtClean="0">
                <a:solidFill>
                  <a:srgbClr val="FF0000"/>
                </a:solidFill>
              </a:rPr>
              <a:t>KOLIKÁTÝ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Druhové:</a:t>
            </a:r>
            <a:r>
              <a:rPr lang="cs-CZ" dirty="0" smtClean="0"/>
              <a:t> vyjadřují množství druhů, ptáme se </a:t>
            </a:r>
            <a:r>
              <a:rPr lang="cs-CZ" b="1" dirty="0" smtClean="0">
                <a:solidFill>
                  <a:srgbClr val="FF0000"/>
                </a:solidFill>
              </a:rPr>
              <a:t>KOLIKERÝ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Násobné:</a:t>
            </a:r>
            <a:r>
              <a:rPr lang="cs-CZ" dirty="0" smtClean="0"/>
              <a:t> vyjadřují kolikrát se něco vyskytuje, ptáme se </a:t>
            </a:r>
            <a:r>
              <a:rPr lang="cs-CZ" b="1" dirty="0" smtClean="0">
                <a:solidFill>
                  <a:srgbClr val="FF0000"/>
                </a:solidFill>
              </a:rPr>
              <a:t>KOLIKRÁT</a:t>
            </a:r>
            <a:r>
              <a:rPr lang="cs-CZ" dirty="0" smtClean="0"/>
              <a:t>?, </a:t>
            </a:r>
            <a:r>
              <a:rPr lang="cs-CZ" b="1" dirty="0" smtClean="0">
                <a:solidFill>
                  <a:srgbClr val="FF0000"/>
                </a:solidFill>
              </a:rPr>
              <a:t>KOLIKANÁSOBNÝ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0410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Příklady: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467544" y="1796577"/>
            <a:ext cx="2592288" cy="93610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ZÁKLADNÍ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74573" y="2859247"/>
            <a:ext cx="2592288" cy="857783"/>
          </a:xfrm>
          <a:prstGeom prst="ellipse">
            <a:avLst/>
          </a:prstGeom>
          <a:solidFill>
            <a:srgbClr val="BB459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ŘADOVÉ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03506" y="3925002"/>
            <a:ext cx="2592288" cy="93610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DRUHOVÉ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477721" y="5157192"/>
            <a:ext cx="2592288" cy="936104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NÁSOBNÉ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Šipka doleva 13"/>
          <p:cNvSpPr/>
          <p:nvPr/>
        </p:nvSpPr>
        <p:spPr>
          <a:xfrm>
            <a:off x="3095794" y="1628800"/>
            <a:ext cx="5580662" cy="1008112"/>
          </a:xfrm>
          <a:prstGeom prst="leftArrow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KOLIK</a:t>
            </a:r>
            <a:r>
              <a:rPr lang="cs-CZ" b="1" dirty="0" smtClean="0">
                <a:solidFill>
                  <a:schemeClr val="tx1"/>
                </a:solidFill>
              </a:rPr>
              <a:t>: tři, šest, osmdesát, sto,</a:t>
            </a:r>
          </a:p>
          <a:p>
            <a:pPr algn="ctr"/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16, 24, 68, 1000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Šipka doleva 14"/>
          <p:cNvSpPr/>
          <p:nvPr/>
        </p:nvSpPr>
        <p:spPr>
          <a:xfrm>
            <a:off x="3095794" y="2636912"/>
            <a:ext cx="5580662" cy="1080118"/>
          </a:xfrm>
          <a:prstGeom prst="leftArrow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KOLIKÁTÝ</a:t>
            </a:r>
            <a:r>
              <a:rPr lang="cs-CZ" b="1" dirty="0" smtClean="0">
                <a:solidFill>
                  <a:schemeClr val="tx1"/>
                </a:solidFill>
              </a:rPr>
              <a:t>: třetí, šestý, osmdesátý, stý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16., 24., 68., 1000.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Šipka doleva 15"/>
          <p:cNvSpPr/>
          <p:nvPr/>
        </p:nvSpPr>
        <p:spPr>
          <a:xfrm>
            <a:off x="3095794" y="3861048"/>
            <a:ext cx="5580662" cy="1080120"/>
          </a:xfrm>
          <a:prstGeom prst="leftArrow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KOLIKERÝ</a:t>
            </a:r>
            <a:r>
              <a:rPr lang="cs-CZ" b="1" dirty="0" smtClean="0">
                <a:solidFill>
                  <a:schemeClr val="tx1"/>
                </a:solidFill>
              </a:rPr>
              <a:t>: trojitý, šesterý, dvojí, trojí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Šipka doleva 16"/>
          <p:cNvSpPr/>
          <p:nvPr/>
        </p:nvSpPr>
        <p:spPr>
          <a:xfrm>
            <a:off x="3095794" y="4861106"/>
            <a:ext cx="5580662" cy="1232190"/>
          </a:xfrm>
          <a:prstGeom prst="leftArrow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KOLIKRÁT, KOLIKANÁSOBNÝ</a:t>
            </a:r>
            <a:r>
              <a:rPr lang="cs-CZ" b="1" dirty="0" smtClean="0">
                <a:solidFill>
                  <a:schemeClr val="tx1"/>
                </a:solidFill>
              </a:rPr>
              <a:t>: třikrát, šestkrát, osmdesátkrát, stokrát. 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5270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BB4591"/>
          </a:solidFill>
        </p:spPr>
        <p:txBody>
          <a:bodyPr/>
          <a:lstStyle/>
          <a:p>
            <a:r>
              <a:rPr lang="cs-CZ" sz="4000" b="1" dirty="0" smtClean="0"/>
              <a:t>Doplň do textu vhodné  číslovky: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Moje babička a děda žijí na vesnici.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Chovají ____ kusů zvířat. Mají ______koně, ______krávu, ______ovečky, _______slepic, _____ kočku, ______psy, _______myši, ______králíků, ______ holuby, _______kachen, _______kozu se ______kůzlaty a na zahradě jim reje _______ krtků.</a:t>
            </a: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5940152" y="4797152"/>
            <a:ext cx="1800200" cy="151486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1930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Vyber si číslovky a utvoř s nimi věty: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467544" y="1560223"/>
            <a:ext cx="1440160" cy="86409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90039" y="2564904"/>
            <a:ext cx="1440160" cy="936104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50.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1907704" y="1628800"/>
            <a:ext cx="1944216" cy="86409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málo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6378805" y="1628800"/>
            <a:ext cx="1152128" cy="86409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915816" y="2492896"/>
            <a:ext cx="1440160" cy="75608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860032" y="2492896"/>
            <a:ext cx="1440160" cy="864096"/>
          </a:xfrm>
          <a:prstGeom prst="ellipse">
            <a:avLst/>
          </a:prstGeom>
          <a:solidFill>
            <a:srgbClr val="BB459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8.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378805" y="2996952"/>
            <a:ext cx="1368152" cy="1008112"/>
          </a:xfrm>
          <a:prstGeom prst="ellips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85342" y="3573016"/>
            <a:ext cx="1584176" cy="108012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mnoho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3779092" y="3316149"/>
            <a:ext cx="1368152" cy="122413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166066" y="3825044"/>
            <a:ext cx="1584176" cy="11521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několik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975798" y="3933056"/>
            <a:ext cx="1512168" cy="93610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deset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1993637" y="4416666"/>
            <a:ext cx="1440160" cy="108012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3285367" y="5213642"/>
            <a:ext cx="1656184" cy="1008112"/>
          </a:xfrm>
          <a:prstGeom prst="ellipse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sedm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6975798" y="5217233"/>
            <a:ext cx="1692188" cy="100811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4572000" y="1654485"/>
            <a:ext cx="1728192" cy="76983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paterý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1993637" y="3248980"/>
            <a:ext cx="1642259" cy="1044116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pětkrát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467544" y="5157192"/>
            <a:ext cx="1872208" cy="1064562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poslední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5220072" y="5141634"/>
            <a:ext cx="1476164" cy="108012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24.12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7164288" y="2276872"/>
            <a:ext cx="1512168" cy="828092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druhý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626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372</Words>
  <Application>Microsoft Office PowerPoint</Application>
  <PresentationFormat>Předvádění na obrazovce (4:3)</PresentationFormat>
  <Paragraphs>95</Paragraphs>
  <Slides>9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Rastrový obrázek</vt:lpstr>
      <vt:lpstr>Číslovky - druhy</vt:lpstr>
      <vt:lpstr>Prezentace aplikace PowerPoint</vt:lpstr>
      <vt:lpstr>Číslovky:</vt:lpstr>
      <vt:lpstr>Druhy číslovek:</vt:lpstr>
      <vt:lpstr>Napiš, kde to půjde, číslovky číslicemi:</vt:lpstr>
      <vt:lpstr>Druhy číslovek:</vt:lpstr>
      <vt:lpstr>Příklady:</vt:lpstr>
      <vt:lpstr>Doplň do textu vhodné  číslovky:</vt:lpstr>
      <vt:lpstr>Vyber si číslovky a utvoř s nimi věty: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pc-135M</dc:creator>
  <cp:lastModifiedBy>PCAdmin</cp:lastModifiedBy>
  <cp:revision>21</cp:revision>
  <dcterms:created xsi:type="dcterms:W3CDTF">2011-03-19T07:06:37Z</dcterms:created>
  <dcterms:modified xsi:type="dcterms:W3CDTF">2011-07-22T19:24:04Z</dcterms:modified>
</cp:coreProperties>
</file>