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54EE576-A2E2-4D2C-8995-94764A42FD5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5384659-D08D-45E9-BB0E-53B5938E09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novale.ZSHORNISLAVKOV\AppData\Local\Microsoft\Windows\Temporary Internet Files\Content.IE5\JTCLCGC4\MP9001750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405" y="0"/>
            <a:ext cx="5966923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HOROTVORNÁ ČINNOST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VY_32_INOVACE_254_HOROTVORNÁ ČINNOST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Mgr. Lenka Nováková 1.ZŠ Horní Slavkov</a:t>
            </a:r>
          </a:p>
          <a:p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405" y="515719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9801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novale.ZSHORNISLAVKOV\AppData\Local\Microsoft\Windows\Temporary Internet Files\Content.IE5\F16BSD0D\MP9002894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12655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2132857"/>
            <a:ext cx="7745505" cy="3993306"/>
          </a:xfrm>
        </p:spPr>
        <p:txBody>
          <a:bodyPr/>
          <a:lstStyle/>
          <a:p>
            <a:r>
              <a:rPr lang="cs-CZ" b="1" dirty="0" smtClean="0"/>
              <a:t>VRÁSNĚNÍ – vznik vrásových pohoří</a:t>
            </a:r>
          </a:p>
          <a:p>
            <a:r>
              <a:rPr lang="cs-CZ" b="1" dirty="0" smtClean="0"/>
              <a:t>ZLOMY – vznik kerných pohoří</a:t>
            </a:r>
          </a:p>
          <a:p>
            <a:r>
              <a:rPr lang="cs-CZ" b="1" dirty="0" smtClean="0"/>
              <a:t>SOPEČNÁ – vznik sopečných pohoří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188640"/>
            <a:ext cx="7756263" cy="576064"/>
          </a:xfrm>
        </p:spPr>
        <p:txBody>
          <a:bodyPr/>
          <a:lstStyle/>
          <a:p>
            <a:r>
              <a:rPr lang="cs-CZ" sz="3200" b="1" u="sng" dirty="0" smtClean="0"/>
              <a:t>Jak vznikají hory?</a:t>
            </a:r>
            <a:endParaRPr lang="cs-CZ" sz="3200" b="1" u="sng" dirty="0"/>
          </a:p>
        </p:txBody>
      </p:sp>
      <p:pic>
        <p:nvPicPr>
          <p:cNvPr id="2050" name="Picture 2" descr="C:\Users\novale.ZSHORNISLAVKOV\AppData\Local\Microsoft\Windows\Temporary Internet Files\Content.IE5\AAM325OR\MP9001764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343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405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4609653"/>
          </a:xfrm>
        </p:spPr>
        <p:txBody>
          <a:bodyPr/>
          <a:lstStyle/>
          <a:p>
            <a:r>
              <a:rPr lang="cs-CZ" b="1" dirty="0" smtClean="0"/>
              <a:t>v místě stlačování 2 </a:t>
            </a:r>
            <a:r>
              <a:rPr lang="cs-CZ" b="1" dirty="0" err="1" smtClean="0"/>
              <a:t>litosferických</a:t>
            </a:r>
            <a:r>
              <a:rPr lang="cs-CZ" b="1" dirty="0" smtClean="0"/>
              <a:t> desek dojde k zprohýbání do vln </a:t>
            </a:r>
            <a:r>
              <a:rPr lang="cs-CZ" dirty="0" smtClean="0"/>
              <a:t>= </a:t>
            </a:r>
            <a:r>
              <a:rPr lang="cs-CZ" b="1" u="sng" dirty="0" smtClean="0">
                <a:solidFill>
                  <a:srgbClr val="0070C0"/>
                </a:solidFill>
              </a:rPr>
              <a:t>VRÁS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ději říkáme </a:t>
            </a:r>
            <a:r>
              <a:rPr lang="cs-CZ" b="1" u="sng" dirty="0" smtClean="0">
                <a:solidFill>
                  <a:srgbClr val="0070C0"/>
                </a:solidFill>
              </a:rPr>
              <a:t>VRÁSNĚNÍ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takto vzniklá pohoří jsou </a:t>
            </a:r>
            <a:r>
              <a:rPr lang="cs-CZ" b="1" u="sng" dirty="0" smtClean="0">
                <a:solidFill>
                  <a:srgbClr val="0070C0"/>
                </a:solidFill>
              </a:rPr>
              <a:t>VRÁSOVÁ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VRÁSA-sedlo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Alpy, Karpaty, Pyreneje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 smtClean="0"/>
              <a:t>Vrásnění</a:t>
            </a:r>
            <a:endParaRPr lang="cs-CZ" b="1" u="sng" dirty="0"/>
          </a:p>
        </p:txBody>
      </p:sp>
      <p:sp>
        <p:nvSpPr>
          <p:cNvPr id="4" name="Volný tvar 3"/>
          <p:cNvSpPr/>
          <p:nvPr/>
        </p:nvSpPr>
        <p:spPr>
          <a:xfrm>
            <a:off x="1255594" y="4380931"/>
            <a:ext cx="4749421" cy="1596788"/>
          </a:xfrm>
          <a:custGeom>
            <a:avLst/>
            <a:gdLst>
              <a:gd name="connsiteX0" fmla="*/ 0 w 4749421"/>
              <a:gd name="connsiteY0" fmla="*/ 900753 h 1596788"/>
              <a:gd name="connsiteX1" fmla="*/ 122830 w 4749421"/>
              <a:gd name="connsiteY1" fmla="*/ 873457 h 1596788"/>
              <a:gd name="connsiteX2" fmla="*/ 204716 w 4749421"/>
              <a:gd name="connsiteY2" fmla="*/ 818866 h 1596788"/>
              <a:gd name="connsiteX3" fmla="*/ 245660 w 4749421"/>
              <a:gd name="connsiteY3" fmla="*/ 791570 h 1596788"/>
              <a:gd name="connsiteX4" fmla="*/ 272955 w 4749421"/>
              <a:gd name="connsiteY4" fmla="*/ 750627 h 1596788"/>
              <a:gd name="connsiteX5" fmla="*/ 313899 w 4749421"/>
              <a:gd name="connsiteY5" fmla="*/ 723332 h 1596788"/>
              <a:gd name="connsiteX6" fmla="*/ 368490 w 4749421"/>
              <a:gd name="connsiteY6" fmla="*/ 641445 h 1596788"/>
              <a:gd name="connsiteX7" fmla="*/ 409433 w 4749421"/>
              <a:gd name="connsiteY7" fmla="*/ 559559 h 1596788"/>
              <a:gd name="connsiteX8" fmla="*/ 436728 w 4749421"/>
              <a:gd name="connsiteY8" fmla="*/ 477672 h 1596788"/>
              <a:gd name="connsiteX9" fmla="*/ 518615 w 4749421"/>
              <a:gd name="connsiteY9" fmla="*/ 423081 h 1596788"/>
              <a:gd name="connsiteX10" fmla="*/ 559558 w 4749421"/>
              <a:gd name="connsiteY10" fmla="*/ 395785 h 1596788"/>
              <a:gd name="connsiteX11" fmla="*/ 600502 w 4749421"/>
              <a:gd name="connsiteY11" fmla="*/ 382138 h 1596788"/>
              <a:gd name="connsiteX12" fmla="*/ 641445 w 4749421"/>
              <a:gd name="connsiteY12" fmla="*/ 354842 h 1596788"/>
              <a:gd name="connsiteX13" fmla="*/ 723331 w 4749421"/>
              <a:gd name="connsiteY13" fmla="*/ 313899 h 1596788"/>
              <a:gd name="connsiteX14" fmla="*/ 764275 w 4749421"/>
              <a:gd name="connsiteY14" fmla="*/ 272956 h 1596788"/>
              <a:gd name="connsiteX15" fmla="*/ 791570 w 4749421"/>
              <a:gd name="connsiteY15" fmla="*/ 232012 h 1596788"/>
              <a:gd name="connsiteX16" fmla="*/ 914400 w 4749421"/>
              <a:gd name="connsiteY16" fmla="*/ 163773 h 1596788"/>
              <a:gd name="connsiteX17" fmla="*/ 941696 w 4749421"/>
              <a:gd name="connsiteY17" fmla="*/ 122830 h 1596788"/>
              <a:gd name="connsiteX18" fmla="*/ 1023582 w 4749421"/>
              <a:gd name="connsiteY18" fmla="*/ 95535 h 1596788"/>
              <a:gd name="connsiteX19" fmla="*/ 1119116 w 4749421"/>
              <a:gd name="connsiteY19" fmla="*/ 68239 h 1596788"/>
              <a:gd name="connsiteX20" fmla="*/ 1214651 w 4749421"/>
              <a:gd name="connsiteY20" fmla="*/ 54591 h 1596788"/>
              <a:gd name="connsiteX21" fmla="*/ 1255594 w 4749421"/>
              <a:gd name="connsiteY21" fmla="*/ 40944 h 1596788"/>
              <a:gd name="connsiteX22" fmla="*/ 1433015 w 4749421"/>
              <a:gd name="connsiteY22" fmla="*/ 54591 h 1596788"/>
              <a:gd name="connsiteX23" fmla="*/ 1487606 w 4749421"/>
              <a:gd name="connsiteY23" fmla="*/ 136478 h 1596788"/>
              <a:gd name="connsiteX24" fmla="*/ 1514902 w 4749421"/>
              <a:gd name="connsiteY24" fmla="*/ 177421 h 1596788"/>
              <a:gd name="connsiteX25" fmla="*/ 1542197 w 4749421"/>
              <a:gd name="connsiteY25" fmla="*/ 218365 h 1596788"/>
              <a:gd name="connsiteX26" fmla="*/ 1583140 w 4749421"/>
              <a:gd name="connsiteY26" fmla="*/ 245660 h 1596788"/>
              <a:gd name="connsiteX27" fmla="*/ 1596788 w 4749421"/>
              <a:gd name="connsiteY27" fmla="*/ 286603 h 1596788"/>
              <a:gd name="connsiteX28" fmla="*/ 1651379 w 4749421"/>
              <a:gd name="connsiteY28" fmla="*/ 368490 h 1596788"/>
              <a:gd name="connsiteX29" fmla="*/ 1665027 w 4749421"/>
              <a:gd name="connsiteY29" fmla="*/ 423081 h 1596788"/>
              <a:gd name="connsiteX30" fmla="*/ 1705970 w 4749421"/>
              <a:gd name="connsiteY30" fmla="*/ 532263 h 1596788"/>
              <a:gd name="connsiteX31" fmla="*/ 1746913 w 4749421"/>
              <a:gd name="connsiteY31" fmla="*/ 764275 h 1596788"/>
              <a:gd name="connsiteX32" fmla="*/ 1815152 w 4749421"/>
              <a:gd name="connsiteY32" fmla="*/ 859809 h 1596788"/>
              <a:gd name="connsiteX33" fmla="*/ 1856096 w 4749421"/>
              <a:gd name="connsiteY33" fmla="*/ 941696 h 1596788"/>
              <a:gd name="connsiteX34" fmla="*/ 1910687 w 4749421"/>
              <a:gd name="connsiteY34" fmla="*/ 1037230 h 1596788"/>
              <a:gd name="connsiteX35" fmla="*/ 1937982 w 4749421"/>
              <a:gd name="connsiteY35" fmla="*/ 1119117 h 1596788"/>
              <a:gd name="connsiteX36" fmla="*/ 1951630 w 4749421"/>
              <a:gd name="connsiteY36" fmla="*/ 1160060 h 1596788"/>
              <a:gd name="connsiteX37" fmla="*/ 1965278 w 4749421"/>
              <a:gd name="connsiteY37" fmla="*/ 1201003 h 1596788"/>
              <a:gd name="connsiteX38" fmla="*/ 1992573 w 4749421"/>
              <a:gd name="connsiteY38" fmla="*/ 1241947 h 1596788"/>
              <a:gd name="connsiteX39" fmla="*/ 2006221 w 4749421"/>
              <a:gd name="connsiteY39" fmla="*/ 1282890 h 1596788"/>
              <a:gd name="connsiteX40" fmla="*/ 2060812 w 4749421"/>
              <a:gd name="connsiteY40" fmla="*/ 1364776 h 1596788"/>
              <a:gd name="connsiteX41" fmla="*/ 2088107 w 4749421"/>
              <a:gd name="connsiteY41" fmla="*/ 1405720 h 1596788"/>
              <a:gd name="connsiteX42" fmla="*/ 2129051 w 4749421"/>
              <a:gd name="connsiteY42" fmla="*/ 1433015 h 1596788"/>
              <a:gd name="connsiteX43" fmla="*/ 2156346 w 4749421"/>
              <a:gd name="connsiteY43" fmla="*/ 1473959 h 1596788"/>
              <a:gd name="connsiteX44" fmla="*/ 2292824 w 4749421"/>
              <a:gd name="connsiteY44" fmla="*/ 1542197 h 1596788"/>
              <a:gd name="connsiteX45" fmla="*/ 2333767 w 4749421"/>
              <a:gd name="connsiteY45" fmla="*/ 1569493 h 1596788"/>
              <a:gd name="connsiteX46" fmla="*/ 2429302 w 4749421"/>
              <a:gd name="connsiteY46" fmla="*/ 1596788 h 1596788"/>
              <a:gd name="connsiteX47" fmla="*/ 2606722 w 4749421"/>
              <a:gd name="connsiteY47" fmla="*/ 1583141 h 1596788"/>
              <a:gd name="connsiteX48" fmla="*/ 2661313 w 4749421"/>
              <a:gd name="connsiteY48" fmla="*/ 1569493 h 1596788"/>
              <a:gd name="connsiteX49" fmla="*/ 2702257 w 4749421"/>
              <a:gd name="connsiteY49" fmla="*/ 1528550 h 1596788"/>
              <a:gd name="connsiteX50" fmla="*/ 2784143 w 4749421"/>
              <a:gd name="connsiteY50" fmla="*/ 1487606 h 1596788"/>
              <a:gd name="connsiteX51" fmla="*/ 2852382 w 4749421"/>
              <a:gd name="connsiteY51" fmla="*/ 1405720 h 1596788"/>
              <a:gd name="connsiteX52" fmla="*/ 2893325 w 4749421"/>
              <a:gd name="connsiteY52" fmla="*/ 1378424 h 1596788"/>
              <a:gd name="connsiteX53" fmla="*/ 2934269 w 4749421"/>
              <a:gd name="connsiteY53" fmla="*/ 1296538 h 1596788"/>
              <a:gd name="connsiteX54" fmla="*/ 3002507 w 4749421"/>
              <a:gd name="connsiteY54" fmla="*/ 1214651 h 1596788"/>
              <a:gd name="connsiteX55" fmla="*/ 3029803 w 4749421"/>
              <a:gd name="connsiteY55" fmla="*/ 1132765 h 1596788"/>
              <a:gd name="connsiteX56" fmla="*/ 3043451 w 4749421"/>
              <a:gd name="connsiteY56" fmla="*/ 1091821 h 1596788"/>
              <a:gd name="connsiteX57" fmla="*/ 3070746 w 4749421"/>
              <a:gd name="connsiteY57" fmla="*/ 1050878 h 1596788"/>
              <a:gd name="connsiteX58" fmla="*/ 3098042 w 4749421"/>
              <a:gd name="connsiteY58" fmla="*/ 996287 h 1596788"/>
              <a:gd name="connsiteX59" fmla="*/ 3111690 w 4749421"/>
              <a:gd name="connsiteY59" fmla="*/ 955344 h 1596788"/>
              <a:gd name="connsiteX60" fmla="*/ 3152633 w 4749421"/>
              <a:gd name="connsiteY60" fmla="*/ 928048 h 1596788"/>
              <a:gd name="connsiteX61" fmla="*/ 3220872 w 4749421"/>
              <a:gd name="connsiteY61" fmla="*/ 832514 h 1596788"/>
              <a:gd name="connsiteX62" fmla="*/ 3302758 w 4749421"/>
              <a:gd name="connsiteY62" fmla="*/ 764275 h 1596788"/>
              <a:gd name="connsiteX63" fmla="*/ 3357349 w 4749421"/>
              <a:gd name="connsiteY63" fmla="*/ 682388 h 1596788"/>
              <a:gd name="connsiteX64" fmla="*/ 3398293 w 4749421"/>
              <a:gd name="connsiteY64" fmla="*/ 600502 h 1596788"/>
              <a:gd name="connsiteX65" fmla="*/ 3411940 w 4749421"/>
              <a:gd name="connsiteY65" fmla="*/ 559559 h 1596788"/>
              <a:gd name="connsiteX66" fmla="*/ 3466531 w 4749421"/>
              <a:gd name="connsiteY66" fmla="*/ 477672 h 1596788"/>
              <a:gd name="connsiteX67" fmla="*/ 3521122 w 4749421"/>
              <a:gd name="connsiteY67" fmla="*/ 313899 h 1596788"/>
              <a:gd name="connsiteX68" fmla="*/ 3534770 w 4749421"/>
              <a:gd name="connsiteY68" fmla="*/ 272956 h 1596788"/>
              <a:gd name="connsiteX69" fmla="*/ 3575713 w 4749421"/>
              <a:gd name="connsiteY69" fmla="*/ 232012 h 1596788"/>
              <a:gd name="connsiteX70" fmla="*/ 3589361 w 4749421"/>
              <a:gd name="connsiteY70" fmla="*/ 191069 h 1596788"/>
              <a:gd name="connsiteX71" fmla="*/ 3684896 w 4749421"/>
              <a:gd name="connsiteY71" fmla="*/ 68239 h 1596788"/>
              <a:gd name="connsiteX72" fmla="*/ 3766782 w 4749421"/>
              <a:gd name="connsiteY72" fmla="*/ 13648 h 1596788"/>
              <a:gd name="connsiteX73" fmla="*/ 3807725 w 4749421"/>
              <a:gd name="connsiteY73" fmla="*/ 0 h 1596788"/>
              <a:gd name="connsiteX74" fmla="*/ 3944203 w 4749421"/>
              <a:gd name="connsiteY74" fmla="*/ 13648 h 1596788"/>
              <a:gd name="connsiteX75" fmla="*/ 4244454 w 4749421"/>
              <a:gd name="connsiteY75" fmla="*/ 54591 h 1596788"/>
              <a:gd name="connsiteX76" fmla="*/ 4380931 w 4749421"/>
              <a:gd name="connsiteY76" fmla="*/ 136478 h 1596788"/>
              <a:gd name="connsiteX77" fmla="*/ 4462818 w 4749421"/>
              <a:gd name="connsiteY77" fmla="*/ 191069 h 1596788"/>
              <a:gd name="connsiteX78" fmla="*/ 4517409 w 4749421"/>
              <a:gd name="connsiteY78" fmla="*/ 272956 h 1596788"/>
              <a:gd name="connsiteX79" fmla="*/ 4544705 w 4749421"/>
              <a:gd name="connsiteY79" fmla="*/ 313899 h 1596788"/>
              <a:gd name="connsiteX80" fmla="*/ 4585648 w 4749421"/>
              <a:gd name="connsiteY80" fmla="*/ 341194 h 1596788"/>
              <a:gd name="connsiteX81" fmla="*/ 4612943 w 4749421"/>
              <a:gd name="connsiteY81" fmla="*/ 382138 h 1596788"/>
              <a:gd name="connsiteX82" fmla="*/ 4681182 w 4749421"/>
              <a:gd name="connsiteY82" fmla="*/ 450376 h 1596788"/>
              <a:gd name="connsiteX83" fmla="*/ 4694830 w 4749421"/>
              <a:gd name="connsiteY83" fmla="*/ 491320 h 1596788"/>
              <a:gd name="connsiteX84" fmla="*/ 4722125 w 4749421"/>
              <a:gd name="connsiteY84" fmla="*/ 532263 h 1596788"/>
              <a:gd name="connsiteX85" fmla="*/ 4749421 w 4749421"/>
              <a:gd name="connsiteY85" fmla="*/ 586854 h 159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4749421" h="1596788">
                <a:moveTo>
                  <a:pt x="0" y="900753"/>
                </a:moveTo>
                <a:cubicBezTo>
                  <a:pt x="22220" y="897050"/>
                  <a:pt x="94031" y="889456"/>
                  <a:pt x="122830" y="873457"/>
                </a:cubicBezTo>
                <a:cubicBezTo>
                  <a:pt x="151507" y="857525"/>
                  <a:pt x="177421" y="837063"/>
                  <a:pt x="204716" y="818866"/>
                </a:cubicBezTo>
                <a:lnTo>
                  <a:pt x="245660" y="791570"/>
                </a:lnTo>
                <a:cubicBezTo>
                  <a:pt x="254758" y="777922"/>
                  <a:pt x="261357" y="762225"/>
                  <a:pt x="272955" y="750627"/>
                </a:cubicBezTo>
                <a:cubicBezTo>
                  <a:pt x="284554" y="739029"/>
                  <a:pt x="303098" y="735676"/>
                  <a:pt x="313899" y="723332"/>
                </a:cubicBezTo>
                <a:cubicBezTo>
                  <a:pt x="335502" y="698644"/>
                  <a:pt x="368490" y="641445"/>
                  <a:pt x="368490" y="641445"/>
                </a:cubicBezTo>
                <a:cubicBezTo>
                  <a:pt x="418258" y="492133"/>
                  <a:pt x="338886" y="718290"/>
                  <a:pt x="409433" y="559559"/>
                </a:cubicBezTo>
                <a:cubicBezTo>
                  <a:pt x="421118" y="533267"/>
                  <a:pt x="412788" y="493632"/>
                  <a:pt x="436728" y="477672"/>
                </a:cubicBezTo>
                <a:lnTo>
                  <a:pt x="518615" y="423081"/>
                </a:lnTo>
                <a:cubicBezTo>
                  <a:pt x="532263" y="413982"/>
                  <a:pt x="543997" y="400972"/>
                  <a:pt x="559558" y="395785"/>
                </a:cubicBezTo>
                <a:lnTo>
                  <a:pt x="600502" y="382138"/>
                </a:lnTo>
                <a:cubicBezTo>
                  <a:pt x="614150" y="373039"/>
                  <a:pt x="626774" y="362178"/>
                  <a:pt x="641445" y="354842"/>
                </a:cubicBezTo>
                <a:cubicBezTo>
                  <a:pt x="702998" y="324065"/>
                  <a:pt x="664661" y="362790"/>
                  <a:pt x="723331" y="313899"/>
                </a:cubicBezTo>
                <a:cubicBezTo>
                  <a:pt x="738159" y="301543"/>
                  <a:pt x="751919" y="287783"/>
                  <a:pt x="764275" y="272956"/>
                </a:cubicBezTo>
                <a:cubicBezTo>
                  <a:pt x="774776" y="260355"/>
                  <a:pt x="779226" y="242813"/>
                  <a:pt x="791570" y="232012"/>
                </a:cubicBezTo>
                <a:cubicBezTo>
                  <a:pt x="849326" y="181475"/>
                  <a:pt x="858166" y="182518"/>
                  <a:pt x="914400" y="163773"/>
                </a:cubicBezTo>
                <a:cubicBezTo>
                  <a:pt x="923499" y="150125"/>
                  <a:pt x="927787" y="131523"/>
                  <a:pt x="941696" y="122830"/>
                </a:cubicBezTo>
                <a:cubicBezTo>
                  <a:pt x="966094" y="107581"/>
                  <a:pt x="996287" y="104633"/>
                  <a:pt x="1023582" y="95535"/>
                </a:cubicBezTo>
                <a:cubicBezTo>
                  <a:pt x="1058664" y="83841"/>
                  <a:pt x="1081412" y="75094"/>
                  <a:pt x="1119116" y="68239"/>
                </a:cubicBezTo>
                <a:cubicBezTo>
                  <a:pt x="1150765" y="62484"/>
                  <a:pt x="1182806" y="59140"/>
                  <a:pt x="1214651" y="54591"/>
                </a:cubicBezTo>
                <a:cubicBezTo>
                  <a:pt x="1228299" y="50042"/>
                  <a:pt x="1241208" y="40944"/>
                  <a:pt x="1255594" y="40944"/>
                </a:cubicBezTo>
                <a:cubicBezTo>
                  <a:pt x="1314909" y="40944"/>
                  <a:pt x="1378168" y="32007"/>
                  <a:pt x="1433015" y="54591"/>
                </a:cubicBezTo>
                <a:cubicBezTo>
                  <a:pt x="1463349" y="67082"/>
                  <a:pt x="1469409" y="109182"/>
                  <a:pt x="1487606" y="136478"/>
                </a:cubicBezTo>
                <a:lnTo>
                  <a:pt x="1514902" y="177421"/>
                </a:lnTo>
                <a:cubicBezTo>
                  <a:pt x="1524001" y="191069"/>
                  <a:pt x="1528549" y="209267"/>
                  <a:pt x="1542197" y="218365"/>
                </a:cubicBezTo>
                <a:lnTo>
                  <a:pt x="1583140" y="245660"/>
                </a:lnTo>
                <a:cubicBezTo>
                  <a:pt x="1587689" y="259308"/>
                  <a:pt x="1589802" y="274027"/>
                  <a:pt x="1596788" y="286603"/>
                </a:cubicBezTo>
                <a:cubicBezTo>
                  <a:pt x="1612720" y="315280"/>
                  <a:pt x="1651379" y="368490"/>
                  <a:pt x="1651379" y="368490"/>
                </a:cubicBezTo>
                <a:cubicBezTo>
                  <a:pt x="1655928" y="386687"/>
                  <a:pt x="1658441" y="405518"/>
                  <a:pt x="1665027" y="423081"/>
                </a:cubicBezTo>
                <a:cubicBezTo>
                  <a:pt x="1718553" y="565817"/>
                  <a:pt x="1670938" y="392136"/>
                  <a:pt x="1705970" y="532263"/>
                </a:cubicBezTo>
                <a:cubicBezTo>
                  <a:pt x="1712061" y="587085"/>
                  <a:pt x="1720281" y="711012"/>
                  <a:pt x="1746913" y="764275"/>
                </a:cubicBezTo>
                <a:cubicBezTo>
                  <a:pt x="1797422" y="865292"/>
                  <a:pt x="1745990" y="776814"/>
                  <a:pt x="1815152" y="859809"/>
                </a:cubicBezTo>
                <a:cubicBezTo>
                  <a:pt x="1864042" y="918478"/>
                  <a:pt x="1825320" y="880145"/>
                  <a:pt x="1856096" y="941696"/>
                </a:cubicBezTo>
                <a:cubicBezTo>
                  <a:pt x="1905332" y="1040168"/>
                  <a:pt x="1862839" y="917609"/>
                  <a:pt x="1910687" y="1037230"/>
                </a:cubicBezTo>
                <a:cubicBezTo>
                  <a:pt x="1921373" y="1063944"/>
                  <a:pt x="1928884" y="1091821"/>
                  <a:pt x="1937982" y="1119117"/>
                </a:cubicBezTo>
                <a:lnTo>
                  <a:pt x="1951630" y="1160060"/>
                </a:lnTo>
                <a:cubicBezTo>
                  <a:pt x="1956179" y="1173708"/>
                  <a:pt x="1957298" y="1189033"/>
                  <a:pt x="1965278" y="1201003"/>
                </a:cubicBezTo>
                <a:cubicBezTo>
                  <a:pt x="1974376" y="1214651"/>
                  <a:pt x="1985238" y="1227276"/>
                  <a:pt x="1992573" y="1241947"/>
                </a:cubicBezTo>
                <a:cubicBezTo>
                  <a:pt x="1999007" y="1254814"/>
                  <a:pt x="1999235" y="1270314"/>
                  <a:pt x="2006221" y="1282890"/>
                </a:cubicBezTo>
                <a:cubicBezTo>
                  <a:pt x="2022153" y="1311567"/>
                  <a:pt x="2042615" y="1337481"/>
                  <a:pt x="2060812" y="1364776"/>
                </a:cubicBezTo>
                <a:cubicBezTo>
                  <a:pt x="2069911" y="1378424"/>
                  <a:pt x="2074459" y="1396622"/>
                  <a:pt x="2088107" y="1405720"/>
                </a:cubicBezTo>
                <a:lnTo>
                  <a:pt x="2129051" y="1433015"/>
                </a:lnTo>
                <a:cubicBezTo>
                  <a:pt x="2138149" y="1446663"/>
                  <a:pt x="2144002" y="1463158"/>
                  <a:pt x="2156346" y="1473959"/>
                </a:cubicBezTo>
                <a:cubicBezTo>
                  <a:pt x="2221341" y="1530830"/>
                  <a:pt x="2224989" y="1525239"/>
                  <a:pt x="2292824" y="1542197"/>
                </a:cubicBezTo>
                <a:cubicBezTo>
                  <a:pt x="2306472" y="1551296"/>
                  <a:pt x="2319096" y="1562157"/>
                  <a:pt x="2333767" y="1569493"/>
                </a:cubicBezTo>
                <a:cubicBezTo>
                  <a:pt x="2353350" y="1579285"/>
                  <a:pt x="2411806" y="1592414"/>
                  <a:pt x="2429302" y="1596788"/>
                </a:cubicBezTo>
                <a:cubicBezTo>
                  <a:pt x="2488442" y="1592239"/>
                  <a:pt x="2547814" y="1590071"/>
                  <a:pt x="2606722" y="1583141"/>
                </a:cubicBezTo>
                <a:cubicBezTo>
                  <a:pt x="2625351" y="1580949"/>
                  <a:pt x="2645027" y="1578799"/>
                  <a:pt x="2661313" y="1569493"/>
                </a:cubicBezTo>
                <a:cubicBezTo>
                  <a:pt x="2678071" y="1559917"/>
                  <a:pt x="2686198" y="1539256"/>
                  <a:pt x="2702257" y="1528550"/>
                </a:cubicBezTo>
                <a:cubicBezTo>
                  <a:pt x="2825361" y="1446481"/>
                  <a:pt x="2655294" y="1594980"/>
                  <a:pt x="2784143" y="1487606"/>
                </a:cubicBezTo>
                <a:cubicBezTo>
                  <a:pt x="2918293" y="1375815"/>
                  <a:pt x="2745029" y="1513074"/>
                  <a:pt x="2852382" y="1405720"/>
                </a:cubicBezTo>
                <a:cubicBezTo>
                  <a:pt x="2863980" y="1394122"/>
                  <a:pt x="2879677" y="1387523"/>
                  <a:pt x="2893325" y="1378424"/>
                </a:cubicBezTo>
                <a:cubicBezTo>
                  <a:pt x="2907004" y="1337388"/>
                  <a:pt x="2904872" y="1331815"/>
                  <a:pt x="2934269" y="1296538"/>
                </a:cubicBezTo>
                <a:cubicBezTo>
                  <a:pt x="2964877" y="1259808"/>
                  <a:pt x="2983145" y="1258216"/>
                  <a:pt x="3002507" y="1214651"/>
                </a:cubicBezTo>
                <a:cubicBezTo>
                  <a:pt x="3014192" y="1188359"/>
                  <a:pt x="3020704" y="1160060"/>
                  <a:pt x="3029803" y="1132765"/>
                </a:cubicBezTo>
                <a:cubicBezTo>
                  <a:pt x="3034352" y="1119117"/>
                  <a:pt x="3035471" y="1103791"/>
                  <a:pt x="3043451" y="1091821"/>
                </a:cubicBezTo>
                <a:cubicBezTo>
                  <a:pt x="3052549" y="1078173"/>
                  <a:pt x="3062608" y="1065119"/>
                  <a:pt x="3070746" y="1050878"/>
                </a:cubicBezTo>
                <a:cubicBezTo>
                  <a:pt x="3080840" y="1033214"/>
                  <a:pt x="3090028" y="1014987"/>
                  <a:pt x="3098042" y="996287"/>
                </a:cubicBezTo>
                <a:cubicBezTo>
                  <a:pt x="3103709" y="983064"/>
                  <a:pt x="3102703" y="966578"/>
                  <a:pt x="3111690" y="955344"/>
                </a:cubicBezTo>
                <a:cubicBezTo>
                  <a:pt x="3121937" y="942536"/>
                  <a:pt x="3138985" y="937147"/>
                  <a:pt x="3152633" y="928048"/>
                </a:cubicBezTo>
                <a:cubicBezTo>
                  <a:pt x="3168134" y="904797"/>
                  <a:pt x="3203940" y="849446"/>
                  <a:pt x="3220872" y="832514"/>
                </a:cubicBezTo>
                <a:cubicBezTo>
                  <a:pt x="3299720" y="753666"/>
                  <a:pt x="3224511" y="864879"/>
                  <a:pt x="3302758" y="764275"/>
                </a:cubicBezTo>
                <a:cubicBezTo>
                  <a:pt x="3322898" y="738380"/>
                  <a:pt x="3346975" y="713510"/>
                  <a:pt x="3357349" y="682388"/>
                </a:cubicBezTo>
                <a:cubicBezTo>
                  <a:pt x="3376184" y="625884"/>
                  <a:pt x="3363017" y="653415"/>
                  <a:pt x="3398293" y="600502"/>
                </a:cubicBezTo>
                <a:cubicBezTo>
                  <a:pt x="3402842" y="586854"/>
                  <a:pt x="3404954" y="572135"/>
                  <a:pt x="3411940" y="559559"/>
                </a:cubicBezTo>
                <a:cubicBezTo>
                  <a:pt x="3427871" y="530882"/>
                  <a:pt x="3456157" y="508794"/>
                  <a:pt x="3466531" y="477672"/>
                </a:cubicBezTo>
                <a:lnTo>
                  <a:pt x="3521122" y="313899"/>
                </a:lnTo>
                <a:cubicBezTo>
                  <a:pt x="3525671" y="300251"/>
                  <a:pt x="3524598" y="283129"/>
                  <a:pt x="3534770" y="272956"/>
                </a:cubicBezTo>
                <a:lnTo>
                  <a:pt x="3575713" y="232012"/>
                </a:lnTo>
                <a:cubicBezTo>
                  <a:pt x="3580262" y="218364"/>
                  <a:pt x="3582375" y="203645"/>
                  <a:pt x="3589361" y="191069"/>
                </a:cubicBezTo>
                <a:cubicBezTo>
                  <a:pt x="3611798" y="150682"/>
                  <a:pt x="3645972" y="98513"/>
                  <a:pt x="3684896" y="68239"/>
                </a:cubicBezTo>
                <a:cubicBezTo>
                  <a:pt x="3710791" y="48099"/>
                  <a:pt x="3735661" y="24022"/>
                  <a:pt x="3766782" y="13648"/>
                </a:cubicBezTo>
                <a:lnTo>
                  <a:pt x="3807725" y="0"/>
                </a:lnTo>
                <a:cubicBezTo>
                  <a:pt x="3853218" y="4549"/>
                  <a:pt x="3898618" y="10141"/>
                  <a:pt x="3944203" y="13648"/>
                </a:cubicBezTo>
                <a:cubicBezTo>
                  <a:pt x="4048840" y="21697"/>
                  <a:pt x="4149576" y="7151"/>
                  <a:pt x="4244454" y="54591"/>
                </a:cubicBezTo>
                <a:cubicBezTo>
                  <a:pt x="4287532" y="76131"/>
                  <a:pt x="4347992" y="103540"/>
                  <a:pt x="4380931" y="136478"/>
                </a:cubicBezTo>
                <a:cubicBezTo>
                  <a:pt x="4432048" y="187593"/>
                  <a:pt x="4403565" y="171317"/>
                  <a:pt x="4462818" y="191069"/>
                </a:cubicBezTo>
                <a:lnTo>
                  <a:pt x="4517409" y="272956"/>
                </a:lnTo>
                <a:cubicBezTo>
                  <a:pt x="4526508" y="286604"/>
                  <a:pt x="4531057" y="304801"/>
                  <a:pt x="4544705" y="313899"/>
                </a:cubicBezTo>
                <a:lnTo>
                  <a:pt x="4585648" y="341194"/>
                </a:lnTo>
                <a:cubicBezTo>
                  <a:pt x="4594746" y="354842"/>
                  <a:pt x="4601345" y="370540"/>
                  <a:pt x="4612943" y="382138"/>
                </a:cubicBezTo>
                <a:cubicBezTo>
                  <a:pt x="4667536" y="436731"/>
                  <a:pt x="4644787" y="377586"/>
                  <a:pt x="4681182" y="450376"/>
                </a:cubicBezTo>
                <a:cubicBezTo>
                  <a:pt x="4687616" y="463243"/>
                  <a:pt x="4688396" y="478453"/>
                  <a:pt x="4694830" y="491320"/>
                </a:cubicBezTo>
                <a:cubicBezTo>
                  <a:pt x="4702165" y="505991"/>
                  <a:pt x="4714790" y="517592"/>
                  <a:pt x="4722125" y="532263"/>
                </a:cubicBezTo>
                <a:cubicBezTo>
                  <a:pt x="4753489" y="594991"/>
                  <a:pt x="4718588" y="556021"/>
                  <a:pt x="4749421" y="58685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4380931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VRÁSA- sedlo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>
            <a:endCxn id="4" idx="13"/>
          </p:cNvCxnSpPr>
          <p:nvPr/>
        </p:nvCxnSpPr>
        <p:spPr>
          <a:xfrm>
            <a:off x="1255594" y="4293096"/>
            <a:ext cx="723331" cy="4017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4" idx="77"/>
          </p:cNvCxnSpPr>
          <p:nvPr/>
        </p:nvCxnSpPr>
        <p:spPr>
          <a:xfrm flipH="1" flipV="1">
            <a:off x="5718412" y="4572000"/>
            <a:ext cx="653788" cy="397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499992" y="5977719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KORYTO VRÁSY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se šipkou 11"/>
          <p:cNvCxnSpPr>
            <a:endCxn id="4" idx="48"/>
          </p:cNvCxnSpPr>
          <p:nvPr/>
        </p:nvCxnSpPr>
        <p:spPr>
          <a:xfrm flipH="1" flipV="1">
            <a:off x="3916907" y="5950424"/>
            <a:ext cx="727101" cy="25812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novale.ZSHORNISLAVKOV\AppData\Local\Microsoft\Windows\Temporary Internet Files\Content.IE5\AAM325OR\MP9004255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412" y="188640"/>
            <a:ext cx="3203848" cy="208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1343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08512"/>
          </a:xfrm>
        </p:spPr>
        <p:txBody>
          <a:bodyPr>
            <a:normAutofit/>
          </a:bodyPr>
          <a:lstStyle/>
          <a:p>
            <a:r>
              <a:rPr lang="cs-CZ" b="1" dirty="0" smtClean="0"/>
              <a:t>při velmi vysokém tlaku dojde k rozlámání </a:t>
            </a:r>
            <a:r>
              <a:rPr lang="cs-CZ" b="1" dirty="0" err="1" smtClean="0"/>
              <a:t>litosferických</a:t>
            </a:r>
            <a:r>
              <a:rPr lang="cs-CZ" b="1" dirty="0" smtClean="0"/>
              <a:t> desek na </a:t>
            </a:r>
            <a:r>
              <a:rPr lang="cs-CZ" sz="2800" b="1" u="sng" dirty="0" smtClean="0">
                <a:solidFill>
                  <a:srgbClr val="0070C0"/>
                </a:solidFill>
              </a:rPr>
              <a:t>KRY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kry se podél zlomů vysunují nebo klesají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vznikají </a:t>
            </a:r>
            <a:r>
              <a:rPr lang="cs-CZ" sz="2800" b="1" u="sng" dirty="0" smtClean="0">
                <a:solidFill>
                  <a:srgbClr val="0070C0"/>
                </a:solidFill>
              </a:rPr>
              <a:t>KERNÁ POHOŘÍ</a:t>
            </a:r>
          </a:p>
          <a:p>
            <a:endParaRPr lang="cs-CZ" sz="2800" b="1" u="sng" dirty="0">
              <a:solidFill>
                <a:srgbClr val="0070C0"/>
              </a:solidFill>
            </a:endParaRPr>
          </a:p>
          <a:p>
            <a:endParaRPr lang="cs-CZ" sz="2800" b="1" u="sng" dirty="0" smtClean="0">
              <a:solidFill>
                <a:srgbClr val="0070C0"/>
              </a:solidFill>
            </a:endParaRPr>
          </a:p>
          <a:p>
            <a:endParaRPr lang="cs-CZ" sz="2800" b="1" u="sng" dirty="0">
              <a:solidFill>
                <a:srgbClr val="0070C0"/>
              </a:solidFill>
            </a:endParaRPr>
          </a:p>
          <a:p>
            <a:endParaRPr lang="cs-CZ" sz="2800" b="1" u="sng" dirty="0" smtClean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při pohybech zemské kůry může docházet zároveň i k zemětřesení nebo sopečné činnosti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 smtClean="0"/>
              <a:t>Zlomy – kerná pohoří</a:t>
            </a:r>
            <a:endParaRPr lang="cs-CZ" sz="3600" b="1" u="sng" dirty="0"/>
          </a:p>
        </p:txBody>
      </p:sp>
      <p:sp>
        <p:nvSpPr>
          <p:cNvPr id="4" name="Lichoběžník 3"/>
          <p:cNvSpPr/>
          <p:nvPr/>
        </p:nvSpPr>
        <p:spPr>
          <a:xfrm>
            <a:off x="2627784" y="4437112"/>
            <a:ext cx="1224136" cy="151216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 rot="10800000">
            <a:off x="3635896" y="4869161"/>
            <a:ext cx="753483" cy="1080120"/>
          </a:xfrm>
          <a:prstGeom prst="trapezoid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ichoběžník 5"/>
          <p:cNvSpPr/>
          <p:nvPr/>
        </p:nvSpPr>
        <p:spPr>
          <a:xfrm rot="10800000">
            <a:off x="1979711" y="5108218"/>
            <a:ext cx="864095" cy="841063"/>
          </a:xfrm>
          <a:prstGeom prst="trapezoid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843806" y="4869161"/>
            <a:ext cx="144018" cy="7920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3491880" y="4869161"/>
            <a:ext cx="144015" cy="7920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851920" y="5108218"/>
            <a:ext cx="160717" cy="5530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483768" y="5265204"/>
            <a:ext cx="144016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04048" y="429309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HŘBET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18" name="Přímá spojnice se šipkou 17"/>
          <p:cNvCxnSpPr>
            <a:stCxn id="16" idx="1"/>
          </p:cNvCxnSpPr>
          <p:nvPr/>
        </p:nvCxnSpPr>
        <p:spPr>
          <a:xfrm flipH="1" flipV="1">
            <a:off x="3635895" y="4437112"/>
            <a:ext cx="1368153" cy="868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832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2010 – klipart</a:t>
            </a:r>
          </a:p>
          <a:p>
            <a:r>
              <a:rPr lang="cs-CZ" dirty="0" smtClean="0"/>
              <a:t>Vlastní ilustrace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925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iz. Sopky</a:t>
            </a:r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 smtClean="0"/>
              <a:t>Sopečná pohoří</a:t>
            </a:r>
            <a:endParaRPr lang="cs-CZ" sz="3600" b="1" u="sng" dirty="0"/>
          </a:p>
        </p:txBody>
      </p:sp>
      <p:pic>
        <p:nvPicPr>
          <p:cNvPr id="4099" name="Picture 3" descr="C:\Users\novale.ZSHORNISLAVKOV\AppData\Local\Microsoft\Windows\Temporary Internet Files\Content.IE5\PE1C4GKT\MP9003996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76872"/>
            <a:ext cx="4981560" cy="398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8216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26</TotalTime>
  <Words>115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Tvrdý obal</vt:lpstr>
      <vt:lpstr>HOROTVORNÁ ČINNOST</vt:lpstr>
      <vt:lpstr>Jak vznikají hory?</vt:lpstr>
      <vt:lpstr>Vrásnění</vt:lpstr>
      <vt:lpstr>Zlomy – kerná pohoří</vt:lpstr>
      <vt:lpstr>Obrázky:</vt:lpstr>
      <vt:lpstr>Sopečná pohoří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HOROTVORNÁ ČINNOST</dc:title>
  <dc:creator>Nováková Lenka</dc:creator>
  <cp:lastModifiedBy>Nováková Lenka</cp:lastModifiedBy>
  <cp:revision>5</cp:revision>
  <dcterms:created xsi:type="dcterms:W3CDTF">2011-11-08T12:05:17Z</dcterms:created>
  <dcterms:modified xsi:type="dcterms:W3CDTF">2012-03-01T09:25:28Z</dcterms:modified>
</cp:coreProperties>
</file>