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6"/>
  </p:notes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VY_32_INOVACE_ČJ2_06_Věta, slovo a slovní význam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Jiří Burda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Věta, slovo a slovní význam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3" qsCatId="3D" csTypeId="urn:microsoft.com/office/officeart/2005/8/colors/colorful2" csCatId="colorful" phldr="1"/>
      <dgm:spPr/>
    </dgm:pt>
    <dgm:pt modelId="{65068C3C-777B-419F-9F8F-C2EAF4C1C2B1}">
      <dgm:prSet phldrT="[Text]" custT="1"/>
      <dgm:spPr/>
      <dgm:t>
        <a:bodyPr/>
        <a:lstStyle/>
        <a:p>
          <a:r>
            <a:rPr lang="cs-CZ" sz="3200" dirty="0" smtClean="0"/>
            <a:t>Věta, slovo, slovní význam</a:t>
          </a:r>
          <a:endParaRPr lang="cs-CZ" sz="3200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Slova nadřazená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56607AC1-7E86-4688-9211-B7EFBBCD47F6}">
      <dgm:prSet/>
      <dgm:spPr/>
      <dgm:t>
        <a:bodyPr/>
        <a:lstStyle/>
        <a:p>
          <a:r>
            <a:rPr lang="cs-CZ" dirty="0" smtClean="0"/>
            <a:t>Slova podřazená</a:t>
          </a:r>
          <a:endParaRPr lang="cs-CZ" dirty="0"/>
        </a:p>
      </dgm:t>
    </dgm:pt>
    <dgm:pt modelId="{EFFEEE87-D5CC-4792-8BD2-8C3190ED93AA}" type="parTrans" cxnId="{5D1CE87C-4BA8-47A7-B55E-51D4C37CBA15}">
      <dgm:prSet/>
      <dgm:spPr/>
    </dgm:pt>
    <dgm:pt modelId="{9F1ACC33-196F-4ABF-A8FA-5892B28895D3}" type="sibTrans" cxnId="{5D1CE87C-4BA8-47A7-B55E-51D4C37CBA15}">
      <dgm:prSet/>
      <dgm:spPr/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F2BEABF2-8B20-4CE4-AD9E-A305924D735F}" type="pres">
      <dgm:prSet presAssocID="{65068C3C-777B-419F-9F8F-C2EAF4C1C2B1}" presName="textNode" presStyleLbl="node1" presStyleIdx="0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14C7261-F182-433F-AB73-347A0ADA0DD1}" type="pres">
      <dgm:prSet presAssocID="{C80974FA-F9A3-4166-9C86-54F7D4BF0286}" presName="sibTrans" presStyleCnt="0"/>
      <dgm:spPr/>
    </dgm:pt>
    <dgm:pt modelId="{EBE2B228-05AF-4168-A88D-682917CEFB5D}" type="pres">
      <dgm:prSet presAssocID="{56607AC1-7E86-4688-9211-B7EFBBCD47F6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1" destOrd="0" parTransId="{C651443D-E0FA-4CE5-B15F-04B5B27E570D}" sibTransId="{C80974FA-F9A3-4166-9C86-54F7D4BF0286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0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04ED5BA9-01E6-44F4-9F9C-D0F520EABDE5}" type="presOf" srcId="{56607AC1-7E86-4688-9211-B7EFBBCD47F6}" destId="{EBE2B228-05AF-4168-A88D-682917CEFB5D}" srcOrd="0" destOrd="0" presId="urn:microsoft.com/office/officeart/2005/8/layout/hProcess9"/>
    <dgm:cxn modelId="{5D1CE87C-4BA8-47A7-B55E-51D4C37CBA15}" srcId="{E010567C-1A94-4A9A-82C6-9D6FF4791600}" destId="{56607AC1-7E86-4688-9211-B7EFBBCD47F6}" srcOrd="2" destOrd="0" parTransId="{EFFEEE87-D5CC-4792-8BD2-8C3190ED93AA}" sibTransId="{9F1ACC33-196F-4ABF-A8FA-5892B28895D3}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16B485CB-1E6B-415D-A3DF-492D6AF3C6CC}" type="presParOf" srcId="{247FD691-C1D2-460C-89F4-C2001ADC2038}" destId="{F2BEABF2-8B20-4CE4-AD9E-A305924D735F}" srcOrd="0" destOrd="0" presId="urn:microsoft.com/office/officeart/2005/8/layout/hProcess9"/>
    <dgm:cxn modelId="{64217B6C-07B9-43F6-891F-9D629682E91F}" type="presParOf" srcId="{247FD691-C1D2-460C-89F4-C2001ADC2038}" destId="{B7092281-BA2D-40D9-B67C-8C141784F903}" srcOrd="1" destOrd="0" presId="urn:microsoft.com/office/officeart/2005/8/layout/hProcess9"/>
    <dgm:cxn modelId="{D6803D47-8DB6-4CC9-B880-2EB3C440094A}" type="presParOf" srcId="{247FD691-C1D2-460C-89F4-C2001ADC2038}" destId="{8A4E6EB0-34AB-474F-BDF3-5750BD952092}" srcOrd="2" destOrd="0" presId="urn:microsoft.com/office/officeart/2005/8/layout/hProcess9"/>
    <dgm:cxn modelId="{A7B1B5DC-6ACA-4EF5-97C9-E98C07A02319}" type="presParOf" srcId="{247FD691-C1D2-460C-89F4-C2001ADC2038}" destId="{914C7261-F182-433F-AB73-347A0ADA0DD1}" srcOrd="3" destOrd="0" presId="urn:microsoft.com/office/officeart/2005/8/layout/hProcess9"/>
    <dgm:cxn modelId="{22A46430-2C80-477C-B922-FD550A8C139A}" type="presParOf" srcId="{247FD691-C1D2-460C-89F4-C2001ADC2038}" destId="{EBE2B228-05AF-4168-A88D-682917CEFB5D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34EFDE5-24B3-4A61-A03C-32272D41B41E}" type="doc">
      <dgm:prSet loTypeId="urn:microsoft.com/office/officeart/2005/8/layout/list1" loCatId="list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D45051A0-6824-4B1C-95DA-AD14AF15AB2E}">
      <dgm:prSet phldrT="[Text]" custT="1"/>
      <dgm:spPr/>
      <dgm:t>
        <a:bodyPr/>
        <a:lstStyle/>
        <a:p>
          <a:r>
            <a:rPr lang="cs-CZ" sz="2400" dirty="0" smtClean="0"/>
            <a:t>Věty se skládají ze slov.</a:t>
          </a:r>
          <a:endParaRPr lang="cs-CZ" sz="2400" dirty="0"/>
        </a:p>
      </dgm:t>
    </dgm:pt>
    <dgm:pt modelId="{D4C25A15-F97C-4627-A223-C76E194CE747}" type="parTrans" cxnId="{AB7E8683-1054-434C-8499-DD0DB53540F3}">
      <dgm:prSet/>
      <dgm:spPr/>
      <dgm:t>
        <a:bodyPr/>
        <a:lstStyle/>
        <a:p>
          <a:endParaRPr lang="cs-CZ"/>
        </a:p>
      </dgm:t>
    </dgm:pt>
    <dgm:pt modelId="{AE37507F-9290-4DC9-A68C-C28FB9D5F8A1}" type="sibTrans" cxnId="{AB7E8683-1054-434C-8499-DD0DB53540F3}">
      <dgm:prSet/>
      <dgm:spPr/>
      <dgm:t>
        <a:bodyPr/>
        <a:lstStyle/>
        <a:p>
          <a:endParaRPr lang="cs-CZ"/>
        </a:p>
      </dgm:t>
    </dgm:pt>
    <dgm:pt modelId="{751F8D40-8EE9-40B2-B2A4-2D0ADCFFBFE6}">
      <dgm:prSet phldrT="[Text]" custT="1"/>
      <dgm:spPr/>
      <dgm:t>
        <a:bodyPr/>
        <a:lstStyle/>
        <a:p>
          <a:r>
            <a:rPr lang="cs-CZ" sz="2400" dirty="0" smtClean="0"/>
            <a:t>Slovo má svůj </a:t>
          </a:r>
          <a:r>
            <a:rPr lang="cs-CZ" sz="2400" b="1" dirty="0" smtClean="0"/>
            <a:t>význam</a:t>
          </a:r>
          <a:r>
            <a:rPr lang="cs-CZ" sz="2400" dirty="0" smtClean="0"/>
            <a:t>.</a:t>
          </a:r>
          <a:endParaRPr lang="cs-CZ" sz="2400" dirty="0"/>
        </a:p>
      </dgm:t>
    </dgm:pt>
    <dgm:pt modelId="{7CA8DF57-EFB4-4845-9CC8-174B7467206D}" type="parTrans" cxnId="{2E93DE1B-D9FF-43E4-9A20-DF32008C7E4D}">
      <dgm:prSet/>
      <dgm:spPr/>
      <dgm:t>
        <a:bodyPr/>
        <a:lstStyle/>
        <a:p>
          <a:endParaRPr lang="cs-CZ"/>
        </a:p>
      </dgm:t>
    </dgm:pt>
    <dgm:pt modelId="{C75D1D8F-D3B5-4155-A61A-3142DCC8EC7B}" type="sibTrans" cxnId="{2E93DE1B-D9FF-43E4-9A20-DF32008C7E4D}">
      <dgm:prSet/>
      <dgm:spPr/>
      <dgm:t>
        <a:bodyPr/>
        <a:lstStyle/>
        <a:p>
          <a:endParaRPr lang="cs-CZ"/>
        </a:p>
      </dgm:t>
    </dgm:pt>
    <dgm:pt modelId="{8D438FF4-AE14-4CE1-9DE4-098AB3FD4855}">
      <dgm:prSet phldrT="[Text]" custT="1"/>
      <dgm:spPr/>
      <dgm:t>
        <a:bodyPr/>
        <a:lstStyle/>
        <a:p>
          <a:r>
            <a:rPr lang="cs-CZ" sz="2000" dirty="0" smtClean="0"/>
            <a:t>Každé slovo můžeme vyslovit </a:t>
          </a:r>
          <a:r>
            <a:rPr lang="cs-CZ" sz="2000" b="1" dirty="0" smtClean="0"/>
            <a:t>samostatně</a:t>
          </a:r>
          <a:r>
            <a:rPr lang="cs-CZ" sz="2000" dirty="0" smtClean="0"/>
            <a:t> a píšeme je </a:t>
          </a:r>
          <a:r>
            <a:rPr lang="cs-CZ" sz="2000" b="1" dirty="0" smtClean="0"/>
            <a:t>zvlášť</a:t>
          </a:r>
          <a:r>
            <a:rPr lang="cs-CZ" sz="2000" dirty="0" smtClean="0"/>
            <a:t>.</a:t>
          </a:r>
          <a:endParaRPr lang="cs-CZ" sz="2000" dirty="0"/>
        </a:p>
      </dgm:t>
    </dgm:pt>
    <dgm:pt modelId="{0E101171-0D8E-40E1-B3B3-1913058E12FE}" type="sibTrans" cxnId="{F2B25B54-8C4A-4678-AD8F-905216ACEF74}">
      <dgm:prSet/>
      <dgm:spPr/>
      <dgm:t>
        <a:bodyPr/>
        <a:lstStyle/>
        <a:p>
          <a:endParaRPr lang="cs-CZ"/>
        </a:p>
      </dgm:t>
    </dgm:pt>
    <dgm:pt modelId="{C32E8ED0-7B06-458E-8AC0-AD88E893E76F}" type="parTrans" cxnId="{F2B25B54-8C4A-4678-AD8F-905216ACEF74}">
      <dgm:prSet/>
      <dgm:spPr/>
      <dgm:t>
        <a:bodyPr/>
        <a:lstStyle/>
        <a:p>
          <a:endParaRPr lang="cs-CZ"/>
        </a:p>
      </dgm:t>
    </dgm:pt>
    <dgm:pt modelId="{656345EB-B9EA-40D6-BD82-DECFAF71F038}" type="pres">
      <dgm:prSet presAssocID="{934EFDE5-24B3-4A61-A03C-32272D41B41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7328F6C-9EE8-4F94-87A8-44C96BC75282}" type="pres">
      <dgm:prSet presAssocID="{D45051A0-6824-4B1C-95DA-AD14AF15AB2E}" presName="parentLin" presStyleCnt="0"/>
      <dgm:spPr/>
    </dgm:pt>
    <dgm:pt modelId="{9A63C16F-227C-428A-A43D-505893E687B4}" type="pres">
      <dgm:prSet presAssocID="{D45051A0-6824-4B1C-95DA-AD14AF15AB2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FAA33EB3-B096-419E-850C-293588EBDE03}" type="pres">
      <dgm:prSet presAssocID="{D45051A0-6824-4B1C-95DA-AD14AF15AB2E}" presName="parentText" presStyleLbl="node1" presStyleIdx="0" presStyleCnt="3" custScaleX="122099" custScaleY="43948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CCD82A-9D45-48C9-BC89-40C8B0760C89}" type="pres">
      <dgm:prSet presAssocID="{D45051A0-6824-4B1C-95DA-AD14AF15AB2E}" presName="negativeSpace" presStyleCnt="0"/>
      <dgm:spPr/>
    </dgm:pt>
    <dgm:pt modelId="{56FB2EB9-1791-4D9D-950C-6EFE39B8C849}" type="pres">
      <dgm:prSet presAssocID="{D45051A0-6824-4B1C-95DA-AD14AF15AB2E}" presName="childText" presStyleLbl="conFgAcc1" presStyleIdx="0" presStyleCnt="3">
        <dgm:presLayoutVars>
          <dgm:bulletEnabled val="1"/>
        </dgm:presLayoutVars>
      </dgm:prSet>
      <dgm:spPr/>
    </dgm:pt>
    <dgm:pt modelId="{1BE41854-5E84-4252-BC1A-DE7C3B4EB1E7}" type="pres">
      <dgm:prSet presAssocID="{AE37507F-9290-4DC9-A68C-C28FB9D5F8A1}" presName="spaceBetweenRectangles" presStyleCnt="0"/>
      <dgm:spPr/>
    </dgm:pt>
    <dgm:pt modelId="{50B6AB7D-FA0A-42AC-A2D5-94510B09AE16}" type="pres">
      <dgm:prSet presAssocID="{751F8D40-8EE9-40B2-B2A4-2D0ADCFFBFE6}" presName="parentLin" presStyleCnt="0"/>
      <dgm:spPr/>
    </dgm:pt>
    <dgm:pt modelId="{D6C36681-9998-4E9D-8FD9-A33C620A0AF0}" type="pres">
      <dgm:prSet presAssocID="{751F8D40-8EE9-40B2-B2A4-2D0ADCFFBFE6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344BF86D-FCB2-4CDC-ACCB-0406CAB97274}" type="pres">
      <dgm:prSet presAssocID="{751F8D40-8EE9-40B2-B2A4-2D0ADCFFBFE6}" presName="parentText" presStyleLbl="node1" presStyleIdx="1" presStyleCnt="3" custScaleY="37348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14404D-9486-4301-9CE7-755BED71FC3A}" type="pres">
      <dgm:prSet presAssocID="{751F8D40-8EE9-40B2-B2A4-2D0ADCFFBFE6}" presName="negativeSpace" presStyleCnt="0"/>
      <dgm:spPr/>
    </dgm:pt>
    <dgm:pt modelId="{5604E91D-9581-4C25-AB4B-48B829BB34F5}" type="pres">
      <dgm:prSet presAssocID="{751F8D40-8EE9-40B2-B2A4-2D0ADCFFBFE6}" presName="childText" presStyleLbl="conFgAcc1" presStyleIdx="1" presStyleCnt="3">
        <dgm:presLayoutVars>
          <dgm:bulletEnabled val="1"/>
        </dgm:presLayoutVars>
      </dgm:prSet>
      <dgm:spPr/>
    </dgm:pt>
    <dgm:pt modelId="{9F254F09-4AFB-48B9-8E05-78D63DB98EC2}" type="pres">
      <dgm:prSet presAssocID="{C75D1D8F-D3B5-4155-A61A-3142DCC8EC7B}" presName="spaceBetweenRectangles" presStyleCnt="0"/>
      <dgm:spPr/>
    </dgm:pt>
    <dgm:pt modelId="{57C27DB7-CED7-4911-93C0-E9A70F5E418F}" type="pres">
      <dgm:prSet presAssocID="{8D438FF4-AE14-4CE1-9DE4-098AB3FD4855}" presName="parentLin" presStyleCnt="0"/>
      <dgm:spPr/>
    </dgm:pt>
    <dgm:pt modelId="{82DF1126-5050-4AFF-9622-294BC0567B9E}" type="pres">
      <dgm:prSet presAssocID="{8D438FF4-AE14-4CE1-9DE4-098AB3FD4855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386D6C9E-68E6-4EB9-8BDF-7AED5ED81B69}" type="pres">
      <dgm:prSet presAssocID="{8D438FF4-AE14-4CE1-9DE4-098AB3FD4855}" presName="parentText" presStyleLbl="node1" presStyleIdx="2" presStyleCnt="3" custScaleY="47027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F7E4F0-845C-4596-82EE-B771CD440E29}" type="pres">
      <dgm:prSet presAssocID="{8D438FF4-AE14-4CE1-9DE4-098AB3FD4855}" presName="negativeSpace" presStyleCnt="0"/>
      <dgm:spPr/>
    </dgm:pt>
    <dgm:pt modelId="{A7A6B523-2CA1-474E-B64B-F83A3D01061E}" type="pres">
      <dgm:prSet presAssocID="{8D438FF4-AE14-4CE1-9DE4-098AB3FD4855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A5D98313-73AD-47F1-9CA2-B393C20108F8}" type="presOf" srcId="{934EFDE5-24B3-4A61-A03C-32272D41B41E}" destId="{656345EB-B9EA-40D6-BD82-DECFAF71F038}" srcOrd="0" destOrd="0" presId="urn:microsoft.com/office/officeart/2005/8/layout/list1"/>
    <dgm:cxn modelId="{A9CF301B-3FB5-4F8E-B559-D41788FF1353}" type="presOf" srcId="{8D438FF4-AE14-4CE1-9DE4-098AB3FD4855}" destId="{386D6C9E-68E6-4EB9-8BDF-7AED5ED81B69}" srcOrd="1" destOrd="0" presId="urn:microsoft.com/office/officeart/2005/8/layout/list1"/>
    <dgm:cxn modelId="{C21F0D99-5833-49C5-B76B-FC5539F7011A}" type="presOf" srcId="{D45051A0-6824-4B1C-95DA-AD14AF15AB2E}" destId="{9A63C16F-227C-428A-A43D-505893E687B4}" srcOrd="0" destOrd="0" presId="urn:microsoft.com/office/officeart/2005/8/layout/list1"/>
    <dgm:cxn modelId="{93565E07-B98B-4821-8DB4-4F3F99FF1F6A}" type="presOf" srcId="{8D438FF4-AE14-4CE1-9DE4-098AB3FD4855}" destId="{82DF1126-5050-4AFF-9622-294BC0567B9E}" srcOrd="0" destOrd="0" presId="urn:microsoft.com/office/officeart/2005/8/layout/list1"/>
    <dgm:cxn modelId="{44D7FE0E-326D-439C-83D8-14E3882F28B1}" type="presOf" srcId="{D45051A0-6824-4B1C-95DA-AD14AF15AB2E}" destId="{FAA33EB3-B096-419E-850C-293588EBDE03}" srcOrd="1" destOrd="0" presId="urn:microsoft.com/office/officeart/2005/8/layout/list1"/>
    <dgm:cxn modelId="{2E93DE1B-D9FF-43E4-9A20-DF32008C7E4D}" srcId="{934EFDE5-24B3-4A61-A03C-32272D41B41E}" destId="{751F8D40-8EE9-40B2-B2A4-2D0ADCFFBFE6}" srcOrd="1" destOrd="0" parTransId="{7CA8DF57-EFB4-4845-9CC8-174B7467206D}" sibTransId="{C75D1D8F-D3B5-4155-A61A-3142DCC8EC7B}"/>
    <dgm:cxn modelId="{F1D098AC-F207-4309-B759-918EC5DC1FD2}" type="presOf" srcId="{751F8D40-8EE9-40B2-B2A4-2D0ADCFFBFE6}" destId="{D6C36681-9998-4E9D-8FD9-A33C620A0AF0}" srcOrd="0" destOrd="0" presId="urn:microsoft.com/office/officeart/2005/8/layout/list1"/>
    <dgm:cxn modelId="{509D0443-7868-428D-8D68-04081260D588}" type="presOf" srcId="{751F8D40-8EE9-40B2-B2A4-2D0ADCFFBFE6}" destId="{344BF86D-FCB2-4CDC-ACCB-0406CAB97274}" srcOrd="1" destOrd="0" presId="urn:microsoft.com/office/officeart/2005/8/layout/list1"/>
    <dgm:cxn modelId="{F2B25B54-8C4A-4678-AD8F-905216ACEF74}" srcId="{934EFDE5-24B3-4A61-A03C-32272D41B41E}" destId="{8D438FF4-AE14-4CE1-9DE4-098AB3FD4855}" srcOrd="2" destOrd="0" parTransId="{C32E8ED0-7B06-458E-8AC0-AD88E893E76F}" sibTransId="{0E101171-0D8E-40E1-B3B3-1913058E12FE}"/>
    <dgm:cxn modelId="{AB7E8683-1054-434C-8499-DD0DB53540F3}" srcId="{934EFDE5-24B3-4A61-A03C-32272D41B41E}" destId="{D45051A0-6824-4B1C-95DA-AD14AF15AB2E}" srcOrd="0" destOrd="0" parTransId="{D4C25A15-F97C-4627-A223-C76E194CE747}" sibTransId="{AE37507F-9290-4DC9-A68C-C28FB9D5F8A1}"/>
    <dgm:cxn modelId="{8C0880B2-B8E5-473D-9DC5-D650ACF59A53}" type="presParOf" srcId="{656345EB-B9EA-40D6-BD82-DECFAF71F038}" destId="{37328F6C-9EE8-4F94-87A8-44C96BC75282}" srcOrd="0" destOrd="0" presId="urn:microsoft.com/office/officeart/2005/8/layout/list1"/>
    <dgm:cxn modelId="{71562C11-47B2-49C9-9C2C-681E8DD12502}" type="presParOf" srcId="{37328F6C-9EE8-4F94-87A8-44C96BC75282}" destId="{9A63C16F-227C-428A-A43D-505893E687B4}" srcOrd="0" destOrd="0" presId="urn:microsoft.com/office/officeart/2005/8/layout/list1"/>
    <dgm:cxn modelId="{E1171BF5-A1CF-43BA-A748-9DE5CC218D88}" type="presParOf" srcId="{37328F6C-9EE8-4F94-87A8-44C96BC75282}" destId="{FAA33EB3-B096-419E-850C-293588EBDE03}" srcOrd="1" destOrd="0" presId="urn:microsoft.com/office/officeart/2005/8/layout/list1"/>
    <dgm:cxn modelId="{687B56B3-F2D4-49EA-A1A5-3C80F3649E76}" type="presParOf" srcId="{656345EB-B9EA-40D6-BD82-DECFAF71F038}" destId="{45CCD82A-9D45-48C9-BC89-40C8B0760C89}" srcOrd="1" destOrd="0" presId="urn:microsoft.com/office/officeart/2005/8/layout/list1"/>
    <dgm:cxn modelId="{94DBA6FE-5CA7-458C-B73F-DDB62D8BEB3A}" type="presParOf" srcId="{656345EB-B9EA-40D6-BD82-DECFAF71F038}" destId="{56FB2EB9-1791-4D9D-950C-6EFE39B8C849}" srcOrd="2" destOrd="0" presId="urn:microsoft.com/office/officeart/2005/8/layout/list1"/>
    <dgm:cxn modelId="{576D4F88-1254-4D5D-96BE-50ED731C1317}" type="presParOf" srcId="{656345EB-B9EA-40D6-BD82-DECFAF71F038}" destId="{1BE41854-5E84-4252-BC1A-DE7C3B4EB1E7}" srcOrd="3" destOrd="0" presId="urn:microsoft.com/office/officeart/2005/8/layout/list1"/>
    <dgm:cxn modelId="{FE09A525-F5F5-4AFA-B0BB-0432D593B365}" type="presParOf" srcId="{656345EB-B9EA-40D6-BD82-DECFAF71F038}" destId="{50B6AB7D-FA0A-42AC-A2D5-94510B09AE16}" srcOrd="4" destOrd="0" presId="urn:microsoft.com/office/officeart/2005/8/layout/list1"/>
    <dgm:cxn modelId="{604B4BF3-C2B6-44B6-9AD7-FDE952D85CAD}" type="presParOf" srcId="{50B6AB7D-FA0A-42AC-A2D5-94510B09AE16}" destId="{D6C36681-9998-4E9D-8FD9-A33C620A0AF0}" srcOrd="0" destOrd="0" presId="urn:microsoft.com/office/officeart/2005/8/layout/list1"/>
    <dgm:cxn modelId="{F0260C80-6F92-413A-9080-AE43EBD649F6}" type="presParOf" srcId="{50B6AB7D-FA0A-42AC-A2D5-94510B09AE16}" destId="{344BF86D-FCB2-4CDC-ACCB-0406CAB97274}" srcOrd="1" destOrd="0" presId="urn:microsoft.com/office/officeart/2005/8/layout/list1"/>
    <dgm:cxn modelId="{5CB2216C-3188-4B2C-972E-035B36C80DDA}" type="presParOf" srcId="{656345EB-B9EA-40D6-BD82-DECFAF71F038}" destId="{5614404D-9486-4301-9CE7-755BED71FC3A}" srcOrd="5" destOrd="0" presId="urn:microsoft.com/office/officeart/2005/8/layout/list1"/>
    <dgm:cxn modelId="{98D0701E-4333-4A23-9BA5-D61207A010E7}" type="presParOf" srcId="{656345EB-B9EA-40D6-BD82-DECFAF71F038}" destId="{5604E91D-9581-4C25-AB4B-48B829BB34F5}" srcOrd="6" destOrd="0" presId="urn:microsoft.com/office/officeart/2005/8/layout/list1"/>
    <dgm:cxn modelId="{260C93A7-2BDE-4EB9-BBB3-7C63D79EAB5A}" type="presParOf" srcId="{656345EB-B9EA-40D6-BD82-DECFAF71F038}" destId="{9F254F09-4AFB-48B9-8E05-78D63DB98EC2}" srcOrd="7" destOrd="0" presId="urn:microsoft.com/office/officeart/2005/8/layout/list1"/>
    <dgm:cxn modelId="{C0535B46-CDD7-4756-B541-DDE4174F49B2}" type="presParOf" srcId="{656345EB-B9EA-40D6-BD82-DECFAF71F038}" destId="{57C27DB7-CED7-4911-93C0-E9A70F5E418F}" srcOrd="8" destOrd="0" presId="urn:microsoft.com/office/officeart/2005/8/layout/list1"/>
    <dgm:cxn modelId="{7D1AEF01-D86F-4E7A-B2D1-E3836AEA7055}" type="presParOf" srcId="{57C27DB7-CED7-4911-93C0-E9A70F5E418F}" destId="{82DF1126-5050-4AFF-9622-294BC0567B9E}" srcOrd="0" destOrd="0" presId="urn:microsoft.com/office/officeart/2005/8/layout/list1"/>
    <dgm:cxn modelId="{02AA015F-D3F3-414F-8A87-8E895DBA34D9}" type="presParOf" srcId="{57C27DB7-CED7-4911-93C0-E9A70F5E418F}" destId="{386D6C9E-68E6-4EB9-8BDF-7AED5ED81B69}" srcOrd="1" destOrd="0" presId="urn:microsoft.com/office/officeart/2005/8/layout/list1"/>
    <dgm:cxn modelId="{89E158F4-90C2-403C-B2E2-19FAA942BAC3}" type="presParOf" srcId="{656345EB-B9EA-40D6-BD82-DECFAF71F038}" destId="{E3F7E4F0-845C-4596-82EE-B771CD440E29}" srcOrd="9" destOrd="0" presId="urn:microsoft.com/office/officeart/2005/8/layout/list1"/>
    <dgm:cxn modelId="{DC56F49A-FD17-4B9D-9087-69728BBB6F5A}" type="presParOf" srcId="{656345EB-B9EA-40D6-BD82-DECFAF71F038}" destId="{A7A6B523-2CA1-474E-B64B-F83A3D01061E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Jiří Burda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VY_32_INOVACE_ČJ2_06_Věta, slovo a slovní význam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Věta, slovo a slovní význam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prstMaterial="plastic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BEABF2-8B20-4CE4-AD9E-A305924D735F}">
      <dsp:nvSpPr>
        <dsp:cNvPr id="0" name=""/>
        <dsp:cNvSpPr/>
      </dsp:nvSpPr>
      <dsp:spPr>
        <a:xfrm>
          <a:off x="672" y="895648"/>
          <a:ext cx="2431698" cy="227270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Věta, slovo, slovní význam</a:t>
          </a:r>
          <a:endParaRPr lang="cs-CZ" sz="3200" kern="1200" dirty="0"/>
        </a:p>
      </dsp:txBody>
      <dsp:txXfrm>
        <a:off x="672" y="895648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2519583" y="1219199"/>
          <a:ext cx="1744265" cy="1625600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Slova nadřazená</a:t>
          </a:r>
          <a:endParaRPr lang="cs-CZ" sz="2500" kern="1200" dirty="0"/>
        </a:p>
      </dsp:txBody>
      <dsp:txXfrm>
        <a:off x="2519583" y="1219199"/>
        <a:ext cx="1744265" cy="1625600"/>
      </dsp:txXfrm>
    </dsp:sp>
    <dsp:sp modelId="{EBE2B228-05AF-4168-A88D-682917CEFB5D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Slova podřazená</a:t>
          </a:r>
          <a:endParaRPr lang="cs-CZ" sz="2500" kern="1200" dirty="0"/>
        </a:p>
      </dsp:txBody>
      <dsp:txXfrm>
        <a:off x="4351062" y="1219199"/>
        <a:ext cx="1744265" cy="162560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6FB2EB9-1791-4D9D-950C-6EFE39B8C849}">
      <dsp:nvSpPr>
        <dsp:cNvPr id="0" name=""/>
        <dsp:cNvSpPr/>
      </dsp:nvSpPr>
      <dsp:spPr>
        <a:xfrm>
          <a:off x="0" y="1172581"/>
          <a:ext cx="6096000" cy="22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A33EB3-B096-419E-850C-293588EBDE03}">
      <dsp:nvSpPr>
        <dsp:cNvPr id="0" name=""/>
        <dsp:cNvSpPr/>
      </dsp:nvSpPr>
      <dsp:spPr>
        <a:xfrm>
          <a:off x="304502" y="137802"/>
          <a:ext cx="5205120" cy="116761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Věty se skládají ze slov.</a:t>
          </a:r>
          <a:endParaRPr lang="cs-CZ" sz="2400" kern="1200" dirty="0"/>
        </a:p>
      </dsp:txBody>
      <dsp:txXfrm>
        <a:off x="304502" y="137802"/>
        <a:ext cx="5205120" cy="1167618"/>
      </dsp:txXfrm>
    </dsp:sp>
    <dsp:sp modelId="{5604E91D-9581-4C25-AB4B-48B829BB34F5}">
      <dsp:nvSpPr>
        <dsp:cNvPr id="0" name=""/>
        <dsp:cNvSpPr/>
      </dsp:nvSpPr>
      <dsp:spPr>
        <a:xfrm>
          <a:off x="0" y="2307402"/>
          <a:ext cx="6096000" cy="22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4BF86D-FCB2-4CDC-ACCB-0406CAB97274}">
      <dsp:nvSpPr>
        <dsp:cNvPr id="0" name=""/>
        <dsp:cNvSpPr/>
      </dsp:nvSpPr>
      <dsp:spPr>
        <a:xfrm>
          <a:off x="304502" y="1447981"/>
          <a:ext cx="4263032" cy="992261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Slovo má svůj </a:t>
          </a:r>
          <a:r>
            <a:rPr lang="cs-CZ" sz="2400" b="1" kern="1200" dirty="0" smtClean="0"/>
            <a:t>význam</a:t>
          </a:r>
          <a:r>
            <a:rPr lang="cs-CZ" sz="2400" kern="1200" dirty="0" smtClean="0"/>
            <a:t>.</a:t>
          </a:r>
          <a:endParaRPr lang="cs-CZ" sz="2400" kern="1200" dirty="0"/>
        </a:p>
      </dsp:txBody>
      <dsp:txXfrm>
        <a:off x="304502" y="1447981"/>
        <a:ext cx="4263032" cy="992261"/>
      </dsp:txXfrm>
    </dsp:sp>
    <dsp:sp modelId="{A7A6B523-2CA1-474E-B64B-F83A3D01061E}">
      <dsp:nvSpPr>
        <dsp:cNvPr id="0" name=""/>
        <dsp:cNvSpPr/>
      </dsp:nvSpPr>
      <dsp:spPr>
        <a:xfrm>
          <a:off x="0" y="3699397"/>
          <a:ext cx="6096000" cy="22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6D6C9E-68E6-4EB9-8BDF-7AED5ED81B69}">
      <dsp:nvSpPr>
        <dsp:cNvPr id="0" name=""/>
        <dsp:cNvSpPr/>
      </dsp:nvSpPr>
      <dsp:spPr>
        <a:xfrm>
          <a:off x="304502" y="2582802"/>
          <a:ext cx="4263032" cy="1249434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Každé slovo můžeme vyslovit </a:t>
          </a:r>
          <a:r>
            <a:rPr lang="cs-CZ" sz="2000" b="1" kern="1200" dirty="0" smtClean="0"/>
            <a:t>samostatně</a:t>
          </a:r>
          <a:r>
            <a:rPr lang="cs-CZ" sz="2000" kern="1200" dirty="0" smtClean="0"/>
            <a:t> a píšeme je </a:t>
          </a:r>
          <a:r>
            <a:rPr lang="cs-CZ" sz="2000" b="1" kern="1200" dirty="0" smtClean="0"/>
            <a:t>zvlášť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304502" y="2582802"/>
        <a:ext cx="4263032" cy="12494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553966356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sešit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seznámení s větou, slovem, slovním významem, se slovy nadřazenými a podřazenými. U každého úkolu je popsáno, co má </a:t>
            </a:r>
            <a:r>
              <a:rPr lang="cs-CZ" smtClean="0">
                <a:solidFill>
                  <a:schemeClr val="accent4">
                    <a:lumMod val="50000"/>
                  </a:schemeClr>
                </a:solidFill>
              </a:rPr>
              <a:t>žák dělat.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xmlns="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12974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428604"/>
            <a:ext cx="7839004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/>
                <a:solidFill>
                  <a:schemeClr val="accent3"/>
                </a:solidFill>
                <a:effectLst/>
              </a:rPr>
              <a:t>Věta, slovo, slovní význam</a:t>
            </a:r>
            <a:endParaRPr lang="cs-CZ" sz="40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graphicFrame>
        <p:nvGraphicFramePr>
          <p:cNvPr id="8" name="Diagram 7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5786" y="857232"/>
            <a:ext cx="7840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00B0F0"/>
                </a:solidFill>
              </a:rPr>
              <a:t>Spojte dvojice lístečků tak, aby vznikly věty a napište je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Obdélník se zakulaceným rohem na stejné straně 2"/>
          <p:cNvSpPr/>
          <p:nvPr/>
        </p:nvSpPr>
        <p:spPr>
          <a:xfrm>
            <a:off x="785786" y="1714488"/>
            <a:ext cx="1285884" cy="428628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Nastává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" name="Obdélník se zakulaceným rohem na stejné straně 4"/>
          <p:cNvSpPr/>
          <p:nvPr/>
        </p:nvSpPr>
        <p:spPr>
          <a:xfrm>
            <a:off x="714348" y="2357430"/>
            <a:ext cx="1428760" cy="500066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Sklízíme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Obdélník se zakulaceným rohem na stejné straně 5"/>
          <p:cNvSpPr/>
          <p:nvPr/>
        </p:nvSpPr>
        <p:spPr>
          <a:xfrm>
            <a:off x="785786" y="3000372"/>
            <a:ext cx="1357322" cy="500066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Listí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7" name="Obdélník se zakulaceným rohem na stejné straně 6"/>
          <p:cNvSpPr/>
          <p:nvPr/>
        </p:nvSpPr>
        <p:spPr>
          <a:xfrm>
            <a:off x="785786" y="3714752"/>
            <a:ext cx="1357322" cy="571504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Ptáci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8" name="Obdélník se zakulaceným rohem na stejné straně 7"/>
          <p:cNvSpPr/>
          <p:nvPr/>
        </p:nvSpPr>
        <p:spPr>
          <a:xfrm>
            <a:off x="857224" y="4500570"/>
            <a:ext cx="1428760" cy="571504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Brzy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9" name="Obdélník se zakulaceným rohem na stejné straně 8"/>
          <p:cNvSpPr/>
          <p:nvPr/>
        </p:nvSpPr>
        <p:spPr>
          <a:xfrm>
            <a:off x="857224" y="5357826"/>
            <a:ext cx="1357322" cy="571504"/>
          </a:xfrm>
          <a:prstGeom prst="round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Vítr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Obdélník se zakulaceným rohem na stejné straně 9"/>
          <p:cNvSpPr/>
          <p:nvPr/>
        </p:nvSpPr>
        <p:spPr>
          <a:xfrm>
            <a:off x="5929322" y="1500174"/>
            <a:ext cx="1643074" cy="571504"/>
          </a:xfrm>
          <a:prstGeom prst="round2Same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žloutne.</a:t>
            </a:r>
            <a:endParaRPr lang="cs-CZ" dirty="0"/>
          </a:p>
        </p:txBody>
      </p:sp>
      <p:sp>
        <p:nvSpPr>
          <p:cNvPr id="11" name="Obdélník se zakulaceným rohem na stejné straně 10"/>
          <p:cNvSpPr/>
          <p:nvPr/>
        </p:nvSpPr>
        <p:spPr>
          <a:xfrm>
            <a:off x="6000760" y="2285992"/>
            <a:ext cx="1571636" cy="500066"/>
          </a:xfrm>
          <a:prstGeom prst="round2Same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odlétají.</a:t>
            </a:r>
            <a:endParaRPr lang="cs-CZ" dirty="0"/>
          </a:p>
        </p:txBody>
      </p:sp>
      <p:sp>
        <p:nvSpPr>
          <p:cNvPr id="12" name="Obdélník se zakulaceným rohem na stejné straně 11"/>
          <p:cNvSpPr/>
          <p:nvPr/>
        </p:nvSpPr>
        <p:spPr>
          <a:xfrm>
            <a:off x="6072198" y="3000372"/>
            <a:ext cx="1571636" cy="571504"/>
          </a:xfrm>
          <a:prstGeom prst="round2Same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podzim.</a:t>
            </a:r>
            <a:endParaRPr lang="cs-CZ" dirty="0"/>
          </a:p>
        </p:txBody>
      </p:sp>
      <p:sp>
        <p:nvSpPr>
          <p:cNvPr id="13" name="Obdélník se zakulaceným rohem na stejné straně 12"/>
          <p:cNvSpPr/>
          <p:nvPr/>
        </p:nvSpPr>
        <p:spPr>
          <a:xfrm>
            <a:off x="6215074" y="3857628"/>
            <a:ext cx="1500198" cy="500066"/>
          </a:xfrm>
          <a:prstGeom prst="round2Same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úrodu.</a:t>
            </a:r>
            <a:endParaRPr lang="cs-CZ" dirty="0"/>
          </a:p>
        </p:txBody>
      </p:sp>
      <p:sp>
        <p:nvSpPr>
          <p:cNvPr id="14" name="Obdélník se zakulaceným rohem na stejné straně 13"/>
          <p:cNvSpPr/>
          <p:nvPr/>
        </p:nvSpPr>
        <p:spPr>
          <a:xfrm>
            <a:off x="6215074" y="4572008"/>
            <a:ext cx="1500198" cy="571504"/>
          </a:xfrm>
          <a:prstGeom prst="round2Same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fouká.</a:t>
            </a:r>
            <a:endParaRPr lang="cs-CZ" dirty="0"/>
          </a:p>
        </p:txBody>
      </p:sp>
      <p:sp>
        <p:nvSpPr>
          <p:cNvPr id="15" name="Obdélník se zakulaceným rohem na stejné straně 14"/>
          <p:cNvSpPr/>
          <p:nvPr/>
        </p:nvSpPr>
        <p:spPr>
          <a:xfrm>
            <a:off x="6143636" y="5286388"/>
            <a:ext cx="1643074" cy="571504"/>
          </a:xfrm>
          <a:prstGeom prst="round2Same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 stmívá.</a:t>
            </a:r>
            <a:endParaRPr lang="cs-CZ" dirty="0"/>
          </a:p>
        </p:txBody>
      </p:sp>
      <p:pic>
        <p:nvPicPr>
          <p:cNvPr id="1026" name="Picture 2" descr="C:\Users\Blanka\AppData\Local\Microsoft\Windows\Temporary Internet Files\Content.IE5\0YCHHQZI\MP90042297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3071810"/>
            <a:ext cx="1214414" cy="10036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7224" y="928670"/>
            <a:ext cx="7503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7030A0"/>
                </a:solidFill>
              </a:rPr>
              <a:t>Škrtněte slova, která svým významem do řady nepatří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714348" y="1643050"/>
            <a:ext cx="7643866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Kufr, taška, lampa, batoh, kabelka, chodník, aktovka, brašna.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2643182"/>
            <a:ext cx="7572428" cy="7143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Skleněný, červený, fialový, žlutý, kovový, černý, zelený.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85786" y="3714752"/>
            <a:ext cx="7429552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002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Oběd, snídaně, židle, svačina, sůl, přesnídávka, bílý, večeře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Blanka\AppData\Local\Microsoft\Windows\Temporary Internet Files\Content.IE5\0B0L0CFH\MC9004109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4786322"/>
            <a:ext cx="1780279" cy="1433652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SYN3HWZP\MP9004391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4786322"/>
            <a:ext cx="1714488" cy="1285860"/>
          </a:xfrm>
          <a:prstGeom prst="rect">
            <a:avLst/>
          </a:prstGeom>
          <a:noFill/>
        </p:spPr>
      </p:pic>
      <p:pic>
        <p:nvPicPr>
          <p:cNvPr id="2053" name="Picture 5" descr="C:\Users\Blanka\AppData\Local\Microsoft\Windows\Temporary Internet Files\Content.IE5\0B0L0CFH\MP90043936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4714884"/>
            <a:ext cx="1843078" cy="16304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428604"/>
            <a:ext cx="7773282" cy="101566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Skládejte ze slov, co nejvíce vět. Tvořte věty</a:t>
            </a:r>
          </a:p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Oznamovací, tázací i přací a řekněte, jaká </a:t>
            </a:r>
          </a:p>
          <a:p>
            <a:pPr algn="ctr"/>
            <a:r>
              <a:rPr lang="cs-CZ" sz="20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Znaménka za věty doplníte.</a:t>
            </a:r>
            <a:endParaRPr lang="cs-CZ" sz="20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Elipsa 2"/>
          <p:cNvSpPr/>
          <p:nvPr/>
        </p:nvSpPr>
        <p:spPr>
          <a:xfrm>
            <a:off x="642910" y="1714488"/>
            <a:ext cx="857256" cy="57150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642910" y="2500306"/>
            <a:ext cx="1214446" cy="57150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Pavel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357158" y="3357562"/>
            <a:ext cx="1857388" cy="71438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Maminka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428596" y="4286256"/>
            <a:ext cx="1714512" cy="57150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Babička</a:t>
            </a:r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71472" y="5286388"/>
            <a:ext cx="1714512" cy="642942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Tatínek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428860" y="2285992"/>
            <a:ext cx="1000132" cy="4286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chci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500430" y="1857364"/>
            <a:ext cx="1143008" cy="5000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mám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786050" y="3143248"/>
            <a:ext cx="1214446" cy="500066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koupila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429124" y="3000372"/>
            <a:ext cx="1285884" cy="42862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velikou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357422" y="4214818"/>
            <a:ext cx="1071570" cy="4286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upletla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929058" y="4143380"/>
            <a:ext cx="1214446" cy="5715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všechno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714612" y="5214950"/>
            <a:ext cx="1143008" cy="42862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přinesl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429124" y="5000636"/>
            <a:ext cx="1214446" cy="5715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dlouhou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929190" y="1857364"/>
            <a:ext cx="1143008" cy="5715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pěknou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572132" y="3786190"/>
            <a:ext cx="1285884" cy="50006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barevnou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5857884" y="3143248"/>
            <a:ext cx="1285884" cy="50006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červenou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3500430" y="5857892"/>
            <a:ext cx="1500198" cy="57150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umí</a:t>
            </a:r>
            <a:endParaRPr lang="cs-CZ" dirty="0"/>
          </a:p>
        </p:txBody>
      </p:sp>
      <p:sp>
        <p:nvSpPr>
          <p:cNvPr id="20" name="Mrak 19"/>
          <p:cNvSpPr/>
          <p:nvPr/>
        </p:nvSpPr>
        <p:spPr>
          <a:xfrm>
            <a:off x="7358082" y="1500174"/>
            <a:ext cx="1285884" cy="642942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šálu</a:t>
            </a:r>
            <a:endParaRPr lang="cs-CZ" dirty="0"/>
          </a:p>
        </p:txBody>
      </p:sp>
      <p:sp>
        <p:nvSpPr>
          <p:cNvPr id="21" name="Mrak 20"/>
          <p:cNvSpPr/>
          <p:nvPr/>
        </p:nvSpPr>
        <p:spPr>
          <a:xfrm>
            <a:off x="6786578" y="2357430"/>
            <a:ext cx="2071702" cy="642942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stavebnici</a:t>
            </a:r>
            <a:endParaRPr lang="cs-CZ" dirty="0"/>
          </a:p>
        </p:txBody>
      </p:sp>
      <p:sp>
        <p:nvSpPr>
          <p:cNvPr id="22" name="Mrak 21"/>
          <p:cNvSpPr/>
          <p:nvPr/>
        </p:nvSpPr>
        <p:spPr>
          <a:xfrm>
            <a:off x="7358082" y="3214686"/>
            <a:ext cx="1357322" cy="571504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čepici</a:t>
            </a:r>
            <a:endParaRPr lang="cs-CZ" dirty="0"/>
          </a:p>
        </p:txBody>
      </p:sp>
      <p:sp>
        <p:nvSpPr>
          <p:cNvPr id="23" name="Mrak 22"/>
          <p:cNvSpPr/>
          <p:nvPr/>
        </p:nvSpPr>
        <p:spPr>
          <a:xfrm>
            <a:off x="7358082" y="3929066"/>
            <a:ext cx="1357322" cy="642942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knihu</a:t>
            </a:r>
            <a:endParaRPr lang="cs-CZ" dirty="0"/>
          </a:p>
        </p:txBody>
      </p:sp>
      <p:sp>
        <p:nvSpPr>
          <p:cNvPr id="24" name="Mrak 23"/>
          <p:cNvSpPr/>
          <p:nvPr/>
        </p:nvSpPr>
        <p:spPr>
          <a:xfrm>
            <a:off x="7358082" y="4714884"/>
            <a:ext cx="1285884" cy="571504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tašku</a:t>
            </a:r>
            <a:endParaRPr lang="cs-CZ" dirty="0"/>
          </a:p>
        </p:txBody>
      </p:sp>
      <p:sp>
        <p:nvSpPr>
          <p:cNvPr id="25" name="Mrak 24"/>
          <p:cNvSpPr/>
          <p:nvPr/>
        </p:nvSpPr>
        <p:spPr>
          <a:xfrm>
            <a:off x="7072330" y="5643578"/>
            <a:ext cx="1643074" cy="642942"/>
          </a:xfrm>
          <a:prstGeom prst="cloud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spravit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5984" y="428604"/>
            <a:ext cx="399500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Slova nadřazená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42910" y="1214422"/>
            <a:ext cx="2786082" cy="571504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NÁDOBÍ</a:t>
            </a:r>
            <a:endParaRPr lang="cs-CZ" b="1" dirty="0"/>
          </a:p>
        </p:txBody>
      </p:sp>
      <p:sp>
        <p:nvSpPr>
          <p:cNvPr id="6" name="Obdélník se zakulaceným rohem na stejné straně 5"/>
          <p:cNvSpPr/>
          <p:nvPr/>
        </p:nvSpPr>
        <p:spPr>
          <a:xfrm>
            <a:off x="5286380" y="1142984"/>
            <a:ext cx="2428892" cy="642942"/>
          </a:xfrm>
          <a:prstGeom prst="round2Same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NÁŘADÍ</a:t>
            </a:r>
            <a:endParaRPr lang="cs-CZ" b="1" dirty="0"/>
          </a:p>
        </p:txBody>
      </p:sp>
      <p:pic>
        <p:nvPicPr>
          <p:cNvPr id="3074" name="Picture 2" descr="C:\Users\Blanka\AppData\Local\Microsoft\Windows\Temporary Internet Files\Content.IE5\0B0L0CFH\MP90041179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928802"/>
            <a:ext cx="2072802" cy="2286016"/>
          </a:xfrm>
          <a:prstGeom prst="rect">
            <a:avLst/>
          </a:prstGeom>
          <a:noFill/>
        </p:spPr>
      </p:pic>
      <p:pic>
        <p:nvPicPr>
          <p:cNvPr id="3075" name="Picture 3" descr="C:\Users\Blanka\AppData\Local\Microsoft\Windows\Temporary Internet Files\Content.IE5\SYN3HWZP\MP9003870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2000240"/>
            <a:ext cx="2714644" cy="287618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85786" y="5000636"/>
            <a:ext cx="69575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 slovo napsané </a:t>
            </a:r>
            <a:r>
              <a:rPr lang="cs-CZ" smtClean="0"/>
              <a:t>ve fialovém </a:t>
            </a:r>
            <a:r>
              <a:rPr lang="cs-CZ" dirty="0" smtClean="0"/>
              <a:t>obdélníku je svým významem</a:t>
            </a:r>
          </a:p>
          <a:p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nadřazené</a:t>
            </a:r>
            <a:r>
              <a:rPr lang="cs-CZ" dirty="0" smtClean="0"/>
              <a:t> slovům znázorněným v připojeném obrázku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2910" y="785794"/>
            <a:ext cx="81708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Dokážete dát slovům v každém srdíčku jeden název?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Jestliže ano, vymyslíte tak </a:t>
            </a:r>
            <a:r>
              <a:rPr lang="cs-CZ" b="1" dirty="0" smtClean="0">
                <a:solidFill>
                  <a:srgbClr val="FF0000"/>
                </a:solidFill>
              </a:rPr>
              <a:t>slovo nadřazené </a:t>
            </a:r>
            <a:r>
              <a:rPr lang="cs-CZ" b="1" dirty="0" smtClean="0">
                <a:solidFill>
                  <a:srgbClr val="0070C0"/>
                </a:solidFill>
              </a:rPr>
              <a:t>slovům v srdíčku.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Srdce 4"/>
          <p:cNvSpPr/>
          <p:nvPr/>
        </p:nvSpPr>
        <p:spPr>
          <a:xfrm>
            <a:off x="357158" y="2571744"/>
            <a:ext cx="2286016" cy="1857388"/>
          </a:xfrm>
          <a:prstGeom prst="hear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kočka,pes,kůň,prase, ovce, kráva</a:t>
            </a:r>
            <a:endParaRPr lang="cs-CZ" dirty="0"/>
          </a:p>
        </p:txBody>
      </p:sp>
      <p:sp>
        <p:nvSpPr>
          <p:cNvPr id="6" name="Srdce 5"/>
          <p:cNvSpPr/>
          <p:nvPr/>
        </p:nvSpPr>
        <p:spPr>
          <a:xfrm>
            <a:off x="2857488" y="2571744"/>
            <a:ext cx="2643206" cy="1857388"/>
          </a:xfrm>
          <a:prstGeom prst="hear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sova, špaček, vrabec, kos, sýkora</a:t>
            </a:r>
            <a:endParaRPr lang="cs-CZ" dirty="0"/>
          </a:p>
        </p:txBody>
      </p:sp>
      <p:sp>
        <p:nvSpPr>
          <p:cNvPr id="7" name="Srdce 6"/>
          <p:cNvSpPr/>
          <p:nvPr/>
        </p:nvSpPr>
        <p:spPr>
          <a:xfrm>
            <a:off x="5786446" y="2571744"/>
            <a:ext cx="2428892" cy="1785950"/>
          </a:xfrm>
          <a:prstGeom prst="hear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medvěd, vlk, liška, kuna, srnec, zajíc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472" y="2071678"/>
            <a:ext cx="1851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488" y="2071678"/>
            <a:ext cx="2372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43570" y="2071678"/>
            <a:ext cx="2476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</a:t>
            </a:r>
            <a:endParaRPr lang="cs-CZ" dirty="0"/>
          </a:p>
        </p:txBody>
      </p:sp>
      <p:pic>
        <p:nvPicPr>
          <p:cNvPr id="4098" name="Picture 2" descr="C:\Users\Blanka\AppData\Local\Microsoft\Windows\Temporary Internet Files\Content.IE5\SYN3HWZP\MP9004465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5072074"/>
            <a:ext cx="1433504" cy="1214446"/>
          </a:xfrm>
          <a:prstGeom prst="rect">
            <a:avLst/>
          </a:prstGeom>
          <a:noFill/>
        </p:spPr>
      </p:pic>
      <p:pic>
        <p:nvPicPr>
          <p:cNvPr id="4099" name="Picture 3" descr="C:\Users\Blanka\AppData\Local\Microsoft\Windows\Temporary Internet Files\Content.IE5\SYN3HWZP\MC90015123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44" y="5000636"/>
            <a:ext cx="932803" cy="843877"/>
          </a:xfrm>
          <a:prstGeom prst="rect">
            <a:avLst/>
          </a:prstGeom>
          <a:noFill/>
        </p:spPr>
      </p:pic>
      <p:pic>
        <p:nvPicPr>
          <p:cNvPr id="4100" name="Picture 4" descr="C:\Users\Blanka\AppData\Local\Microsoft\Windows\Temporary Internet Files\Content.IE5\9Y97RLNH\MC90044137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15074" y="4643446"/>
            <a:ext cx="1835150" cy="1390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rdce 1"/>
          <p:cNvSpPr/>
          <p:nvPr/>
        </p:nvSpPr>
        <p:spPr>
          <a:xfrm>
            <a:off x="357158" y="2071678"/>
            <a:ext cx="2786082" cy="2428892"/>
          </a:xfrm>
          <a:prstGeom prst="hear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mrkev, celer, kedlubna, česnek, cibule, pór, petržel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Srdce 2"/>
          <p:cNvSpPr/>
          <p:nvPr/>
        </p:nvSpPr>
        <p:spPr>
          <a:xfrm>
            <a:off x="3286116" y="2000240"/>
            <a:ext cx="2786082" cy="2500330"/>
          </a:xfrm>
          <a:prstGeom prst="hear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třešně, jablka, višně, meruňky, broskve, rybíz, hrušky</a:t>
            </a: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6143636" y="2000240"/>
            <a:ext cx="2714644" cy="2500330"/>
          </a:xfrm>
          <a:prstGeom prst="hear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borovice, dub, jedle, buk, smrk, modřín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1500174"/>
            <a:ext cx="2164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86116" y="1500174"/>
            <a:ext cx="23727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43636" y="1500174"/>
            <a:ext cx="2581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</a:t>
            </a:r>
            <a:endParaRPr lang="cs-CZ" dirty="0"/>
          </a:p>
        </p:txBody>
      </p:sp>
      <p:pic>
        <p:nvPicPr>
          <p:cNvPr id="5122" name="Picture 2" descr="C:\Users\Blanka\AppData\Local\Microsoft\Windows\Temporary Internet Files\Content.IE5\0YCHHQZI\MC900441780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4857760"/>
            <a:ext cx="1371600" cy="1157286"/>
          </a:xfrm>
          <a:prstGeom prst="rect">
            <a:avLst/>
          </a:prstGeom>
          <a:noFill/>
        </p:spPr>
      </p:pic>
      <p:pic>
        <p:nvPicPr>
          <p:cNvPr id="5123" name="Picture 3" descr="C:\Users\Blanka\AppData\Local\Microsoft\Windows\Temporary Internet Files\Content.IE5\0YCHHQZI\MC90044171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6182" y="4643446"/>
            <a:ext cx="1728790" cy="1300162"/>
          </a:xfrm>
          <a:prstGeom prst="rect">
            <a:avLst/>
          </a:prstGeom>
          <a:noFill/>
        </p:spPr>
      </p:pic>
      <p:pic>
        <p:nvPicPr>
          <p:cNvPr id="5124" name="Picture 4" descr="C:\Users\Blanka\AppData\Local\Microsoft\Windows\Temporary Internet Files\Content.IE5\0B0L0CFH\MP90043415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15206" y="4786322"/>
            <a:ext cx="788659" cy="11429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rdce 1"/>
          <p:cNvSpPr/>
          <p:nvPr/>
        </p:nvSpPr>
        <p:spPr>
          <a:xfrm>
            <a:off x="357158" y="2071678"/>
            <a:ext cx="2643206" cy="2071702"/>
          </a:xfrm>
          <a:prstGeom prst="hear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hrneček, talíř, mísa, hrnec, lžíce, nůž, vidlička</a:t>
            </a:r>
            <a:endParaRPr lang="cs-CZ" dirty="0"/>
          </a:p>
        </p:txBody>
      </p:sp>
      <p:sp>
        <p:nvSpPr>
          <p:cNvPr id="3" name="Srdce 2"/>
          <p:cNvSpPr/>
          <p:nvPr/>
        </p:nvSpPr>
        <p:spPr>
          <a:xfrm>
            <a:off x="3000364" y="1142984"/>
            <a:ext cx="3000396" cy="3357586"/>
          </a:xfrm>
          <a:prstGeom prst="heart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autíčka, kostky, panenka, kočárek, míč, stavebnice</a:t>
            </a:r>
            <a:endParaRPr lang="cs-CZ" dirty="0"/>
          </a:p>
        </p:txBody>
      </p:sp>
      <p:sp>
        <p:nvSpPr>
          <p:cNvPr id="4" name="Srdce 3"/>
          <p:cNvSpPr/>
          <p:nvPr/>
        </p:nvSpPr>
        <p:spPr>
          <a:xfrm>
            <a:off x="6000760" y="2071678"/>
            <a:ext cx="2786082" cy="2071702"/>
          </a:xfrm>
          <a:prstGeom prst="hear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stůl, postel, židle, pohovka, skříň, křeslo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1571612"/>
            <a:ext cx="21643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71802" y="785794"/>
            <a:ext cx="2476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00760" y="1500174"/>
            <a:ext cx="2581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-----------------------</a:t>
            </a:r>
            <a:endParaRPr lang="cs-CZ" dirty="0"/>
          </a:p>
        </p:txBody>
      </p:sp>
      <p:pic>
        <p:nvPicPr>
          <p:cNvPr id="6146" name="Picture 2" descr="C:\Users\Blanka\AppData\Local\Microsoft\Windows\Temporary Internet Files\Content.IE5\0B0L0CFH\MC90043820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4286256"/>
            <a:ext cx="1438275" cy="1993900"/>
          </a:xfrm>
          <a:prstGeom prst="rect">
            <a:avLst/>
          </a:prstGeom>
          <a:noFill/>
        </p:spPr>
      </p:pic>
      <p:pic>
        <p:nvPicPr>
          <p:cNvPr id="6147" name="Picture 3" descr="C:\Users\Blanka\AppData\Local\Microsoft\Windows\Temporary Internet Files\Content.IE5\9Y97RLNH\MC90023068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4643446"/>
            <a:ext cx="1726145" cy="1374285"/>
          </a:xfrm>
          <a:prstGeom prst="rect">
            <a:avLst/>
          </a:prstGeom>
          <a:noFill/>
        </p:spPr>
      </p:pic>
      <p:pic>
        <p:nvPicPr>
          <p:cNvPr id="6148" name="Picture 4" descr="C:\Users\Blanka\AppData\Local\Microsoft\Windows\Temporary Internet Files\Content.IE5\0YCHHQZI\MC90041191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9454" y="4500570"/>
            <a:ext cx="997714" cy="14726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" dur="2000" fill="hold"/>
                                        <p:tgtEl>
                                          <p:spTgt spid="614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14546" y="428604"/>
            <a:ext cx="399820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Slova podřazená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8691" y="1071546"/>
            <a:ext cx="88553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0070C0"/>
                </a:solidFill>
              </a:rPr>
              <a:t>jmenujte, co je v kornoutu, vymyslíte tak slova </a:t>
            </a:r>
            <a:r>
              <a:rPr lang="cs-CZ" b="1" dirty="0" smtClean="0">
                <a:solidFill>
                  <a:srgbClr val="FF0000"/>
                </a:solidFill>
              </a:rPr>
              <a:t>podřazená</a:t>
            </a:r>
            <a:r>
              <a:rPr lang="cs-CZ" dirty="0" smtClean="0">
                <a:solidFill>
                  <a:srgbClr val="0070C0"/>
                </a:solidFill>
              </a:rPr>
              <a:t> slovu ovoce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7176" name="Picture 8" descr="C:\Users\Blanka\AppData\Local\Microsoft\Windows\Temporary Internet Files\Content.IE5\SYN3HWZP\MC9004107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2857496"/>
            <a:ext cx="4596143" cy="3307533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2928926" y="1857364"/>
            <a:ext cx="169629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ovoce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22" dur="2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785794"/>
            <a:ext cx="80384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 najděte slovo,  které na řádek nepatří, a řekněte slovo nadřazené</a:t>
            </a:r>
          </a:p>
          <a:p>
            <a:r>
              <a:rPr lang="cs-CZ" dirty="0" smtClean="0"/>
              <a:t>   ke každému řádku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00034" y="1785926"/>
            <a:ext cx="8143932" cy="571504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ponožky, kalhoty, svetr, pero, šaty, čepice, kabát, rukavice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00034" y="2571744"/>
            <a:ext cx="8072494" cy="571504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brambory, řízky, zelí, knedlíky, rýže, nůž, okurky, květák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00034" y="3357562"/>
            <a:ext cx="8072494" cy="64294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auto, motorka, autobus, semafor, vlak, tramvaj, kolo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00034" y="4214818"/>
            <a:ext cx="8143932" cy="64294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umyvadlo, ručník, kniha, mýdlo, šampon, pěna do koupele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71472" y="5214950"/>
            <a:ext cx="8001056" cy="71438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stůl, židle, skříň, postel, boty, válenda, křeslo, knihovna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 smtClean="0"/>
              <a:t> 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239</TotalTime>
  <Words>512</Words>
  <Application>Microsoft Office PowerPoint</Application>
  <PresentationFormat>Předvádění na obrazovce (4:3)</PresentationFormat>
  <Paragraphs>101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36</cp:revision>
  <dcterms:created xsi:type="dcterms:W3CDTF">2011-06-20T10:40:08Z</dcterms:created>
  <dcterms:modified xsi:type="dcterms:W3CDTF">2014-10-20T12:16:34Z</dcterms:modified>
</cp:coreProperties>
</file>