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VY_32_INOVACE_ČJ2_07_Slova souřadná, protikladná, souznačná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Slova souřadná, protikladná, souznačná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process1" loCatId="process" qsTypeId="urn:microsoft.com/office/officeart/2005/8/quickstyle/3d5" qsCatId="3D" csTypeId="urn:microsoft.com/office/officeart/2005/8/colors/colorful1#1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Slova souřadná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Slova protikladná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Slova souznačná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7173200F-DB4A-409D-A973-6BFF532F0F9E}" type="pres">
      <dgm:prSet presAssocID="{E010567C-1A94-4A9A-82C6-9D6FF4791600}" presName="Name0" presStyleCnt="0">
        <dgm:presLayoutVars>
          <dgm:dir/>
          <dgm:resizeHandles val="exact"/>
        </dgm:presLayoutVars>
      </dgm:prSet>
      <dgm:spPr/>
    </dgm:pt>
    <dgm:pt modelId="{8BF0AD02-64A6-498A-AB8C-9644A00C575C}" type="pres">
      <dgm:prSet presAssocID="{C752A456-253C-4DD0-8F6D-68ABF2445C2B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62F71E-8613-4972-A951-D74722647DBE}" type="pres">
      <dgm:prSet presAssocID="{E195086F-A94B-4E46-9555-1DF3B91C8D61}" presName="sibTrans" presStyleLbl="sibTrans2D1" presStyleIdx="0" presStyleCnt="2"/>
      <dgm:spPr/>
      <dgm:t>
        <a:bodyPr/>
        <a:lstStyle/>
        <a:p>
          <a:endParaRPr lang="cs-CZ"/>
        </a:p>
      </dgm:t>
    </dgm:pt>
    <dgm:pt modelId="{F22BD968-CDCA-4A36-AA58-49DA14F7FFBD}" type="pres">
      <dgm:prSet presAssocID="{E195086F-A94B-4E46-9555-1DF3B91C8D61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8D6E89F8-7368-48F9-BE83-019AFC126FFC}" type="pres">
      <dgm:prSet presAssocID="{65068C3C-777B-419F-9F8F-C2EAF4C1C2B1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001A12-72A1-4CD1-BE20-BCCA5AD6AA3E}" type="pres">
      <dgm:prSet presAssocID="{9D2E205B-3B3F-47C5-8493-5310B8388338}" presName="sibTrans" presStyleLbl="sibTrans2D1" presStyleIdx="1" presStyleCnt="2"/>
      <dgm:spPr/>
      <dgm:t>
        <a:bodyPr/>
        <a:lstStyle/>
        <a:p>
          <a:endParaRPr lang="cs-CZ"/>
        </a:p>
      </dgm:t>
    </dgm:pt>
    <dgm:pt modelId="{5939B539-A253-433A-AD16-452E6A8C326F}" type="pres">
      <dgm:prSet presAssocID="{9D2E205B-3B3F-47C5-8493-5310B8388338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2E9961D6-AF27-4E48-B313-D37DE80262D3}" type="pres">
      <dgm:prSet presAssocID="{EAB82736-F64E-410C-9A14-2922AC640722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E7B141-87BF-425B-AD9C-920891AD634C}" type="presOf" srcId="{E010567C-1A94-4A9A-82C6-9D6FF4791600}" destId="{7173200F-DB4A-409D-A973-6BFF532F0F9E}" srcOrd="0" destOrd="0" presId="urn:microsoft.com/office/officeart/2005/8/layout/process1"/>
    <dgm:cxn modelId="{35258C76-5564-4CB1-9C7C-6836D86D54F6}" type="presOf" srcId="{9D2E205B-3B3F-47C5-8493-5310B8388338}" destId="{5939B539-A253-433A-AD16-452E6A8C326F}" srcOrd="1" destOrd="0" presId="urn:microsoft.com/office/officeart/2005/8/layout/process1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9A386325-79BE-46DC-8737-BA9AD3E14CAA}" type="presOf" srcId="{65068C3C-777B-419F-9F8F-C2EAF4C1C2B1}" destId="{8D6E89F8-7368-48F9-BE83-019AFC126FFC}" srcOrd="0" destOrd="0" presId="urn:microsoft.com/office/officeart/2005/8/layout/process1"/>
    <dgm:cxn modelId="{DF7A5C55-2C28-442C-B41D-372B9F383A98}" type="presOf" srcId="{C752A456-253C-4DD0-8F6D-68ABF2445C2B}" destId="{8BF0AD02-64A6-498A-AB8C-9644A00C575C}" srcOrd="0" destOrd="0" presId="urn:microsoft.com/office/officeart/2005/8/layout/process1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0DAE2870-3C44-4AE2-B2CA-77D65D569ED2}" type="presOf" srcId="{9D2E205B-3B3F-47C5-8493-5310B8388338}" destId="{27001A12-72A1-4CD1-BE20-BCCA5AD6AA3E}" srcOrd="0" destOrd="0" presId="urn:microsoft.com/office/officeart/2005/8/layout/process1"/>
    <dgm:cxn modelId="{BC1723A7-AAA0-4B9C-8508-D06713A41B57}" type="presOf" srcId="{E195086F-A94B-4E46-9555-1DF3B91C8D61}" destId="{F22BD968-CDCA-4A36-AA58-49DA14F7FFBD}" srcOrd="1" destOrd="0" presId="urn:microsoft.com/office/officeart/2005/8/layout/process1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17C5DCA0-648D-4371-A15E-F4B79D9D3B88}" type="presOf" srcId="{EAB82736-F64E-410C-9A14-2922AC640722}" destId="{2E9961D6-AF27-4E48-B313-D37DE80262D3}" srcOrd="0" destOrd="0" presId="urn:microsoft.com/office/officeart/2005/8/layout/process1"/>
    <dgm:cxn modelId="{3F931625-4CA8-42FB-9C46-EC65E1F1AF4D}" type="presOf" srcId="{E195086F-A94B-4E46-9555-1DF3B91C8D61}" destId="{D262F71E-8613-4972-A951-D74722647DBE}" srcOrd="0" destOrd="0" presId="urn:microsoft.com/office/officeart/2005/8/layout/process1"/>
    <dgm:cxn modelId="{02E256E6-86E0-4D63-95B9-7E787E30BFB4}" type="presParOf" srcId="{7173200F-DB4A-409D-A973-6BFF532F0F9E}" destId="{8BF0AD02-64A6-498A-AB8C-9644A00C575C}" srcOrd="0" destOrd="0" presId="urn:microsoft.com/office/officeart/2005/8/layout/process1"/>
    <dgm:cxn modelId="{A59F1D59-1B82-4851-AF7B-6DC6DD3BBC1F}" type="presParOf" srcId="{7173200F-DB4A-409D-A973-6BFF532F0F9E}" destId="{D262F71E-8613-4972-A951-D74722647DBE}" srcOrd="1" destOrd="0" presId="urn:microsoft.com/office/officeart/2005/8/layout/process1"/>
    <dgm:cxn modelId="{B1356271-0F87-4CF3-8FA5-8B98E1F2FD29}" type="presParOf" srcId="{D262F71E-8613-4972-A951-D74722647DBE}" destId="{F22BD968-CDCA-4A36-AA58-49DA14F7FFBD}" srcOrd="0" destOrd="0" presId="urn:microsoft.com/office/officeart/2005/8/layout/process1"/>
    <dgm:cxn modelId="{AA3E08EF-20FD-4687-A1AF-801D072C3A39}" type="presParOf" srcId="{7173200F-DB4A-409D-A973-6BFF532F0F9E}" destId="{8D6E89F8-7368-48F9-BE83-019AFC126FFC}" srcOrd="2" destOrd="0" presId="urn:microsoft.com/office/officeart/2005/8/layout/process1"/>
    <dgm:cxn modelId="{8852B2B1-BDCA-40AB-83B0-78997185BAF9}" type="presParOf" srcId="{7173200F-DB4A-409D-A973-6BFF532F0F9E}" destId="{27001A12-72A1-4CD1-BE20-BCCA5AD6AA3E}" srcOrd="3" destOrd="0" presId="urn:microsoft.com/office/officeart/2005/8/layout/process1"/>
    <dgm:cxn modelId="{87E4B26B-037C-4ACD-A617-46583991FEFB}" type="presParOf" srcId="{27001A12-72A1-4CD1-BE20-BCCA5AD6AA3E}" destId="{5939B539-A253-433A-AD16-452E6A8C326F}" srcOrd="0" destOrd="0" presId="urn:microsoft.com/office/officeart/2005/8/layout/process1"/>
    <dgm:cxn modelId="{848B4768-62A8-47CB-B709-63EB4D30AEBD}" type="presParOf" srcId="{7173200F-DB4A-409D-A973-6BFF532F0F9E}" destId="{2E9961D6-AF27-4E48-B313-D37DE80262D3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VY_32_INOVACE_ČJ2_07_Slova souřadná, protikladná, souznačná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Slova souřadná, protikladná, souznačná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BF0AD02-64A6-498A-AB8C-9644A00C575C}">
      <dsp:nvSpPr>
        <dsp:cNvPr id="0" name=""/>
        <dsp:cNvSpPr/>
      </dsp:nvSpPr>
      <dsp:spPr>
        <a:xfrm>
          <a:off x="5357" y="1551582"/>
          <a:ext cx="1601390" cy="96083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Slova souřadná</a:t>
          </a:r>
          <a:endParaRPr lang="cs-CZ" sz="2300" kern="1200" dirty="0"/>
        </a:p>
      </dsp:txBody>
      <dsp:txXfrm>
        <a:off x="5357" y="1551582"/>
        <a:ext cx="1601390" cy="960834"/>
      </dsp:txXfrm>
    </dsp:sp>
    <dsp:sp modelId="{D262F71E-8613-4972-A951-D74722647DBE}">
      <dsp:nvSpPr>
        <dsp:cNvPr id="0" name=""/>
        <dsp:cNvSpPr/>
      </dsp:nvSpPr>
      <dsp:spPr>
        <a:xfrm>
          <a:off x="1766887" y="1833427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766887" y="1833427"/>
        <a:ext cx="339494" cy="397144"/>
      </dsp:txXfrm>
    </dsp:sp>
    <dsp:sp modelId="{8D6E89F8-7368-48F9-BE83-019AFC126FFC}">
      <dsp:nvSpPr>
        <dsp:cNvPr id="0" name=""/>
        <dsp:cNvSpPr/>
      </dsp:nvSpPr>
      <dsp:spPr>
        <a:xfrm>
          <a:off x="2247304" y="1551582"/>
          <a:ext cx="1601390" cy="9608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Slova protikladná</a:t>
          </a:r>
          <a:endParaRPr lang="cs-CZ" sz="2300" kern="1200" dirty="0"/>
        </a:p>
      </dsp:txBody>
      <dsp:txXfrm>
        <a:off x="2247304" y="1551582"/>
        <a:ext cx="1601390" cy="960834"/>
      </dsp:txXfrm>
    </dsp:sp>
    <dsp:sp modelId="{27001A12-72A1-4CD1-BE20-BCCA5AD6AA3E}">
      <dsp:nvSpPr>
        <dsp:cNvPr id="0" name=""/>
        <dsp:cNvSpPr/>
      </dsp:nvSpPr>
      <dsp:spPr>
        <a:xfrm>
          <a:off x="4008834" y="1833427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008834" y="1833427"/>
        <a:ext cx="339494" cy="397144"/>
      </dsp:txXfrm>
    </dsp:sp>
    <dsp:sp modelId="{2E9961D6-AF27-4E48-B313-D37DE80262D3}">
      <dsp:nvSpPr>
        <dsp:cNvPr id="0" name=""/>
        <dsp:cNvSpPr/>
      </dsp:nvSpPr>
      <dsp:spPr>
        <a:xfrm>
          <a:off x="4489251" y="1551582"/>
          <a:ext cx="1601390" cy="9608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Slova souznačná</a:t>
          </a:r>
          <a:endParaRPr lang="cs-CZ" sz="2300" kern="1200" dirty="0"/>
        </a:p>
      </dsp:txBody>
      <dsp:txXfrm>
        <a:off x="4489251" y="1551582"/>
        <a:ext cx="1601390" cy="960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53966356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sešit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seznámení se slovy souřadnými, protikladnými a souznačnými – procvičování – žák má popsáno, co má dělat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5984" y="142852"/>
            <a:ext cx="476156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Slova souřadná</a:t>
            </a:r>
            <a:endParaRPr lang="cs-CZ" sz="3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Elipsa 2"/>
          <p:cNvSpPr/>
          <p:nvPr/>
        </p:nvSpPr>
        <p:spPr>
          <a:xfrm>
            <a:off x="1142976" y="2357430"/>
            <a:ext cx="7358114" cy="2071702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Blanka\AppData\Local\Microsoft\Windows\Temporary Internet Files\Content.IE5\SYN3HWZP\MP9004066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2571744"/>
            <a:ext cx="2257420" cy="155257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27" name="Picture 3" descr="C:\Users\Blanka\AppData\Local\Microsoft\Windows\Temporary Internet Files\Content.IE5\9Y97RLNH\MC9003323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2714620"/>
            <a:ext cx="1826057" cy="124073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28" name="Picture 4" descr="C:\Users\Blanka\AppData\Local\Microsoft\Windows\Temporary Internet Files\Content.IE5\SYN3HWZP\MP90040317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2928934"/>
            <a:ext cx="1950720" cy="108565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cxnSp>
        <p:nvCxnSpPr>
          <p:cNvPr id="8" name="Přímá spojovací šipka 7"/>
          <p:cNvCxnSpPr/>
          <p:nvPr/>
        </p:nvCxnSpPr>
        <p:spPr>
          <a:xfrm flipV="1">
            <a:off x="3643306" y="1928802"/>
            <a:ext cx="1071570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568324" y="1500174"/>
            <a:ext cx="4575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CIZOKRAJNÉ ZVÍŘE </a:t>
            </a:r>
            <a:r>
              <a:rPr lang="cs-CZ" dirty="0" smtClean="0"/>
              <a:t>(</a:t>
            </a:r>
            <a:r>
              <a:rPr lang="cs-CZ" i="1" dirty="0" smtClean="0"/>
              <a:t>SLOVO NADŘAZENÉ)</a:t>
            </a:r>
            <a:endParaRPr lang="cs-CZ" dirty="0"/>
          </a:p>
        </p:txBody>
      </p:sp>
      <p:cxnSp>
        <p:nvCxnSpPr>
          <p:cNvPr id="14" name="Přímá spojovací šipka 13"/>
          <p:cNvCxnSpPr/>
          <p:nvPr/>
        </p:nvCxnSpPr>
        <p:spPr>
          <a:xfrm rot="5400000">
            <a:off x="1821637" y="4250537"/>
            <a:ext cx="785818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>
            <a:off x="4321967" y="4464851"/>
            <a:ext cx="1000132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6200000" flipH="1">
            <a:off x="7036611" y="4179099"/>
            <a:ext cx="714380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714480" y="492919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lev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57686" y="5214950"/>
            <a:ext cx="10624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papoušek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86644" y="4857760"/>
            <a:ext cx="7287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hroch</a:t>
            </a:r>
            <a:endParaRPr lang="cs-CZ" dirty="0"/>
          </a:p>
        </p:txBody>
      </p:sp>
      <p:cxnSp>
        <p:nvCxnSpPr>
          <p:cNvPr id="23" name="Přímá spojovací šipka 22"/>
          <p:cNvCxnSpPr/>
          <p:nvPr/>
        </p:nvCxnSpPr>
        <p:spPr>
          <a:xfrm>
            <a:off x="1785918" y="5357826"/>
            <a:ext cx="1785950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20" idx="2"/>
          </p:cNvCxnSpPr>
          <p:nvPr/>
        </p:nvCxnSpPr>
        <p:spPr>
          <a:xfrm rot="16200000" flipH="1">
            <a:off x="4629374" y="5843828"/>
            <a:ext cx="559362" cy="402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10800000" flipV="1">
            <a:off x="6143636" y="5357826"/>
            <a:ext cx="1500198" cy="785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s odříznutým příčným rohem 27"/>
          <p:cNvSpPr/>
          <p:nvPr/>
        </p:nvSpPr>
        <p:spPr>
          <a:xfrm>
            <a:off x="3000364" y="6215082"/>
            <a:ext cx="3571900" cy="642918"/>
          </a:xfrm>
          <a:prstGeom prst="snip2Diag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SLOVA SOUŘADNÁ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9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71736" y="214290"/>
            <a:ext cx="374416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/>
                <a:solidFill>
                  <a:schemeClr val="accent3"/>
                </a:solidFill>
                <a:effectLst/>
              </a:rPr>
              <a:t>SLOVA SOUŘADNÁ</a:t>
            </a:r>
            <a:endParaRPr lang="cs-CZ" sz="28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0100" y="1142984"/>
            <a:ext cx="742991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Slova souřadná</a:t>
            </a:r>
            <a:r>
              <a:rPr lang="cs-CZ" sz="2400" dirty="0" smtClean="0"/>
              <a:t> jsou slova, která tvoří řadu podřazených</a:t>
            </a:r>
          </a:p>
          <a:p>
            <a:r>
              <a:rPr lang="cs-CZ" sz="2400" dirty="0" smtClean="0"/>
              <a:t>Slov ke slovu nadřazenému (</a:t>
            </a:r>
            <a:r>
              <a:rPr lang="cs-CZ" sz="2400" i="1" dirty="0" smtClean="0"/>
              <a:t>Př. </a:t>
            </a:r>
            <a:r>
              <a:rPr lang="cs-CZ" sz="2400" b="1" i="1" dirty="0" smtClean="0"/>
              <a:t>Slova souřadná</a:t>
            </a:r>
            <a:r>
              <a:rPr lang="cs-CZ" sz="2400" i="1" dirty="0" smtClean="0"/>
              <a:t>: </a:t>
            </a:r>
            <a:r>
              <a:rPr lang="cs-CZ" sz="2400" dirty="0" smtClean="0"/>
              <a:t>vlaštovka,</a:t>
            </a:r>
          </a:p>
          <a:p>
            <a:r>
              <a:rPr lang="cs-CZ" sz="2400" dirty="0" smtClean="0"/>
              <a:t>špaček, vrabec</a:t>
            </a:r>
            <a:r>
              <a:rPr lang="cs-CZ" sz="2400" i="1" dirty="0" smtClean="0"/>
              <a:t>…, </a:t>
            </a:r>
            <a:r>
              <a:rPr lang="cs-CZ" sz="2400" b="1" i="1" dirty="0" smtClean="0"/>
              <a:t>slovo nadřazené</a:t>
            </a:r>
            <a:r>
              <a:rPr lang="cs-CZ" sz="2400" i="1" dirty="0" smtClean="0"/>
              <a:t> : </a:t>
            </a:r>
            <a:r>
              <a:rPr lang="cs-CZ" sz="2400" dirty="0" smtClean="0"/>
              <a:t>pták.</a:t>
            </a:r>
            <a:r>
              <a:rPr lang="cs-CZ" sz="2400" i="1" dirty="0" smtClean="0"/>
              <a:t>)</a:t>
            </a:r>
            <a:endParaRPr lang="cs-CZ" sz="2400" dirty="0"/>
          </a:p>
        </p:txBody>
      </p:sp>
      <p:pic>
        <p:nvPicPr>
          <p:cNvPr id="2051" name="Picture 3" descr="C:\Users\Blanka\AppData\Local\Microsoft\Windows\Temporary Internet Files\Content.IE5\0B0L0CFH\MC9003295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3286124"/>
            <a:ext cx="1795604" cy="1779006"/>
          </a:xfrm>
          <a:prstGeom prst="rect">
            <a:avLst/>
          </a:prstGeom>
          <a:noFill/>
        </p:spPr>
      </p:pic>
      <p:pic>
        <p:nvPicPr>
          <p:cNvPr id="2052" name="Picture 4" descr="C:\Users\Blanka\AppData\Local\Microsoft\Windows\Temporary Internet Files\Content.IE5\9Y97RLNH\MC9001512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3143248"/>
            <a:ext cx="1722730" cy="1830629"/>
          </a:xfrm>
          <a:prstGeom prst="rect">
            <a:avLst/>
          </a:prstGeom>
          <a:noFill/>
        </p:spPr>
      </p:pic>
      <p:pic>
        <p:nvPicPr>
          <p:cNvPr id="2053" name="Picture 5" descr="C:\Users\Blanka\AppData\Local\Microsoft\Windows\Temporary Internet Files\Content.IE5\0B0L0CFH\MC9001922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2928934"/>
            <a:ext cx="2335794" cy="189004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786050" y="2571744"/>
            <a:ext cx="400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14612" y="5786454"/>
            <a:ext cx="3876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-------------------------------------------------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642918"/>
            <a:ext cx="57139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vyhledejte 3 skupiny souřadných slov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Plaketa 2"/>
          <p:cNvSpPr/>
          <p:nvPr/>
        </p:nvSpPr>
        <p:spPr>
          <a:xfrm>
            <a:off x="1285852" y="1428736"/>
            <a:ext cx="7572428" cy="3071834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růže,  lékař, tulipán, Aleš, prodavačka, kominík, Jirka, Radek, zedník, astra, řidič, Petr, sněženka, Honza, petrklíč, Viktor, učitel, kosmonaut, Jiřina, Zdeněk, letec, tulipán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00166" y="5286388"/>
            <a:ext cx="66880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ke každé skupině slov řekněte slovo nadřazené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7030A0"/>
                </a:solidFill>
              </a:rPr>
              <a:t> opište všechna jména a očíslujte je podle abecedy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0232" y="214290"/>
            <a:ext cx="5775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Slova protikladná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074" name="Picture 2" descr="C:\Users\Blanka\AppData\Local\Microsoft\Windows\Temporary Internet Files\Content.IE5\0B0L0CFH\MP9004447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571612"/>
            <a:ext cx="1590862" cy="171451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075" name="Picture 3" descr="C:\Users\Blanka\AppData\Local\Microsoft\Windows\Temporary Internet Files\Content.IE5\SYN3HWZP\MC90043625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1643050"/>
            <a:ext cx="1557228" cy="150019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Slza 4"/>
          <p:cNvSpPr/>
          <p:nvPr/>
        </p:nvSpPr>
        <p:spPr>
          <a:xfrm>
            <a:off x="1000100" y="3429000"/>
            <a:ext cx="1571636" cy="5715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BÍLÉ</a:t>
            </a:r>
            <a:endParaRPr lang="cs-CZ" dirty="0"/>
          </a:p>
        </p:txBody>
      </p:sp>
      <p:sp>
        <p:nvSpPr>
          <p:cNvPr id="6" name="Slza 5"/>
          <p:cNvSpPr/>
          <p:nvPr/>
        </p:nvSpPr>
        <p:spPr>
          <a:xfrm>
            <a:off x="2928926" y="3429000"/>
            <a:ext cx="1500198" cy="57150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ČERNÉ</a:t>
            </a:r>
            <a:endParaRPr lang="cs-CZ" dirty="0"/>
          </a:p>
        </p:txBody>
      </p:sp>
      <p:pic>
        <p:nvPicPr>
          <p:cNvPr id="3077" name="Picture 5" descr="C:\Users\Blanka\AppData\Local\Microsoft\Windows\Temporary Internet Files\Content.IE5\SYN3HWZP\MC90043544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2132" y="1428736"/>
            <a:ext cx="1357322" cy="122079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3078" name="Picture 6" descr="C:\Users\Blanka\AppData\Local\Microsoft\Windows\Temporary Internet Files\Content.IE5\9Y97RLNH\MC90043544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15206" y="1428736"/>
            <a:ext cx="1666875" cy="183832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0" name="Pravidelný pětiúhelník 9"/>
          <p:cNvSpPr/>
          <p:nvPr/>
        </p:nvSpPr>
        <p:spPr>
          <a:xfrm>
            <a:off x="5429256" y="3571876"/>
            <a:ext cx="1357322" cy="857256"/>
          </a:xfrm>
          <a:prstGeom prst="pentago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MALÝ</a:t>
            </a:r>
            <a:endParaRPr lang="cs-CZ" dirty="0"/>
          </a:p>
        </p:txBody>
      </p:sp>
      <p:sp>
        <p:nvSpPr>
          <p:cNvPr id="11" name="Pravidelný pětiúhelník 10"/>
          <p:cNvSpPr/>
          <p:nvPr/>
        </p:nvSpPr>
        <p:spPr>
          <a:xfrm>
            <a:off x="7358082" y="3500438"/>
            <a:ext cx="1428760" cy="928694"/>
          </a:xfrm>
          <a:prstGeom prst="pentago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VELKÝ</a:t>
            </a:r>
            <a:endParaRPr lang="cs-CZ" dirty="0"/>
          </a:p>
        </p:txBody>
      </p:sp>
      <p:sp>
        <p:nvSpPr>
          <p:cNvPr id="13" name="Krychle 12"/>
          <p:cNvSpPr/>
          <p:nvPr/>
        </p:nvSpPr>
        <p:spPr>
          <a:xfrm>
            <a:off x="1285852" y="5000636"/>
            <a:ext cx="7643866" cy="1143008"/>
          </a:xfrm>
          <a:prstGeom prst="cub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SLOVA PROTIKLADNÁ </a:t>
            </a:r>
            <a:r>
              <a:rPr lang="cs-CZ" sz="2000" dirty="0" smtClean="0"/>
              <a:t>jsou slova opačného významu.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10" grpId="0" animBg="1"/>
      <p:bldP spid="11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214290"/>
            <a:ext cx="4158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accent3"/>
                </a:solidFill>
              </a:rPr>
              <a:t>Doplňte slova protikladná </a:t>
            </a:r>
            <a:endParaRPr lang="cs-CZ" sz="2800" dirty="0">
              <a:solidFill>
                <a:schemeClr val="accent3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86313" y="1397000"/>
          <a:ext cx="2928959" cy="3337560"/>
        </p:xfrm>
        <a:graphic>
          <a:graphicData uri="http://schemas.openxmlformats.org/drawingml/2006/table">
            <a:tbl>
              <a:tblPr firstRow="1" firstCol="1" bandRow="1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tableStyleId>{D03447BB-5D67-496B-8E87-E561075AD55C}</a:tableStyleId>
              </a:tblPr>
              <a:tblGrid>
                <a:gridCol w="325440"/>
                <a:gridCol w="325440"/>
                <a:gridCol w="325440"/>
                <a:gridCol w="325440"/>
                <a:gridCol w="325440"/>
                <a:gridCol w="325440"/>
                <a:gridCol w="976319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R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>
                      <a:noFill/>
                    </a:lnR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42976" y="1357298"/>
            <a:ext cx="235745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Poslední</a:t>
            </a:r>
          </a:p>
          <a:p>
            <a:pPr marL="342900" indent="-342900">
              <a:buAutoNum type="arabicPeriod"/>
            </a:pPr>
            <a:r>
              <a:rPr lang="cs-CZ" dirty="0" smtClean="0"/>
              <a:t>Večer</a:t>
            </a:r>
          </a:p>
          <a:p>
            <a:pPr marL="342900" indent="-342900">
              <a:buAutoNum type="arabicPeriod"/>
            </a:pPr>
            <a:r>
              <a:rPr lang="cs-CZ" dirty="0" smtClean="0"/>
              <a:t>Začátek</a:t>
            </a:r>
          </a:p>
          <a:p>
            <a:pPr marL="342900" indent="-342900">
              <a:buAutoNum type="arabicPeriod"/>
            </a:pPr>
            <a:r>
              <a:rPr lang="cs-CZ" dirty="0" smtClean="0"/>
              <a:t>Světlo</a:t>
            </a:r>
          </a:p>
          <a:p>
            <a:pPr marL="342900" indent="-342900">
              <a:buAutoNum type="arabicPeriod"/>
            </a:pPr>
            <a:r>
              <a:rPr lang="cs-CZ" dirty="0" smtClean="0"/>
              <a:t>Špinavá</a:t>
            </a:r>
          </a:p>
          <a:p>
            <a:pPr marL="342900" indent="-342900">
              <a:buAutoNum type="arabicPeriod"/>
            </a:pPr>
            <a:r>
              <a:rPr lang="cs-CZ" dirty="0" smtClean="0"/>
              <a:t>Ošklivá</a:t>
            </a:r>
          </a:p>
          <a:p>
            <a:pPr marL="342900" indent="-342900">
              <a:buAutoNum type="arabicPeriod"/>
            </a:pPr>
            <a:r>
              <a:rPr lang="cs-CZ" dirty="0" smtClean="0"/>
              <a:t>Pravda</a:t>
            </a:r>
          </a:p>
          <a:p>
            <a:pPr marL="342900" indent="-342900">
              <a:buAutoNum type="arabicPeriod"/>
            </a:pPr>
            <a:r>
              <a:rPr lang="cs-CZ" dirty="0" smtClean="0"/>
              <a:t>Dole</a:t>
            </a:r>
          </a:p>
          <a:p>
            <a:pPr marL="342900" indent="-342900">
              <a:buAutoNum type="arabicPeriod"/>
            </a:pPr>
            <a:r>
              <a:rPr lang="cs-CZ" dirty="0" smtClean="0"/>
              <a:t>Zlo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1670" y="142852"/>
            <a:ext cx="330212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Slova souznačná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Pětiúhelník 2"/>
          <p:cNvSpPr/>
          <p:nvPr/>
        </p:nvSpPr>
        <p:spPr>
          <a:xfrm>
            <a:off x="1285852" y="785794"/>
            <a:ext cx="7500990" cy="785818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Slova souznačná </a:t>
            </a:r>
            <a:r>
              <a:rPr lang="cs-CZ" sz="2000" dirty="0" smtClean="0"/>
              <a:t>jsou slova, která mají stejný, nebo podobný význam ( pěkný, hezký, krásný)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85852" y="1857364"/>
            <a:ext cx="61811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 </a:t>
            </a:r>
            <a:r>
              <a:rPr lang="cs-CZ" sz="2000" b="1" dirty="0" smtClean="0">
                <a:solidFill>
                  <a:srgbClr val="7030A0"/>
                </a:solidFill>
              </a:rPr>
              <a:t>vyhledejte dvojice slov, která mají stejný význam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8" name="Kosoúhelník 7"/>
          <p:cNvSpPr/>
          <p:nvPr/>
        </p:nvSpPr>
        <p:spPr>
          <a:xfrm>
            <a:off x="1071538" y="2500306"/>
            <a:ext cx="1428760" cy="500066"/>
          </a:xfrm>
          <a:prstGeom prst="parallelogram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kluk</a:t>
            </a:r>
            <a:endParaRPr lang="cs-CZ" dirty="0"/>
          </a:p>
        </p:txBody>
      </p:sp>
      <p:sp>
        <p:nvSpPr>
          <p:cNvPr id="9" name="Kosoúhelník 8"/>
          <p:cNvSpPr/>
          <p:nvPr/>
        </p:nvSpPr>
        <p:spPr>
          <a:xfrm>
            <a:off x="2714612" y="2500306"/>
            <a:ext cx="1643074" cy="500066"/>
          </a:xfrm>
          <a:prstGeom prst="parallelogram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chlapec</a:t>
            </a:r>
            <a:endParaRPr lang="cs-CZ" dirty="0"/>
          </a:p>
        </p:txBody>
      </p:sp>
      <p:sp>
        <p:nvSpPr>
          <p:cNvPr id="10" name="Kosoúhelník 9"/>
          <p:cNvSpPr/>
          <p:nvPr/>
        </p:nvSpPr>
        <p:spPr>
          <a:xfrm>
            <a:off x="4572000" y="2500306"/>
            <a:ext cx="1643074" cy="500066"/>
          </a:xfrm>
          <a:prstGeom prst="parallelogram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rozhlas</a:t>
            </a:r>
            <a:endParaRPr lang="cs-CZ" dirty="0"/>
          </a:p>
        </p:txBody>
      </p:sp>
      <p:sp>
        <p:nvSpPr>
          <p:cNvPr id="11" name="Kosoúhelník 10"/>
          <p:cNvSpPr/>
          <p:nvPr/>
        </p:nvSpPr>
        <p:spPr>
          <a:xfrm>
            <a:off x="6500826" y="2500306"/>
            <a:ext cx="1714480" cy="500066"/>
          </a:xfrm>
          <a:prstGeom prst="parallelogram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král</a:t>
            </a:r>
            <a:endParaRPr lang="cs-CZ" dirty="0"/>
          </a:p>
        </p:txBody>
      </p:sp>
      <p:sp>
        <p:nvSpPr>
          <p:cNvPr id="12" name="Kosoúhelník 11"/>
          <p:cNvSpPr/>
          <p:nvPr/>
        </p:nvSpPr>
        <p:spPr>
          <a:xfrm>
            <a:off x="1643042" y="3214686"/>
            <a:ext cx="1714512" cy="500066"/>
          </a:xfrm>
          <a:prstGeom prst="parallelogram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tác</a:t>
            </a:r>
            <a:endParaRPr lang="cs-CZ" dirty="0"/>
          </a:p>
        </p:txBody>
      </p:sp>
      <p:sp>
        <p:nvSpPr>
          <p:cNvPr id="13" name="Kosoúhelník 12"/>
          <p:cNvSpPr/>
          <p:nvPr/>
        </p:nvSpPr>
        <p:spPr>
          <a:xfrm>
            <a:off x="3428992" y="3286124"/>
            <a:ext cx="2000264" cy="642942"/>
          </a:xfrm>
          <a:prstGeom prst="parallelogram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rádio</a:t>
            </a:r>
            <a:endParaRPr lang="cs-CZ" dirty="0"/>
          </a:p>
        </p:txBody>
      </p:sp>
      <p:sp>
        <p:nvSpPr>
          <p:cNvPr id="14" name="Kosoúhelník 13"/>
          <p:cNvSpPr/>
          <p:nvPr/>
        </p:nvSpPr>
        <p:spPr>
          <a:xfrm>
            <a:off x="5500694" y="3214686"/>
            <a:ext cx="1571636" cy="642942"/>
          </a:xfrm>
          <a:prstGeom prst="parallelogram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potrava</a:t>
            </a:r>
            <a:endParaRPr lang="cs-CZ" dirty="0"/>
          </a:p>
        </p:txBody>
      </p:sp>
      <p:sp>
        <p:nvSpPr>
          <p:cNvPr id="15" name="Kosoúhelník 14"/>
          <p:cNvSpPr/>
          <p:nvPr/>
        </p:nvSpPr>
        <p:spPr>
          <a:xfrm>
            <a:off x="7143768" y="3143248"/>
            <a:ext cx="1714512" cy="642942"/>
          </a:xfrm>
          <a:prstGeom prst="parallelogram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vládce</a:t>
            </a:r>
            <a:endParaRPr lang="cs-CZ" dirty="0"/>
          </a:p>
        </p:txBody>
      </p:sp>
      <p:sp>
        <p:nvSpPr>
          <p:cNvPr id="16" name="Kosoúhelník 15"/>
          <p:cNvSpPr/>
          <p:nvPr/>
        </p:nvSpPr>
        <p:spPr>
          <a:xfrm>
            <a:off x="1214414" y="4000504"/>
            <a:ext cx="1928826" cy="500066"/>
          </a:xfrm>
          <a:prstGeom prst="parallelogram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podnos</a:t>
            </a:r>
            <a:endParaRPr lang="cs-CZ" dirty="0"/>
          </a:p>
        </p:txBody>
      </p:sp>
      <p:sp>
        <p:nvSpPr>
          <p:cNvPr id="17" name="Kosoúhelník 16"/>
          <p:cNvSpPr/>
          <p:nvPr/>
        </p:nvSpPr>
        <p:spPr>
          <a:xfrm>
            <a:off x="3428992" y="4286256"/>
            <a:ext cx="2071702" cy="571504"/>
          </a:xfrm>
          <a:prstGeom prst="parallelogram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čarodějnice</a:t>
            </a:r>
            <a:endParaRPr lang="cs-CZ" dirty="0"/>
          </a:p>
        </p:txBody>
      </p:sp>
      <p:sp>
        <p:nvSpPr>
          <p:cNvPr id="18" name="Kosoúhelník 17"/>
          <p:cNvSpPr/>
          <p:nvPr/>
        </p:nvSpPr>
        <p:spPr>
          <a:xfrm>
            <a:off x="5715008" y="4286256"/>
            <a:ext cx="1928826" cy="571504"/>
          </a:xfrm>
          <a:prstGeom prst="parallelogram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jídlo</a:t>
            </a:r>
            <a:endParaRPr lang="cs-CZ" dirty="0"/>
          </a:p>
        </p:txBody>
      </p:sp>
      <p:sp>
        <p:nvSpPr>
          <p:cNvPr id="19" name="Kosoúhelník 18"/>
          <p:cNvSpPr/>
          <p:nvPr/>
        </p:nvSpPr>
        <p:spPr>
          <a:xfrm>
            <a:off x="1857356" y="5000636"/>
            <a:ext cx="2428892" cy="714380"/>
          </a:xfrm>
          <a:prstGeom prst="parallelogram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ježibaba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7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571480"/>
            <a:ext cx="66481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z každého sloupce vyřaďte jedno slovo tak, aby zůstala slova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   označující stejnou nebo podobnou vlastnost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1214414" y="1571612"/>
            <a:ext cx="1357322" cy="642942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pečlivý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214414" y="2428868"/>
            <a:ext cx="1285884" cy="785818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milý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1214414" y="3500438"/>
            <a:ext cx="1285884" cy="642942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hodný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1214414" y="4572008"/>
            <a:ext cx="1643074" cy="7143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příjemný</a:t>
            </a:r>
            <a:endParaRPr lang="cs-CZ" dirty="0"/>
          </a:p>
        </p:txBody>
      </p:sp>
      <p:sp>
        <p:nvSpPr>
          <p:cNvPr id="7" name="Prstenec 6"/>
          <p:cNvSpPr/>
          <p:nvPr/>
        </p:nvSpPr>
        <p:spPr>
          <a:xfrm>
            <a:off x="3000364" y="1500174"/>
            <a:ext cx="1643074" cy="785818"/>
          </a:xfrm>
          <a:prstGeom prst="donu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malý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3000364" y="2571744"/>
            <a:ext cx="1714512" cy="714380"/>
          </a:xfrm>
          <a:prstGeom prst="donu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statečný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2928926" y="3571876"/>
            <a:ext cx="1857388" cy="714380"/>
          </a:xfrm>
          <a:prstGeom prst="donu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nebojácný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>
            <a:off x="2928926" y="4643446"/>
            <a:ext cx="1857388" cy="857256"/>
          </a:xfrm>
          <a:prstGeom prst="donu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odvážný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5429256" y="1428736"/>
            <a:ext cx="1428760" cy="928694"/>
          </a:xfrm>
          <a:prstGeom prst="cub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poctivý</a:t>
            </a:r>
            <a:endParaRPr lang="cs-CZ" dirty="0"/>
          </a:p>
        </p:txBody>
      </p:sp>
      <p:sp>
        <p:nvSpPr>
          <p:cNvPr id="12" name="Krychle 11"/>
          <p:cNvSpPr/>
          <p:nvPr/>
        </p:nvSpPr>
        <p:spPr>
          <a:xfrm>
            <a:off x="5143504" y="2643182"/>
            <a:ext cx="1714512" cy="857256"/>
          </a:xfrm>
          <a:prstGeom prst="cub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pravdomluvný</a:t>
            </a:r>
            <a:endParaRPr lang="cs-CZ" dirty="0"/>
          </a:p>
        </p:txBody>
      </p:sp>
      <p:sp>
        <p:nvSpPr>
          <p:cNvPr id="13" name="Krychle 12"/>
          <p:cNvSpPr/>
          <p:nvPr/>
        </p:nvSpPr>
        <p:spPr>
          <a:xfrm>
            <a:off x="5286380" y="3857628"/>
            <a:ext cx="1500198" cy="857256"/>
          </a:xfrm>
          <a:prstGeom prst="cub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vysoký</a:t>
            </a:r>
            <a:endParaRPr lang="cs-CZ" dirty="0"/>
          </a:p>
        </p:txBody>
      </p:sp>
      <p:sp>
        <p:nvSpPr>
          <p:cNvPr id="14" name="Krychle 13"/>
          <p:cNvSpPr/>
          <p:nvPr/>
        </p:nvSpPr>
        <p:spPr>
          <a:xfrm>
            <a:off x="5214942" y="5000636"/>
            <a:ext cx="1500198" cy="857256"/>
          </a:xfrm>
          <a:prstGeom prst="cub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čestný</a:t>
            </a:r>
            <a:endParaRPr lang="cs-CZ" dirty="0"/>
          </a:p>
        </p:txBody>
      </p:sp>
      <p:sp>
        <p:nvSpPr>
          <p:cNvPr id="15" name="Rámeček 14"/>
          <p:cNvSpPr/>
          <p:nvPr/>
        </p:nvSpPr>
        <p:spPr>
          <a:xfrm>
            <a:off x="7143768" y="1500174"/>
            <a:ext cx="1643074" cy="71438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zlý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7072330" y="2643182"/>
            <a:ext cx="1785950" cy="78581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škodolibý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7000892" y="3929066"/>
            <a:ext cx="1928826" cy="78581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špinavý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Rámeček 17"/>
          <p:cNvSpPr/>
          <p:nvPr/>
        </p:nvSpPr>
        <p:spPr>
          <a:xfrm>
            <a:off x="7143768" y="5214950"/>
            <a:ext cx="1714512" cy="78581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hašteřivý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</TotalTime>
  <Words>314</Words>
  <Application>Microsoft Office PowerPoint</Application>
  <PresentationFormat>Předvádění na obrazovce (4:3)</PresentationFormat>
  <Paragraphs>96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33</cp:revision>
  <dcterms:created xsi:type="dcterms:W3CDTF">2011-06-20T10:40:08Z</dcterms:created>
  <dcterms:modified xsi:type="dcterms:W3CDTF">2014-10-20T12:16:47Z</dcterms:modified>
</cp:coreProperties>
</file>