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VY_32_INOVACE_ČJ2_10_Rozdělení hlásek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Rozdělení hlásek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7" qsCatId="3D" csTypeId="urn:microsoft.com/office/officeart/2005/8/colors/colorful1#1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Rozdělení hlásek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Samohlásky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Dvojhlásky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6D7D60E7-2AE5-48EE-BE44-BD2C9AFE234D}">
      <dgm:prSet/>
      <dgm:spPr/>
      <dgm:t>
        <a:bodyPr/>
        <a:lstStyle/>
        <a:p>
          <a:r>
            <a:rPr lang="cs-CZ" dirty="0" smtClean="0"/>
            <a:t>Souhlásky</a:t>
          </a:r>
          <a:endParaRPr lang="cs-CZ" dirty="0"/>
        </a:p>
      </dgm:t>
    </dgm:pt>
    <dgm:pt modelId="{0BF6D377-F567-4215-AAD3-A36081C614AF}" type="parTrans" cxnId="{B6D3D401-5F2D-4FEA-8489-5FB026F77AA2}">
      <dgm:prSet/>
      <dgm:spPr/>
    </dgm:pt>
    <dgm:pt modelId="{63271769-085E-4FD7-9BFF-690823381E70}" type="sibTrans" cxnId="{B6D3D401-5F2D-4FEA-8489-5FB026F77AA2}">
      <dgm:prSet/>
      <dgm:spPr/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4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9CEDA1-D20C-40DA-9111-1BE1CA07751A}" type="pres">
      <dgm:prSet presAssocID="{C80974FA-F9A3-4166-9C86-54F7D4BF0286}" presName="sibTrans" presStyleCnt="0"/>
      <dgm:spPr/>
    </dgm:pt>
    <dgm:pt modelId="{25A9E1E3-86C8-4321-9354-598A9358A6FC}" type="pres">
      <dgm:prSet presAssocID="{6D7D60E7-2AE5-48EE-BE44-BD2C9AFE234D}" presName="text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88F97D06-C6DE-480F-B533-D768A0FCB7EE}" type="presOf" srcId="{6D7D60E7-2AE5-48EE-BE44-BD2C9AFE234D}" destId="{25A9E1E3-86C8-4321-9354-598A9358A6FC}" srcOrd="0" destOrd="0" presId="urn:microsoft.com/office/officeart/2005/8/layout/hProcess9"/>
    <dgm:cxn modelId="{B6D3D401-5F2D-4FEA-8489-5FB026F77AA2}" srcId="{E010567C-1A94-4A9A-82C6-9D6FF4791600}" destId="{6D7D60E7-2AE5-48EE-BE44-BD2C9AFE234D}" srcOrd="3" destOrd="0" parTransId="{0BF6D377-F567-4215-AAD3-A36081C614AF}" sibTransId="{63271769-085E-4FD7-9BFF-690823381E70}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  <dgm:cxn modelId="{1DBBB8EF-02A0-4B1C-A696-5D9D11AEC343}" type="presParOf" srcId="{247FD691-C1D2-460C-89F4-C2001ADC2038}" destId="{999CEDA1-D20C-40DA-9111-1BE1CA07751A}" srcOrd="5" destOrd="0" presId="urn:microsoft.com/office/officeart/2005/8/layout/hProcess9"/>
    <dgm:cxn modelId="{618D2B29-3E24-4EAB-AE25-D9E7973ACA71}" type="presParOf" srcId="{247FD691-C1D2-460C-89F4-C2001ADC2038}" destId="{25A9E1E3-86C8-4321-9354-598A9358A6FC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VY_32_INOVACE_ČJ2_10_Rozdělení hlásek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Rozdělení hlásek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1307" y="1219199"/>
          <a:ext cx="1340941" cy="162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Rozdělení hlásek</a:t>
          </a:r>
          <a:endParaRPr lang="cs-CZ" sz="1900" kern="1200" dirty="0"/>
        </a:p>
      </dsp:txBody>
      <dsp:txXfrm>
        <a:off x="1307" y="1219199"/>
        <a:ext cx="1340941" cy="1625600"/>
      </dsp:txXfrm>
    </dsp:sp>
    <dsp:sp modelId="{F2BEABF2-8B20-4CE4-AD9E-A305924D735F}">
      <dsp:nvSpPr>
        <dsp:cNvPr id="0" name=""/>
        <dsp:cNvSpPr/>
      </dsp:nvSpPr>
      <dsp:spPr>
        <a:xfrm>
          <a:off x="1409295" y="895648"/>
          <a:ext cx="1869419" cy="227270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Samohlásky</a:t>
          </a:r>
          <a:endParaRPr lang="cs-CZ" sz="1900" kern="1200" dirty="0"/>
        </a:p>
      </dsp:txBody>
      <dsp:txXfrm>
        <a:off x="1409295" y="895648"/>
        <a:ext cx="1869419" cy="2272702"/>
      </dsp:txXfrm>
    </dsp:sp>
    <dsp:sp modelId="{8A4E6EB0-34AB-474F-BDF3-5750BD952092}">
      <dsp:nvSpPr>
        <dsp:cNvPr id="0" name=""/>
        <dsp:cNvSpPr/>
      </dsp:nvSpPr>
      <dsp:spPr>
        <a:xfrm>
          <a:off x="3345762" y="1219199"/>
          <a:ext cx="1340941" cy="162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Dvojhlásky</a:t>
          </a:r>
          <a:endParaRPr lang="cs-CZ" sz="1900" kern="1200" dirty="0"/>
        </a:p>
      </dsp:txBody>
      <dsp:txXfrm>
        <a:off x="3345762" y="1219199"/>
        <a:ext cx="1340941" cy="1625600"/>
      </dsp:txXfrm>
    </dsp:sp>
    <dsp:sp modelId="{25A9E1E3-86C8-4321-9354-598A9358A6FC}">
      <dsp:nvSpPr>
        <dsp:cNvPr id="0" name=""/>
        <dsp:cNvSpPr/>
      </dsp:nvSpPr>
      <dsp:spPr>
        <a:xfrm>
          <a:off x="4753751" y="1219199"/>
          <a:ext cx="1340941" cy="162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Souhlásky</a:t>
          </a:r>
          <a:endParaRPr lang="cs-CZ" sz="1900" kern="1200" dirty="0"/>
        </a:p>
      </dsp:txBody>
      <dsp:txXfrm>
        <a:off x="4753751" y="1219199"/>
        <a:ext cx="1340941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5396635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</a:t>
            </a:r>
            <a:r>
              <a:rPr lang="cs-CZ" smtClean="0">
                <a:solidFill>
                  <a:schemeClr val="accent4">
                    <a:lumMod val="50000"/>
                  </a:schemeClr>
                </a:solidFill>
              </a:rPr>
              <a:t>: žádné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rozdělení hlásek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5852" y="214290"/>
            <a:ext cx="56477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Rozdělení hlásek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285860"/>
            <a:ext cx="7199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Slabiky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se skládají z </a:t>
            </a:r>
            <a:r>
              <a:rPr lang="cs-CZ" sz="2400" b="1" dirty="0" smtClean="0">
                <a:solidFill>
                  <a:srgbClr val="FF0000"/>
                </a:solidFill>
              </a:rPr>
              <a:t>hlásek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. Hlásky vyslovujeme.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1857364"/>
            <a:ext cx="48045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Napsaná hláska je </a:t>
            </a:r>
            <a:r>
              <a:rPr lang="cs-CZ" sz="2800" b="1" dirty="0" smtClean="0">
                <a:solidFill>
                  <a:srgbClr val="FF0000"/>
                </a:solidFill>
              </a:rPr>
              <a:t>písmeno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2714620"/>
            <a:ext cx="2829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3399"/>
                </a:solidFill>
              </a:rPr>
              <a:t>Hlásky dělíme na: 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3929058" y="2786058"/>
            <a:ext cx="2928958" cy="857256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SAMOHLÁSKY</a:t>
            </a:r>
            <a:endParaRPr lang="cs-CZ" sz="2800" b="1" dirty="0"/>
          </a:p>
        </p:txBody>
      </p:sp>
      <p:sp>
        <p:nvSpPr>
          <p:cNvPr id="7" name="Lichoběžník 6"/>
          <p:cNvSpPr/>
          <p:nvPr/>
        </p:nvSpPr>
        <p:spPr>
          <a:xfrm>
            <a:off x="3786182" y="4071942"/>
            <a:ext cx="3214710" cy="928694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DVOJHLÁSKY</a:t>
            </a:r>
            <a:endParaRPr lang="cs-CZ" sz="3600" dirty="0"/>
          </a:p>
        </p:txBody>
      </p:sp>
      <p:sp>
        <p:nvSpPr>
          <p:cNvPr id="8" name="Lichoběžník 7"/>
          <p:cNvSpPr/>
          <p:nvPr/>
        </p:nvSpPr>
        <p:spPr>
          <a:xfrm>
            <a:off x="3786182" y="5357826"/>
            <a:ext cx="3429024" cy="857256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SOUHLÁSKY</a:t>
            </a:r>
            <a:endParaRPr lang="cs-CZ" sz="3600" b="1" dirty="0"/>
          </a:p>
        </p:txBody>
      </p:sp>
      <p:pic>
        <p:nvPicPr>
          <p:cNvPr id="1026" name="Picture 2" descr="C:\Users\Blanka\AppData\Local\Microsoft\Windows\Temporary Internet Files\Content.IE5\0YCHHQZI\MC9004134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3714752"/>
            <a:ext cx="2219608" cy="2353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3108" y="285728"/>
            <a:ext cx="30492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samohlásky</a:t>
            </a:r>
            <a:endParaRPr lang="cs-CZ" sz="3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142984"/>
            <a:ext cx="7668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JSOU HLÁSKY, KTERÉ MOHOU SAMY TVOŘIT SLABIKU</a:t>
            </a:r>
            <a:endParaRPr lang="cs-CZ" sz="2400" b="1" dirty="0"/>
          </a:p>
        </p:txBody>
      </p:sp>
      <p:sp>
        <p:nvSpPr>
          <p:cNvPr id="4" name="Elipsa 3"/>
          <p:cNvSpPr/>
          <p:nvPr/>
        </p:nvSpPr>
        <p:spPr>
          <a:xfrm>
            <a:off x="142844" y="1857364"/>
            <a:ext cx="3143272" cy="128588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KRÁTKÉ SAMOHLÁSKY</a:t>
            </a:r>
            <a:endParaRPr lang="cs-CZ" b="1" dirty="0"/>
          </a:p>
        </p:txBody>
      </p:sp>
      <p:sp>
        <p:nvSpPr>
          <p:cNvPr id="5" name="Elipsa 4"/>
          <p:cNvSpPr/>
          <p:nvPr/>
        </p:nvSpPr>
        <p:spPr>
          <a:xfrm>
            <a:off x="285720" y="3857628"/>
            <a:ext cx="2857520" cy="114300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DLOUHÉ SAMOHLÁSKY</a:t>
            </a:r>
            <a:endParaRPr lang="cs-CZ" b="1" dirty="0"/>
          </a:p>
        </p:txBody>
      </p:sp>
      <p:sp>
        <p:nvSpPr>
          <p:cNvPr id="6" name="Kosočtverec 5"/>
          <p:cNvSpPr/>
          <p:nvPr/>
        </p:nvSpPr>
        <p:spPr>
          <a:xfrm>
            <a:off x="3786182" y="1928802"/>
            <a:ext cx="714380" cy="571504"/>
          </a:xfrm>
          <a:prstGeom prst="diamon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Kosočtverec 6"/>
          <p:cNvSpPr/>
          <p:nvPr/>
        </p:nvSpPr>
        <p:spPr>
          <a:xfrm>
            <a:off x="4786314" y="1928802"/>
            <a:ext cx="714380" cy="571504"/>
          </a:xfrm>
          <a:prstGeom prst="diamon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8" name="Kosočtverec 7"/>
          <p:cNvSpPr/>
          <p:nvPr/>
        </p:nvSpPr>
        <p:spPr>
          <a:xfrm>
            <a:off x="5857884" y="1928802"/>
            <a:ext cx="714380" cy="571504"/>
          </a:xfrm>
          <a:prstGeom prst="diamon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9" name="Kosočtverec 8"/>
          <p:cNvSpPr/>
          <p:nvPr/>
        </p:nvSpPr>
        <p:spPr>
          <a:xfrm>
            <a:off x="6929454" y="1928802"/>
            <a:ext cx="1214446" cy="642942"/>
          </a:xfrm>
          <a:prstGeom prst="diamon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(Y)</a:t>
            </a:r>
            <a:endParaRPr lang="cs-CZ" dirty="0"/>
          </a:p>
        </p:txBody>
      </p:sp>
      <p:sp>
        <p:nvSpPr>
          <p:cNvPr id="10" name="Kosočtverec 9"/>
          <p:cNvSpPr/>
          <p:nvPr/>
        </p:nvSpPr>
        <p:spPr>
          <a:xfrm>
            <a:off x="4214810" y="2571744"/>
            <a:ext cx="857256" cy="714380"/>
          </a:xfrm>
          <a:prstGeom prst="diamon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1" name="Kosočtverec 10"/>
          <p:cNvSpPr/>
          <p:nvPr/>
        </p:nvSpPr>
        <p:spPr>
          <a:xfrm>
            <a:off x="6357950" y="2500306"/>
            <a:ext cx="785818" cy="785818"/>
          </a:xfrm>
          <a:prstGeom prst="diamon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2" name="Kosočtverec 11"/>
          <p:cNvSpPr/>
          <p:nvPr/>
        </p:nvSpPr>
        <p:spPr>
          <a:xfrm>
            <a:off x="3929058" y="4000504"/>
            <a:ext cx="857256" cy="785818"/>
          </a:xfrm>
          <a:prstGeom prst="diamo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13" name="Kosočtverec 12"/>
          <p:cNvSpPr/>
          <p:nvPr/>
        </p:nvSpPr>
        <p:spPr>
          <a:xfrm>
            <a:off x="5143504" y="4000504"/>
            <a:ext cx="857256" cy="785818"/>
          </a:xfrm>
          <a:prstGeom prst="diamo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14" name="Kosočtverec 13"/>
          <p:cNvSpPr/>
          <p:nvPr/>
        </p:nvSpPr>
        <p:spPr>
          <a:xfrm>
            <a:off x="6143636" y="4000504"/>
            <a:ext cx="928694" cy="785818"/>
          </a:xfrm>
          <a:prstGeom prst="diamo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5" name="Kosočtverec 14"/>
          <p:cNvSpPr/>
          <p:nvPr/>
        </p:nvSpPr>
        <p:spPr>
          <a:xfrm>
            <a:off x="4500562" y="4643446"/>
            <a:ext cx="1000132" cy="928694"/>
          </a:xfrm>
          <a:prstGeom prst="diamo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ó</a:t>
            </a:r>
            <a:endParaRPr lang="cs-CZ" dirty="0"/>
          </a:p>
        </p:txBody>
      </p:sp>
      <p:sp>
        <p:nvSpPr>
          <p:cNvPr id="16" name="Kosočtverec 15"/>
          <p:cNvSpPr/>
          <p:nvPr/>
        </p:nvSpPr>
        <p:spPr>
          <a:xfrm>
            <a:off x="5786446" y="4643446"/>
            <a:ext cx="857256" cy="928694"/>
          </a:xfrm>
          <a:prstGeom prst="diamo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</a:t>
            </a:r>
            <a:endParaRPr lang="cs-CZ" dirty="0"/>
          </a:p>
        </p:txBody>
      </p:sp>
      <p:sp>
        <p:nvSpPr>
          <p:cNvPr id="17" name="Kosočtverec 16"/>
          <p:cNvSpPr/>
          <p:nvPr/>
        </p:nvSpPr>
        <p:spPr>
          <a:xfrm>
            <a:off x="7215206" y="4000504"/>
            <a:ext cx="928694" cy="857256"/>
          </a:xfrm>
          <a:prstGeom prst="diamo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(ý)</a:t>
            </a:r>
            <a:endParaRPr lang="cs-CZ" dirty="0"/>
          </a:p>
        </p:txBody>
      </p:sp>
      <p:sp>
        <p:nvSpPr>
          <p:cNvPr id="18" name="Kosočtverec 17"/>
          <p:cNvSpPr/>
          <p:nvPr/>
        </p:nvSpPr>
        <p:spPr>
          <a:xfrm>
            <a:off x="6786578" y="4714884"/>
            <a:ext cx="1000132" cy="857256"/>
          </a:xfrm>
          <a:prstGeom prst="diamon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(ů)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28662" y="6000768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L</a:t>
            </a:r>
            <a:r>
              <a:rPr lang="cs-CZ" sz="2800" dirty="0" err="1" smtClean="0">
                <a:solidFill>
                  <a:srgbClr val="FF0000"/>
                </a:solidFill>
              </a:rPr>
              <a:t>u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b</a:t>
            </a:r>
            <a:r>
              <a:rPr lang="cs-CZ" sz="2800" dirty="0" err="1" smtClean="0">
                <a:solidFill>
                  <a:srgbClr val="FF0000"/>
                </a:solidFill>
              </a:rPr>
              <a:t>o</a:t>
            </a:r>
            <a:r>
              <a:rPr lang="cs-CZ" sz="2800" dirty="0" err="1" smtClean="0"/>
              <a:t>š</a:t>
            </a:r>
            <a:r>
              <a:rPr lang="cs-CZ" sz="2800" dirty="0" smtClean="0"/>
              <a:t>, m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l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, J</a:t>
            </a:r>
            <a:r>
              <a:rPr lang="cs-CZ" sz="2800" dirty="0" smtClean="0">
                <a:solidFill>
                  <a:srgbClr val="FF0000"/>
                </a:solidFill>
              </a:rPr>
              <a:t>á</a:t>
            </a:r>
            <a:r>
              <a:rPr lang="cs-CZ" sz="2800" dirty="0" smtClean="0"/>
              <a:t>j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, M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l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ú</a:t>
            </a:r>
            <a:r>
              <a:rPr lang="cs-CZ" sz="2800" dirty="0" smtClean="0"/>
              <a:t>ly, k</a:t>
            </a:r>
            <a:r>
              <a:rPr lang="cs-CZ" sz="2800" dirty="0" smtClean="0">
                <a:solidFill>
                  <a:srgbClr val="FF0000"/>
                </a:solidFill>
              </a:rPr>
              <a:t>ů</a:t>
            </a:r>
            <a:r>
              <a:rPr lang="cs-CZ" sz="2800" dirty="0" smtClean="0"/>
              <a:t>ž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 rot="5400000">
            <a:off x="892955" y="6322227"/>
            <a:ext cx="107154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2107401" y="6250789"/>
            <a:ext cx="12144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3071814" y="6286508"/>
            <a:ext cx="11429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3929070" y="6215070"/>
            <a:ext cx="1214422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16200000" flipH="1">
            <a:off x="4643450" y="6215070"/>
            <a:ext cx="1214422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>
            <a:off x="5500706" y="6215070"/>
            <a:ext cx="114298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57422" y="214290"/>
            <a:ext cx="36711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Dvojhlásky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142984"/>
            <a:ext cx="7402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SE SKLÁDAJÍ ZE DVOU SAMOHLÁSEK, KTERÉ JSOU V JEDNÉ SLABICE</a:t>
            </a:r>
            <a:endParaRPr lang="cs-CZ" b="1" dirty="0"/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357158" y="1928802"/>
            <a:ext cx="1785950" cy="928694"/>
          </a:xfrm>
          <a:prstGeom prst="snip2Diag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ou</a:t>
            </a:r>
            <a:endParaRPr lang="cs-CZ" sz="4800" dirty="0"/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357158" y="3214686"/>
            <a:ext cx="1785950" cy="1000132"/>
          </a:xfrm>
          <a:prstGeom prst="snip2Diag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au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00298" y="2143116"/>
            <a:ext cx="123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</a:t>
            </a:r>
            <a:r>
              <a:rPr lang="cs-CZ" sz="2800" dirty="0" err="1" smtClean="0">
                <a:solidFill>
                  <a:srgbClr val="FF0000"/>
                </a:solidFill>
              </a:rPr>
              <a:t>ou</a:t>
            </a:r>
            <a:r>
              <a:rPr lang="cs-CZ" sz="2800" dirty="0" smtClean="0"/>
              <a:t> </a:t>
            </a:r>
            <a:r>
              <a:rPr lang="cs-CZ" sz="2800" dirty="0" err="1" smtClean="0"/>
              <a:t>ká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214554"/>
            <a:ext cx="1183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ou</a:t>
            </a:r>
            <a:r>
              <a:rPr lang="cs-CZ" sz="2400" dirty="0" smtClean="0"/>
              <a:t> </a:t>
            </a:r>
            <a:r>
              <a:rPr lang="cs-CZ" sz="2400" dirty="0" err="1" smtClean="0"/>
              <a:t>ka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00826" y="2214554"/>
            <a:ext cx="1042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ou</a:t>
            </a:r>
            <a:r>
              <a:rPr lang="cs-CZ" sz="2400" dirty="0" smtClean="0"/>
              <a:t> </a:t>
            </a:r>
            <a:r>
              <a:rPr lang="cs-CZ" sz="2400" dirty="0" err="1" smtClean="0"/>
              <a:t>vej</a:t>
            </a:r>
            <a:endParaRPr lang="cs-CZ" sz="2400" dirty="0"/>
          </a:p>
        </p:txBody>
      </p:sp>
      <p:cxnSp>
        <p:nvCxnSpPr>
          <p:cNvPr id="18" name="Přímá spojovací čára 17"/>
          <p:cNvCxnSpPr/>
          <p:nvPr/>
        </p:nvCxnSpPr>
        <p:spPr>
          <a:xfrm rot="16200000" flipH="1">
            <a:off x="2571736" y="2285992"/>
            <a:ext cx="1214446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4822033" y="2393149"/>
            <a:ext cx="9286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6500826" y="2357430"/>
            <a:ext cx="92869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428860" y="3571876"/>
            <a:ext cx="1132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au</a:t>
            </a:r>
            <a:r>
              <a:rPr lang="cs-CZ" sz="3200" dirty="0" smtClean="0"/>
              <a:t> to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43372" y="3643314"/>
            <a:ext cx="1661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au</a:t>
            </a:r>
            <a:r>
              <a:rPr lang="cs-CZ" sz="2800" dirty="0" smtClean="0"/>
              <a:t> to bus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29322" y="3643314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au</a:t>
            </a:r>
            <a:r>
              <a:rPr lang="cs-CZ" sz="2800" dirty="0" smtClean="0"/>
              <a:t> to mat</a:t>
            </a:r>
            <a:endParaRPr lang="cs-CZ" sz="2800" dirty="0"/>
          </a:p>
        </p:txBody>
      </p:sp>
      <p:cxnSp>
        <p:nvCxnSpPr>
          <p:cNvPr id="29" name="Přímá spojovací čára 28"/>
          <p:cNvCxnSpPr/>
          <p:nvPr/>
        </p:nvCxnSpPr>
        <p:spPr>
          <a:xfrm rot="16200000" flipH="1">
            <a:off x="2285984" y="3786190"/>
            <a:ext cx="1357322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4179091" y="3821909"/>
            <a:ext cx="1000132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6200000" flipH="1">
            <a:off x="4572000" y="3786190"/>
            <a:ext cx="1071570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6200000" flipH="1">
            <a:off x="5929322" y="3786190"/>
            <a:ext cx="100013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6465107" y="3750471"/>
            <a:ext cx="857256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Blanka\AppData\Local\Microsoft\Windows\Temporary Internet Files\Content.IE5\0B0L0CFH\MC9003253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4643446"/>
            <a:ext cx="1690726" cy="1808683"/>
          </a:xfrm>
          <a:prstGeom prst="rect">
            <a:avLst/>
          </a:prstGeom>
          <a:noFill/>
        </p:spPr>
      </p:pic>
      <p:pic>
        <p:nvPicPr>
          <p:cNvPr id="2051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4857760"/>
            <a:ext cx="1830629" cy="1149401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9Y97RLNH\MP9003999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4714884"/>
            <a:ext cx="1879282" cy="1417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5918" y="214290"/>
            <a:ext cx="39982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souhlásky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7290" y="1142984"/>
            <a:ext cx="4806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JSOU VŠECHNY OSTATNÍ HLÁSKY</a:t>
            </a:r>
            <a:endParaRPr lang="cs-CZ" sz="2400" b="1" dirty="0"/>
          </a:p>
        </p:txBody>
      </p:sp>
      <p:sp>
        <p:nvSpPr>
          <p:cNvPr id="4" name="Pravidelný pětiúhelník 3"/>
          <p:cNvSpPr/>
          <p:nvPr/>
        </p:nvSpPr>
        <p:spPr>
          <a:xfrm>
            <a:off x="357158" y="1643050"/>
            <a:ext cx="3000396" cy="1214446"/>
          </a:xfrm>
          <a:prstGeom prst="pent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TVRDÉ SOUHLÁSKY</a:t>
            </a:r>
            <a:endParaRPr lang="cs-CZ" sz="2000" b="1" dirty="0"/>
          </a:p>
        </p:txBody>
      </p:sp>
      <p:sp>
        <p:nvSpPr>
          <p:cNvPr id="5" name="Pravidelný pětiúhelník 4"/>
          <p:cNvSpPr/>
          <p:nvPr/>
        </p:nvSpPr>
        <p:spPr>
          <a:xfrm>
            <a:off x="285720" y="3143248"/>
            <a:ext cx="3214710" cy="1143008"/>
          </a:xfrm>
          <a:prstGeom prst="pent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MĚKKÉ SOUHLÁSKY</a:t>
            </a:r>
            <a:endParaRPr lang="cs-CZ" sz="2000" b="1" dirty="0"/>
          </a:p>
        </p:txBody>
      </p:sp>
      <p:sp>
        <p:nvSpPr>
          <p:cNvPr id="6" name="Pravidelný pětiúhelník 5"/>
          <p:cNvSpPr/>
          <p:nvPr/>
        </p:nvSpPr>
        <p:spPr>
          <a:xfrm>
            <a:off x="357158" y="4643446"/>
            <a:ext cx="3214710" cy="1214446"/>
          </a:xfrm>
          <a:prstGeom prst="pent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OBOJETNÉ SOUHLÁSKY</a:t>
            </a:r>
            <a:endParaRPr lang="cs-CZ" sz="2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3786182" y="1857364"/>
            <a:ext cx="4214842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h, ch, k, r, d, t, n</a:t>
            </a:r>
            <a:endParaRPr lang="cs-CZ" sz="3600" dirty="0"/>
          </a:p>
        </p:txBody>
      </p:sp>
      <p:sp>
        <p:nvSpPr>
          <p:cNvPr id="8" name="Zaoblený obdélník 7"/>
          <p:cNvSpPr/>
          <p:nvPr/>
        </p:nvSpPr>
        <p:spPr>
          <a:xfrm>
            <a:off x="3714744" y="3357562"/>
            <a:ext cx="4429156" cy="71438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ž, š, č, ř, c, j, ď, ť, ň 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3786182" y="4857760"/>
            <a:ext cx="4357718" cy="71438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b, f, l, m, p, s, v, z 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285720" y="6072206"/>
            <a:ext cx="7786742" cy="5715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h</a:t>
            </a:r>
            <a:r>
              <a:rPr lang="cs-CZ" sz="2800" b="1" dirty="0" smtClean="0">
                <a:solidFill>
                  <a:schemeClr val="tx1"/>
                </a:solidFill>
              </a:rPr>
              <a:t>o</a:t>
            </a:r>
            <a:r>
              <a:rPr lang="cs-CZ" sz="2800" b="1" dirty="0" smtClean="0">
                <a:solidFill>
                  <a:srgbClr val="00B050"/>
                </a:solidFill>
              </a:rPr>
              <a:t>r</a:t>
            </a:r>
            <a:r>
              <a:rPr lang="cs-CZ" sz="2800" b="1" dirty="0" smtClean="0">
                <a:solidFill>
                  <a:schemeClr val="tx1"/>
                </a:solidFill>
              </a:rPr>
              <a:t>y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00B050"/>
                </a:solidFill>
              </a:rPr>
              <a:t>k</a:t>
            </a:r>
            <a:r>
              <a:rPr lang="cs-CZ" sz="2800" b="1" dirty="0" smtClean="0"/>
              <a:t>o</a:t>
            </a:r>
            <a:r>
              <a:rPr lang="cs-CZ" sz="2800" b="1" dirty="0" smtClean="0">
                <a:solidFill>
                  <a:srgbClr val="00B050"/>
                </a:solidFill>
              </a:rPr>
              <a:t>ž</a:t>
            </a:r>
            <a:r>
              <a:rPr lang="cs-CZ" sz="2800" b="1" dirty="0" smtClean="0"/>
              <a:t>i</a:t>
            </a:r>
            <a:r>
              <a:rPr lang="cs-CZ" sz="2800" b="1" dirty="0" smtClean="0">
                <a:solidFill>
                  <a:srgbClr val="00B050"/>
                </a:solidFill>
              </a:rPr>
              <a:t>ch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00B050"/>
                </a:solidFill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</a:rPr>
              <a:t>y</a:t>
            </a:r>
            <a:r>
              <a:rPr lang="cs-CZ" sz="2800" b="1" dirty="0" smtClean="0">
                <a:solidFill>
                  <a:srgbClr val="00B050"/>
                </a:solidFill>
              </a:rPr>
              <a:t>č</a:t>
            </a:r>
            <a:r>
              <a:rPr lang="cs-CZ" sz="2800" b="1" dirty="0" smtClean="0">
                <a:solidFill>
                  <a:schemeClr val="tx1"/>
                </a:solidFill>
              </a:rPr>
              <a:t>í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00B050"/>
                </a:solidFill>
              </a:rPr>
              <a:t>m</a:t>
            </a:r>
            <a:r>
              <a:rPr lang="cs-CZ" sz="2800" b="1" dirty="0" smtClean="0"/>
              <a:t>y</a:t>
            </a:r>
            <a:r>
              <a:rPr lang="cs-CZ" sz="2800" b="1" dirty="0" smtClean="0">
                <a:solidFill>
                  <a:srgbClr val="00B050"/>
                </a:solidFill>
              </a:rPr>
              <a:t>š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00B050"/>
                </a:solidFill>
              </a:rPr>
              <a:t>l</a:t>
            </a:r>
            <a:r>
              <a:rPr lang="cs-CZ" sz="2800" b="1" dirty="0" smtClean="0"/>
              <a:t>í</a:t>
            </a:r>
            <a:r>
              <a:rPr lang="cs-CZ" sz="2800" b="1" dirty="0" smtClean="0">
                <a:solidFill>
                  <a:srgbClr val="00B050"/>
                </a:solidFill>
              </a:rPr>
              <a:t>p</a:t>
            </a:r>
            <a:r>
              <a:rPr lang="cs-CZ" sz="2800" b="1" dirty="0" smtClean="0"/>
              <a:t>a, </a:t>
            </a:r>
            <a:r>
              <a:rPr lang="cs-CZ" sz="2800" b="1" dirty="0" smtClean="0">
                <a:solidFill>
                  <a:srgbClr val="00B050"/>
                </a:solidFill>
              </a:rPr>
              <a:t>v</a:t>
            </a:r>
            <a:r>
              <a:rPr lang="cs-CZ" sz="2800" b="1" dirty="0" smtClean="0"/>
              <a:t>i</a:t>
            </a:r>
            <a:r>
              <a:rPr lang="cs-CZ" sz="2800" b="1" dirty="0" smtClean="0">
                <a:solidFill>
                  <a:srgbClr val="00B050"/>
                </a:solidFill>
              </a:rPr>
              <a:t>d</a:t>
            </a:r>
            <a:r>
              <a:rPr lang="cs-CZ" sz="2800" b="1" dirty="0" smtClean="0"/>
              <a:t>í, </a:t>
            </a:r>
            <a:r>
              <a:rPr lang="cs-CZ" sz="2800" b="1" dirty="0" smtClean="0">
                <a:solidFill>
                  <a:srgbClr val="00B050"/>
                </a:solidFill>
              </a:rPr>
              <a:t>m</a:t>
            </a:r>
            <a:r>
              <a:rPr lang="cs-CZ" sz="2800" b="1" dirty="0" smtClean="0"/>
              <a:t>ou</a:t>
            </a:r>
            <a:r>
              <a:rPr lang="cs-CZ" sz="2800" b="1" dirty="0" smtClean="0">
                <a:solidFill>
                  <a:srgbClr val="00B050"/>
                </a:solidFill>
              </a:rPr>
              <a:t>ch</a:t>
            </a:r>
            <a:r>
              <a:rPr lang="cs-CZ" sz="2800" b="1" dirty="0" smtClean="0"/>
              <a:t>a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203</TotalTime>
  <Words>228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36</cp:revision>
  <dcterms:created xsi:type="dcterms:W3CDTF">2011-06-20T10:40:08Z</dcterms:created>
  <dcterms:modified xsi:type="dcterms:W3CDTF">2014-10-20T12:17:32Z</dcterms:modified>
</cp:coreProperties>
</file>