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VY_32_INOVACE_ČJ2_11_Psaní u – ú/ů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u – ú/ů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5" qsCatId="3D" csTypeId="urn:microsoft.com/office/officeart/2005/8/colors/colorful4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Psaní u – ú/ů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VY_32_INOVACE_ČJ2_11_Psaní u – ú/ů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u – ú/ů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1154" y="895648"/>
          <a:ext cx="6093691" cy="227270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Psaní u – ú/ů</a:t>
          </a:r>
          <a:endParaRPr lang="cs-CZ" sz="6500" kern="1200" dirty="0"/>
        </a:p>
      </dsp:txBody>
      <dsp:txXfrm>
        <a:off x="1154" y="895648"/>
        <a:ext cx="6093691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– psaní u-ú/ů,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0232" y="214290"/>
            <a:ext cx="55018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Vypište slova s u – ú - ů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357298"/>
            <a:ext cx="6341801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 údolí je dům, v tom domě je stůl.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Na stole je ubrus, na ubrusu sůl.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Pod stolem je hůl, pohádky je půl.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3357562"/>
            <a:ext cx="816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------------------------------------------------------------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0B0L0CFH\MC900410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857628"/>
            <a:ext cx="2703303" cy="2571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571480"/>
            <a:ext cx="6466835" cy="83099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Hláska dlouhé </a:t>
            </a:r>
            <a:r>
              <a:rPr lang="cs-CZ" sz="2400" b="1" dirty="0" smtClean="0">
                <a:solidFill>
                  <a:srgbClr val="FF0000"/>
                </a:solidFill>
              </a:rPr>
              <a:t>„ú“</a:t>
            </a:r>
            <a:r>
              <a:rPr lang="cs-CZ" sz="2400" b="1" dirty="0" smtClean="0"/>
              <a:t> se zaznamenává někdy </a:t>
            </a:r>
          </a:p>
          <a:p>
            <a:r>
              <a:rPr lang="cs-CZ" sz="2400" b="1" dirty="0" smtClean="0"/>
              <a:t>písmenem </a:t>
            </a:r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r>
              <a:rPr lang="cs-CZ" sz="2400" b="1" dirty="0" smtClean="0"/>
              <a:t>, jindy písmenem </a:t>
            </a:r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1785926"/>
            <a:ext cx="646843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Písmeno </a:t>
            </a:r>
            <a:r>
              <a:rPr lang="cs-CZ" sz="2400" dirty="0" smtClean="0">
                <a:solidFill>
                  <a:srgbClr val="FF0000"/>
                </a:solidFill>
              </a:rPr>
              <a:t>ú</a:t>
            </a:r>
            <a:r>
              <a:rPr lang="cs-CZ" sz="2400" dirty="0" smtClean="0"/>
              <a:t> </a:t>
            </a:r>
            <a:r>
              <a:rPr lang="cs-CZ" sz="2400" b="1" dirty="0" smtClean="0"/>
              <a:t>píšeme na začátku slova </a:t>
            </a:r>
            <a:r>
              <a:rPr lang="cs-CZ" sz="2400" dirty="0" smtClean="0"/>
              <a:t>(</a:t>
            </a:r>
            <a:r>
              <a:rPr lang="cs-CZ" sz="2400" i="1" dirty="0" smtClean="0"/>
              <a:t>únor)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124" y="2643182"/>
            <a:ext cx="905087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Písmeno </a:t>
            </a:r>
            <a:r>
              <a:rPr lang="cs-CZ" sz="2400" dirty="0" smtClean="0">
                <a:solidFill>
                  <a:srgbClr val="FF0000"/>
                </a:solidFill>
              </a:rPr>
              <a:t>ů</a:t>
            </a:r>
            <a:r>
              <a:rPr lang="cs-CZ" sz="2400" dirty="0" smtClean="0"/>
              <a:t> píšeme </a:t>
            </a:r>
            <a:r>
              <a:rPr lang="cs-CZ" sz="2400" b="1" dirty="0" smtClean="0"/>
              <a:t>uvnitř, nebo na konci slova </a:t>
            </a:r>
            <a:r>
              <a:rPr lang="cs-CZ" sz="2400" dirty="0" smtClean="0"/>
              <a:t>(</a:t>
            </a:r>
            <a:r>
              <a:rPr lang="cs-CZ" sz="2400" i="1" dirty="0" smtClean="0"/>
              <a:t>růže, domů)</a:t>
            </a:r>
            <a:endParaRPr lang="cs-CZ" sz="2400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500034" y="5143512"/>
            <a:ext cx="214314" cy="214314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285852" y="5143512"/>
            <a:ext cx="214314" cy="214314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500298" y="5143512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3357554" y="5143512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7000892" y="5072074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7786710" y="5072074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4572000" y="5143512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357818" y="5143512"/>
            <a:ext cx="214314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pisek se šipkou doleva 16"/>
          <p:cNvSpPr/>
          <p:nvPr/>
        </p:nvSpPr>
        <p:spPr>
          <a:xfrm>
            <a:off x="142844" y="4286256"/>
            <a:ext cx="1285884" cy="857256"/>
          </a:xfrm>
          <a:prstGeom prst="leftArrow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ústa</a:t>
            </a:r>
            <a:endParaRPr lang="cs-CZ" sz="2000" b="1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1071538" y="3714752"/>
            <a:ext cx="357190" cy="500066"/>
          </a:xfrm>
          <a:prstGeom prst="round2Same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2214546" y="4429132"/>
            <a:ext cx="1500198" cy="714380"/>
          </a:xfrm>
          <a:prstGeom prst="round2Same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hůl</a:t>
            </a:r>
            <a:endParaRPr lang="cs-CZ" sz="2800" b="1" dirty="0"/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4286248" y="4429132"/>
            <a:ext cx="1500198" cy="642942"/>
          </a:xfrm>
          <a:prstGeom prst="round2Same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růže</a:t>
            </a:r>
            <a:endParaRPr lang="cs-CZ" sz="2800" b="1" dirty="0"/>
          </a:p>
        </p:txBody>
      </p:sp>
      <p:sp>
        <p:nvSpPr>
          <p:cNvPr id="21" name="Obdélník se zakulaceným rohem na stejné straně 20"/>
          <p:cNvSpPr/>
          <p:nvPr/>
        </p:nvSpPr>
        <p:spPr>
          <a:xfrm>
            <a:off x="6500826" y="4357694"/>
            <a:ext cx="1714512" cy="642942"/>
          </a:xfrm>
          <a:prstGeom prst="round2Same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domů</a:t>
            </a:r>
            <a:endParaRPr lang="cs-CZ" sz="3200" b="1" dirty="0"/>
          </a:p>
        </p:txBody>
      </p:sp>
      <p:cxnSp>
        <p:nvCxnSpPr>
          <p:cNvPr id="23" name="Přímá spojovací čára 22"/>
          <p:cNvCxnSpPr>
            <a:stCxn id="17" idx="3"/>
            <a:endCxn id="19" idx="2"/>
          </p:cNvCxnSpPr>
          <p:nvPr/>
        </p:nvCxnSpPr>
        <p:spPr>
          <a:xfrm>
            <a:off x="1428728" y="4714884"/>
            <a:ext cx="78581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19" idx="0"/>
            <a:endCxn id="20" idx="2"/>
          </p:cNvCxnSpPr>
          <p:nvPr/>
        </p:nvCxnSpPr>
        <p:spPr>
          <a:xfrm flipV="1">
            <a:off x="3714744" y="4750603"/>
            <a:ext cx="571504" cy="357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20" idx="0"/>
            <a:endCxn id="21" idx="2"/>
          </p:cNvCxnSpPr>
          <p:nvPr/>
        </p:nvCxnSpPr>
        <p:spPr>
          <a:xfrm flipV="1">
            <a:off x="5786446" y="4679165"/>
            <a:ext cx="714380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214290"/>
            <a:ext cx="41456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dopište chybějící u –ú - ů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857364"/>
            <a:ext cx="83712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_koly, _ řad, _bor, _pal, _</a:t>
            </a:r>
            <a:r>
              <a:rPr lang="cs-CZ" sz="2400" b="1" dirty="0" err="1" smtClean="0"/>
              <a:t>plavice</a:t>
            </a:r>
            <a:r>
              <a:rPr lang="cs-CZ" sz="2400" b="1" dirty="0" smtClean="0"/>
              <a:t>, _</a:t>
            </a:r>
            <a:r>
              <a:rPr lang="cs-CZ" sz="2400" b="1" dirty="0" err="1" smtClean="0"/>
              <a:t>roda</a:t>
            </a:r>
            <a:r>
              <a:rPr lang="cs-CZ" sz="2400" b="1" dirty="0" smtClean="0"/>
              <a:t>, _sta, </a:t>
            </a:r>
            <a:r>
              <a:rPr lang="cs-CZ" sz="2400" b="1" dirty="0" err="1" smtClean="0"/>
              <a:t>sm</a:t>
            </a:r>
            <a:r>
              <a:rPr lang="cs-CZ" sz="2400" b="1" dirty="0" smtClean="0"/>
              <a:t>_la, </a:t>
            </a:r>
          </a:p>
          <a:p>
            <a:r>
              <a:rPr lang="cs-CZ" sz="2400" b="1" dirty="0" err="1" smtClean="0"/>
              <a:t>Vochom</a:t>
            </a:r>
            <a:r>
              <a:rPr lang="cs-CZ" sz="2400" b="1" dirty="0" smtClean="0"/>
              <a:t>_</a:t>
            </a:r>
            <a:r>
              <a:rPr lang="cs-CZ" sz="2400" b="1" dirty="0" err="1" smtClean="0"/>
              <a:t>rka</a:t>
            </a:r>
            <a:r>
              <a:rPr lang="cs-CZ" sz="2400" b="1" dirty="0" smtClean="0"/>
              <a:t>, p_</a:t>
            </a:r>
            <a:r>
              <a:rPr lang="cs-CZ" sz="2400" b="1" dirty="0" err="1" smtClean="0"/>
              <a:t>da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kr</a:t>
            </a:r>
            <a:r>
              <a:rPr lang="cs-CZ" sz="2400" b="1" dirty="0" smtClean="0"/>
              <a:t>_ta, </a:t>
            </a:r>
            <a:r>
              <a:rPr lang="cs-CZ" sz="2400" b="1" dirty="0" err="1" smtClean="0"/>
              <a:t>sl</a:t>
            </a:r>
            <a:r>
              <a:rPr lang="cs-CZ" sz="2400" b="1" dirty="0" smtClean="0"/>
              <a:t>_ně, k_zle, d_m, _</a:t>
            </a:r>
            <a:r>
              <a:rPr lang="cs-CZ" sz="2400" b="1" dirty="0" err="1" smtClean="0"/>
              <a:t>dolí</a:t>
            </a:r>
            <a:r>
              <a:rPr lang="cs-CZ" sz="2400" b="1" dirty="0" smtClean="0"/>
              <a:t>, h_l, </a:t>
            </a:r>
          </a:p>
          <a:p>
            <a:r>
              <a:rPr lang="cs-CZ" sz="2400" b="1" dirty="0" smtClean="0"/>
              <a:t>_řad, </a:t>
            </a:r>
            <a:r>
              <a:rPr lang="cs-CZ" sz="2400" b="1" dirty="0" err="1" smtClean="0"/>
              <a:t>kl_bíčko</a:t>
            </a:r>
            <a:r>
              <a:rPr lang="cs-CZ" sz="2400" b="1" dirty="0" smtClean="0"/>
              <a:t>, _</a:t>
            </a:r>
            <a:r>
              <a:rPr lang="cs-CZ" sz="2400" b="1" dirty="0" err="1" smtClean="0"/>
              <a:t>hledný</a:t>
            </a:r>
            <a:r>
              <a:rPr lang="cs-CZ" sz="2400" b="1" dirty="0" smtClean="0"/>
              <a:t>, _</a:t>
            </a:r>
            <a:r>
              <a:rPr lang="cs-CZ" sz="2400" b="1" dirty="0" err="1" smtClean="0"/>
              <a:t>zký</a:t>
            </a:r>
            <a:r>
              <a:rPr lang="cs-CZ" sz="2400" b="1" dirty="0" smtClean="0"/>
              <a:t>, </a:t>
            </a:r>
            <a:r>
              <a:rPr lang="cs-CZ" sz="2400" b="1" smtClean="0"/>
              <a:t>d_b</a:t>
            </a:r>
            <a:r>
              <a:rPr lang="cs-CZ" sz="2400" b="1" dirty="0" smtClean="0"/>
              <a:t>, d_chod, _nor, </a:t>
            </a:r>
            <a:r>
              <a:rPr lang="cs-CZ" sz="2400" b="1" dirty="0" err="1" smtClean="0"/>
              <a:t>dol</a:t>
            </a:r>
            <a:r>
              <a:rPr lang="cs-CZ" sz="2400" b="1" dirty="0" smtClean="0"/>
              <a:t>_ </a:t>
            </a:r>
            <a:endParaRPr lang="cs-CZ" sz="2400" b="1" dirty="0"/>
          </a:p>
        </p:txBody>
      </p:sp>
      <p:pic>
        <p:nvPicPr>
          <p:cNvPr id="2050" name="Picture 2" descr="C:\Users\Blanka\AppData\Local\Microsoft\Windows\Temporary Internet Files\Content.IE5\0YCHHQZI\MP9004243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4500570"/>
            <a:ext cx="2571744" cy="2071678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SYN3HWZP\MC9004361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071942"/>
            <a:ext cx="1841500" cy="1438275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SYN3HWZP\MC9004345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4071942"/>
            <a:ext cx="1622425" cy="1860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217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31</cp:revision>
  <dcterms:created xsi:type="dcterms:W3CDTF">2011-06-20T10:40:08Z</dcterms:created>
  <dcterms:modified xsi:type="dcterms:W3CDTF">2014-10-20T12:17:44Z</dcterms:modified>
</cp:coreProperties>
</file>