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0"/>
  </p:notesMasterIdLst>
  <p:sldIdLst>
    <p:sldId id="256" r:id="rId2"/>
    <p:sldId id="257" r:id="rId3"/>
    <p:sldId id="258" r:id="rId4"/>
    <p:sldId id="264" r:id="rId5"/>
    <p:sldId id="265" r:id="rId6"/>
    <p:sldId id="266" r:id="rId7"/>
    <p:sldId id="267" r:id="rId8"/>
    <p:sldId id="26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4C1A8A3-306A-4EB7-A6B1-4F7E0EB9C5D6}" styleName="Střední styl 3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EB9631B5-78F2-41C9-869B-9F39066F8104}" styleName="Střední styl 3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FD0F851-EC5A-4D38-B0AD-8093EC10F338}" styleName="Světlý styl 1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26" autoAdjust="0"/>
    <p:restoredTop sz="94671" autoAdjust="0"/>
  </p:normalViewPr>
  <p:slideViewPr>
    <p:cSldViewPr>
      <p:cViewPr>
        <p:scale>
          <a:sx n="80" d="100"/>
          <a:sy n="80" d="100"/>
        </p:scale>
        <p:origin x="-7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VY_32_INOVACE_12_Slabikotvorné souhlásky r, l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Meclov,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Jiří Burda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Slabikotvorné souhlásky r, l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PROJEKTU:CZ.1.07/1.4.00/21.1839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987" custLinFactNeighborY="697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010567C-1A94-4A9A-82C6-9D6FF4791600}" type="doc">
      <dgm:prSet loTypeId="urn:microsoft.com/office/officeart/2005/8/layout/hProcess9" loCatId="process" qsTypeId="urn:microsoft.com/office/officeart/2005/8/quickstyle/3d1" qsCatId="3D" csTypeId="urn:microsoft.com/office/officeart/2005/8/colors/colorful3" csCatId="colorful" phldr="1"/>
      <dgm:spPr/>
    </dgm:pt>
    <dgm:pt modelId="{65068C3C-777B-419F-9F8F-C2EAF4C1C2B1}">
      <dgm:prSet phldrT="[Text]"/>
      <dgm:spPr/>
      <dgm:t>
        <a:bodyPr/>
        <a:lstStyle/>
        <a:p>
          <a:r>
            <a:rPr lang="cs-CZ" dirty="0" smtClean="0"/>
            <a:t>Slabikotvorné souhlásky r, l</a:t>
          </a:r>
          <a:endParaRPr lang="cs-CZ" dirty="0"/>
        </a:p>
      </dgm:t>
    </dgm:pt>
    <dgm:pt modelId="{C53A6F27-CC40-4537-9D80-52D1DF61ADEA}" type="parTrans" cxnId="{9A907070-8989-4C03-9628-71764FF74D75}">
      <dgm:prSet/>
      <dgm:spPr/>
      <dgm:t>
        <a:bodyPr/>
        <a:lstStyle/>
        <a:p>
          <a:endParaRPr lang="cs-CZ"/>
        </a:p>
      </dgm:t>
    </dgm:pt>
    <dgm:pt modelId="{9D2E205B-3B3F-47C5-8493-5310B8388338}" type="sibTrans" cxnId="{9A907070-8989-4C03-9628-71764FF74D75}">
      <dgm:prSet/>
      <dgm:spPr/>
      <dgm:t>
        <a:bodyPr/>
        <a:lstStyle/>
        <a:p>
          <a:endParaRPr lang="cs-CZ"/>
        </a:p>
      </dgm:t>
    </dgm:pt>
    <dgm:pt modelId="{84A66628-B96C-4997-82FE-2666E6EB2CEB}" type="pres">
      <dgm:prSet presAssocID="{E010567C-1A94-4A9A-82C6-9D6FF4791600}" presName="CompostProcess" presStyleCnt="0">
        <dgm:presLayoutVars>
          <dgm:dir/>
          <dgm:resizeHandles val="exact"/>
        </dgm:presLayoutVars>
      </dgm:prSet>
      <dgm:spPr/>
    </dgm:pt>
    <dgm:pt modelId="{A990616E-E598-4929-A6B8-C596B48338A8}" type="pres">
      <dgm:prSet presAssocID="{E010567C-1A94-4A9A-82C6-9D6FF4791600}" presName="arrow" presStyleLbl="bgShp" presStyleIdx="0" presStyleCnt="1"/>
      <dgm:spPr/>
    </dgm:pt>
    <dgm:pt modelId="{247FD691-C1D2-460C-89F4-C2001ADC2038}" type="pres">
      <dgm:prSet presAssocID="{E010567C-1A94-4A9A-82C6-9D6FF4791600}" presName="linearProcess" presStyleCnt="0"/>
      <dgm:spPr/>
    </dgm:pt>
    <dgm:pt modelId="{F2BEABF2-8B20-4CE4-AD9E-A305924D735F}" type="pres">
      <dgm:prSet presAssocID="{65068C3C-777B-419F-9F8F-C2EAF4C1C2B1}" presName="textNode" presStyleLbl="node1" presStyleIdx="0" presStyleCnt="1" custScaleX="139411" custScaleY="13980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771BAB1-CD48-4027-AB83-B14D5ED2B77A}" type="presOf" srcId="{E010567C-1A94-4A9A-82C6-9D6FF4791600}" destId="{84A66628-B96C-4997-82FE-2666E6EB2CEB}" srcOrd="0" destOrd="0" presId="urn:microsoft.com/office/officeart/2005/8/layout/hProcess9"/>
    <dgm:cxn modelId="{9A907070-8989-4C03-9628-71764FF74D75}" srcId="{E010567C-1A94-4A9A-82C6-9D6FF4791600}" destId="{65068C3C-777B-419F-9F8F-C2EAF4C1C2B1}" srcOrd="0" destOrd="0" parTransId="{C53A6F27-CC40-4537-9D80-52D1DF61ADEA}" sibTransId="{9D2E205B-3B3F-47C5-8493-5310B8388338}"/>
    <dgm:cxn modelId="{719F8437-A341-4042-88E8-9EFD95F34350}" type="presOf" srcId="{65068C3C-777B-419F-9F8F-C2EAF4C1C2B1}" destId="{F2BEABF2-8B20-4CE4-AD9E-A305924D735F}" srcOrd="0" destOrd="0" presId="urn:microsoft.com/office/officeart/2005/8/layout/hProcess9"/>
    <dgm:cxn modelId="{B30084D0-582F-450B-99AD-DFE39A9072D8}" type="presParOf" srcId="{84A66628-B96C-4997-82FE-2666E6EB2CEB}" destId="{A990616E-E598-4929-A6B8-C596B48338A8}" srcOrd="0" destOrd="0" presId="urn:microsoft.com/office/officeart/2005/8/layout/hProcess9"/>
    <dgm:cxn modelId="{1B52E091-0A08-4477-978C-6A014E0F961B}" type="presParOf" srcId="{84A66628-B96C-4997-82FE-2666E6EB2CEB}" destId="{247FD691-C1D2-460C-89F4-C2001ADC2038}" srcOrd="1" destOrd="0" presId="urn:microsoft.com/office/officeart/2005/8/layout/hProcess9"/>
    <dgm:cxn modelId="{16B485CB-1E6B-415D-A3DF-492D6AF3C6CC}" type="presParOf" srcId="{247FD691-C1D2-460C-89F4-C2001ADC2038}" destId="{F2BEABF2-8B20-4CE4-AD9E-A305924D735F}" srcOrd="0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096344" cy="309634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30251" y="0"/>
          <a:ext cx="7344308" cy="309634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Meclov, příspěvková organizace</a:t>
          </a:r>
          <a:endParaRPr lang="cs-CZ" sz="2000" kern="1200" dirty="0"/>
        </a:p>
      </dsp:txBody>
      <dsp:txXfrm>
        <a:off x="1530251" y="0"/>
        <a:ext cx="7344308" cy="495415"/>
      </dsp:txXfrm>
    </dsp:sp>
    <dsp:sp modelId="{A52A0455-90FF-4808-ABD0-F02540D31D5A}">
      <dsp:nvSpPr>
        <dsp:cNvPr id="0" name=""/>
        <dsp:cNvSpPr/>
      </dsp:nvSpPr>
      <dsp:spPr>
        <a:xfrm>
          <a:off x="325116" y="495415"/>
          <a:ext cx="2446111" cy="244611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548172" y="495415"/>
          <a:ext cx="7344308" cy="244611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Jiří Burda</a:t>
          </a:r>
          <a:endParaRPr lang="cs-CZ" sz="2000" kern="1200" dirty="0"/>
        </a:p>
      </dsp:txBody>
      <dsp:txXfrm>
        <a:off x="1548172" y="495415"/>
        <a:ext cx="7344308" cy="495415"/>
      </dsp:txXfrm>
    </dsp:sp>
    <dsp:sp modelId="{313FC574-E1CD-4FB4-B054-0B805CE0447D}">
      <dsp:nvSpPr>
        <dsp:cNvPr id="0" name=""/>
        <dsp:cNvSpPr/>
      </dsp:nvSpPr>
      <dsp:spPr>
        <a:xfrm>
          <a:off x="650232" y="990830"/>
          <a:ext cx="1795879" cy="179587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548172" y="990830"/>
          <a:ext cx="7344308" cy="179587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VY_32_INOVACE_12_Slabikotvorné souhlásky r, l</a:t>
          </a:r>
          <a:endParaRPr lang="cs-CZ" sz="2000" kern="1200" dirty="0"/>
        </a:p>
      </dsp:txBody>
      <dsp:txXfrm>
        <a:off x="1548172" y="990830"/>
        <a:ext cx="7344308" cy="495415"/>
      </dsp:txXfrm>
    </dsp:sp>
    <dsp:sp modelId="{FFC9F71D-1B4F-4AD9-A4A6-86ADEFC8AF5C}">
      <dsp:nvSpPr>
        <dsp:cNvPr id="0" name=""/>
        <dsp:cNvSpPr/>
      </dsp:nvSpPr>
      <dsp:spPr>
        <a:xfrm>
          <a:off x="975348" y="1486245"/>
          <a:ext cx="1145647" cy="114564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91988" y="1487745"/>
          <a:ext cx="7344308" cy="11456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Slabikotvorné souhlásky r, l</a:t>
          </a:r>
          <a:endParaRPr lang="cs-CZ" sz="2000" kern="1200" dirty="0"/>
        </a:p>
      </dsp:txBody>
      <dsp:txXfrm>
        <a:off x="1491988" y="1487745"/>
        <a:ext cx="7344308" cy="495415"/>
      </dsp:txXfrm>
    </dsp:sp>
    <dsp:sp modelId="{EE85B701-7295-41C0-BA7A-34D3756A2AE6}">
      <dsp:nvSpPr>
        <dsp:cNvPr id="0" name=""/>
        <dsp:cNvSpPr/>
      </dsp:nvSpPr>
      <dsp:spPr>
        <a:xfrm>
          <a:off x="1300464" y="1981660"/>
          <a:ext cx="495415" cy="49541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75683" y="2016225"/>
          <a:ext cx="7344308" cy="49541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PROJEKTU:CZ.1.07/1.4.00/21.1839 </a:t>
          </a:r>
          <a:endParaRPr lang="cs-CZ" sz="2000" kern="1200" dirty="0"/>
        </a:p>
      </dsp:txBody>
      <dsp:txXfrm>
        <a:off x="1475683" y="2016225"/>
        <a:ext cx="7344308" cy="495415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990616E-E598-4929-A6B8-C596B48338A8}">
      <dsp:nvSpPr>
        <dsp:cNvPr id="0" name=""/>
        <dsp:cNvSpPr/>
      </dsp:nvSpPr>
      <dsp:spPr>
        <a:xfrm>
          <a:off x="457199" y="0"/>
          <a:ext cx="5181600" cy="4064000"/>
        </a:xfrm>
        <a:prstGeom prst="rightArrow">
          <a:avLst/>
        </a:prstGeom>
        <a:gradFill rotWithShape="0">
          <a:gsLst>
            <a:gs pos="0">
              <a:schemeClr val="accent3">
                <a:tint val="4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tint val="4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tint val="4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/>
        <a:scene3d>
          <a:camera prst="orthographicFront"/>
          <a:lightRig rig="flat" dir="t"/>
        </a:scene3d>
        <a:sp3d z="-190500" extrusionH="12700" prstMaterial="plastic"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F2BEABF2-8B20-4CE4-AD9E-A305924D735F}">
      <dsp:nvSpPr>
        <dsp:cNvPr id="0" name=""/>
        <dsp:cNvSpPr/>
      </dsp:nvSpPr>
      <dsp:spPr>
        <a:xfrm>
          <a:off x="2152" y="895648"/>
          <a:ext cx="6091694" cy="2272702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lvl="0" algn="ctr" defTabSz="2489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600" kern="1200" dirty="0" smtClean="0"/>
            <a:t>Slabikotvorné souhlásky r, l</a:t>
          </a:r>
          <a:endParaRPr lang="cs-CZ" sz="5600" kern="1200" dirty="0"/>
        </a:p>
      </dsp:txBody>
      <dsp:txXfrm>
        <a:off x="2152" y="895648"/>
        <a:ext cx="6091694" cy="22727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553966356"/>
              </p:ext>
            </p:extLst>
          </p:nvPr>
        </p:nvGraphicFramePr>
        <p:xfrm>
          <a:off x="26645" y="692696"/>
          <a:ext cx="8892480" cy="30963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Anotace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Pro 2. ročník ZŠ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Prezentace na interaktivní tabuli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Pomůcky : sešit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Inovace – aktivita a motivace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Metodické pokyny – prezentace a procvičování slabikotvorných r, l 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192277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cs-CZ" dirty="0" smtClean="0"/>
              <a:t>Obsah hodiny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="" xmlns:p14="http://schemas.microsoft.com/office/powerpoint/2010/main" val="1787852769"/>
              </p:ext>
            </p:extLst>
          </p:nvPr>
        </p:nvGraphicFramePr>
        <p:xfrm>
          <a:off x="1475656" y="1556792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="" xmlns:p14="http://schemas.microsoft.com/office/powerpoint/2010/main" val="3129743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Slabikotvorné souhlásky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214282" y="1714488"/>
            <a:ext cx="8572560" cy="7143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Samohlásky a dvojhlásky mohou tvořit samy slabiku ( </a:t>
            </a:r>
            <a:r>
              <a:rPr lang="cs-CZ" sz="2400" b="1" dirty="0" smtClean="0"/>
              <a:t>I</a:t>
            </a:r>
            <a:r>
              <a:rPr lang="cs-CZ" sz="2400" dirty="0" smtClean="0"/>
              <a:t>- </a:t>
            </a:r>
            <a:r>
              <a:rPr lang="cs-CZ" sz="2400" dirty="0" err="1" smtClean="0"/>
              <a:t>va</a:t>
            </a:r>
            <a:r>
              <a:rPr lang="cs-CZ" sz="2400" dirty="0" smtClean="0"/>
              <a:t>, </a:t>
            </a:r>
            <a:r>
              <a:rPr lang="cs-CZ" sz="2400" b="1" dirty="0" smtClean="0"/>
              <a:t>au</a:t>
            </a:r>
            <a:r>
              <a:rPr lang="cs-CZ" sz="2400" dirty="0" smtClean="0"/>
              <a:t> – to).</a:t>
            </a:r>
            <a:endParaRPr lang="cs-CZ" sz="2400" dirty="0"/>
          </a:p>
        </p:txBody>
      </p:sp>
      <p:sp>
        <p:nvSpPr>
          <p:cNvPr id="4" name="Zaoblený obdélník 3"/>
          <p:cNvSpPr/>
          <p:nvPr/>
        </p:nvSpPr>
        <p:spPr>
          <a:xfrm>
            <a:off x="285720" y="2714620"/>
            <a:ext cx="8501122" cy="785818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Slabiku mohou tvořit někdy také souhlásky </a:t>
            </a:r>
            <a:r>
              <a:rPr lang="cs-CZ" sz="2800" b="1" dirty="0" smtClean="0"/>
              <a:t>r</a:t>
            </a:r>
            <a:r>
              <a:rPr lang="cs-CZ" sz="2800" dirty="0" smtClean="0"/>
              <a:t> nebo </a:t>
            </a:r>
            <a:r>
              <a:rPr lang="cs-CZ" sz="2800" b="1" dirty="0" smtClean="0"/>
              <a:t>l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5" name="Zaoblený obdélník 4"/>
          <p:cNvSpPr/>
          <p:nvPr/>
        </p:nvSpPr>
        <p:spPr>
          <a:xfrm>
            <a:off x="285720" y="3714752"/>
            <a:ext cx="8572560" cy="928694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( Je to tehdy, když jsou „obklopeny“ dalšími souhláskami.)</a:t>
            </a:r>
            <a:endParaRPr lang="cs-CZ" sz="2800" dirty="0"/>
          </a:p>
        </p:txBody>
      </p:sp>
      <p:sp>
        <p:nvSpPr>
          <p:cNvPr id="6" name="Zaoblený obdélník 5"/>
          <p:cNvSpPr/>
          <p:nvPr/>
        </p:nvSpPr>
        <p:spPr>
          <a:xfrm>
            <a:off x="357158" y="4929198"/>
            <a:ext cx="8501122" cy="857256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Říkáme jim </a:t>
            </a:r>
            <a:r>
              <a:rPr lang="cs-CZ" sz="3200" dirty="0" smtClean="0">
                <a:solidFill>
                  <a:srgbClr val="FF0000"/>
                </a:solidFill>
              </a:rPr>
              <a:t>slabikotvorné r, l</a:t>
            </a:r>
            <a:r>
              <a:rPr lang="cs-CZ" sz="3200" dirty="0" smtClean="0"/>
              <a:t>. </a:t>
            </a:r>
            <a:r>
              <a:rPr lang="cs-CZ" sz="3200" dirty="0" err="1" smtClean="0"/>
              <a:t>Př</a:t>
            </a:r>
            <a:r>
              <a:rPr lang="cs-CZ" sz="3200" dirty="0" smtClean="0"/>
              <a:t>: </a:t>
            </a:r>
            <a:r>
              <a:rPr lang="cs-CZ" sz="3200" i="1" dirty="0" smtClean="0"/>
              <a:t>v</a:t>
            </a:r>
            <a:r>
              <a:rPr lang="cs-CZ" sz="3200" i="1" dirty="0" smtClean="0">
                <a:solidFill>
                  <a:srgbClr val="FF0000"/>
                </a:solidFill>
              </a:rPr>
              <a:t>l</a:t>
            </a:r>
            <a:r>
              <a:rPr lang="cs-CZ" sz="3200" i="1" dirty="0" smtClean="0"/>
              <a:t>k, v</a:t>
            </a:r>
            <a:r>
              <a:rPr lang="cs-CZ" sz="3200" i="1" dirty="0" smtClean="0">
                <a:solidFill>
                  <a:srgbClr val="FF0000"/>
                </a:solidFill>
              </a:rPr>
              <a:t>l</a:t>
            </a:r>
            <a:r>
              <a:rPr lang="cs-CZ" sz="3200" i="1" dirty="0" smtClean="0"/>
              <a:t>na, t</a:t>
            </a:r>
            <a:r>
              <a:rPr lang="cs-CZ" sz="3200" i="1" dirty="0" smtClean="0">
                <a:solidFill>
                  <a:srgbClr val="FF0000"/>
                </a:solidFill>
              </a:rPr>
              <a:t>r</a:t>
            </a:r>
            <a:r>
              <a:rPr lang="cs-CZ" sz="3200" i="1" dirty="0" smtClean="0"/>
              <a:t>há…</a:t>
            </a:r>
            <a:endParaRPr lang="cs-CZ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Pozorně čtěte slova, všímejte si slabikotvorných souhlásek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Lichoběžník 2"/>
          <p:cNvSpPr/>
          <p:nvPr/>
        </p:nvSpPr>
        <p:spPr>
          <a:xfrm>
            <a:off x="357158" y="2071678"/>
            <a:ext cx="1643074" cy="857256"/>
          </a:xfrm>
          <a:prstGeom prst="trapezoid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MREKV</a:t>
            </a:r>
            <a:endParaRPr lang="cs-CZ" dirty="0"/>
          </a:p>
        </p:txBody>
      </p:sp>
      <p:sp>
        <p:nvSpPr>
          <p:cNvPr id="4" name="Obdélník se zakulaceným rohem na stejné straně 3"/>
          <p:cNvSpPr/>
          <p:nvPr/>
        </p:nvSpPr>
        <p:spPr>
          <a:xfrm>
            <a:off x="1071538" y="3500438"/>
            <a:ext cx="1571636" cy="928694"/>
          </a:xfrm>
          <a:prstGeom prst="round2Same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MLHA</a:t>
            </a:r>
            <a:endParaRPr lang="cs-CZ" dirty="0"/>
          </a:p>
        </p:txBody>
      </p:sp>
      <p:sp>
        <p:nvSpPr>
          <p:cNvPr id="5" name="Elipsa 4"/>
          <p:cNvSpPr/>
          <p:nvPr/>
        </p:nvSpPr>
        <p:spPr>
          <a:xfrm>
            <a:off x="2214546" y="1785926"/>
            <a:ext cx="1714512" cy="928694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MRSKÁ</a:t>
            </a:r>
            <a:endParaRPr lang="cs-CZ" dirty="0"/>
          </a:p>
        </p:txBody>
      </p:sp>
      <p:sp>
        <p:nvSpPr>
          <p:cNvPr id="6" name="Kosočtverec 5"/>
          <p:cNvSpPr/>
          <p:nvPr/>
        </p:nvSpPr>
        <p:spPr>
          <a:xfrm>
            <a:off x="3357554" y="3286124"/>
            <a:ext cx="2214578" cy="2000264"/>
          </a:xfrm>
          <a:prstGeom prst="diamond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SLZA</a:t>
            </a:r>
            <a:endParaRPr lang="cs-CZ" dirty="0"/>
          </a:p>
        </p:txBody>
      </p:sp>
      <p:sp>
        <p:nvSpPr>
          <p:cNvPr id="7" name="Kříž 6"/>
          <p:cNvSpPr/>
          <p:nvPr/>
        </p:nvSpPr>
        <p:spPr>
          <a:xfrm>
            <a:off x="4357686" y="1857364"/>
            <a:ext cx="2071702" cy="1143008"/>
          </a:xfrm>
          <a:prstGeom prst="plus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MRKÁ</a:t>
            </a:r>
            <a:endParaRPr lang="cs-CZ" dirty="0"/>
          </a:p>
        </p:txBody>
      </p:sp>
      <p:sp>
        <p:nvSpPr>
          <p:cNvPr id="8" name="Tětiva 7"/>
          <p:cNvSpPr/>
          <p:nvPr/>
        </p:nvSpPr>
        <p:spPr>
          <a:xfrm>
            <a:off x="785786" y="4786322"/>
            <a:ext cx="2357454" cy="1428760"/>
          </a:xfrm>
          <a:prstGeom prst="chord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CHRT</a:t>
            </a:r>
            <a:endParaRPr lang="cs-CZ" dirty="0"/>
          </a:p>
        </p:txBody>
      </p:sp>
      <p:sp>
        <p:nvSpPr>
          <p:cNvPr id="9" name="Obdélník s odříznutým rohem na stejné straně 8"/>
          <p:cNvSpPr/>
          <p:nvPr/>
        </p:nvSpPr>
        <p:spPr>
          <a:xfrm>
            <a:off x="6929454" y="1857364"/>
            <a:ext cx="1500198" cy="914400"/>
          </a:xfrm>
          <a:prstGeom prst="snip2Same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DRHNE</a:t>
            </a:r>
            <a:endParaRPr lang="cs-CZ" dirty="0"/>
          </a:p>
        </p:txBody>
      </p:sp>
      <p:sp>
        <p:nvSpPr>
          <p:cNvPr id="10" name="Ohnutý roh 9"/>
          <p:cNvSpPr/>
          <p:nvPr/>
        </p:nvSpPr>
        <p:spPr>
          <a:xfrm>
            <a:off x="5929322" y="3571876"/>
            <a:ext cx="1857388" cy="1285884"/>
          </a:xfrm>
          <a:prstGeom prst="foldedCorner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VLK</a:t>
            </a:r>
            <a:endParaRPr lang="cs-CZ" dirty="0"/>
          </a:p>
        </p:txBody>
      </p:sp>
      <p:sp>
        <p:nvSpPr>
          <p:cNvPr id="11" name="Rovnoramenný trojúhelník 10"/>
          <p:cNvSpPr/>
          <p:nvPr/>
        </p:nvSpPr>
        <p:spPr>
          <a:xfrm>
            <a:off x="5357818" y="5000636"/>
            <a:ext cx="2643206" cy="1643074"/>
          </a:xfrm>
          <a:prstGeom prst="triangl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PRŠÍ</a:t>
            </a:r>
            <a:endParaRPr lang="cs-CZ" dirty="0"/>
          </a:p>
        </p:txBody>
      </p:sp>
      <p:sp>
        <p:nvSpPr>
          <p:cNvPr id="12" name="Pravidelný pětiúhelník 11"/>
          <p:cNvSpPr/>
          <p:nvPr/>
        </p:nvSpPr>
        <p:spPr>
          <a:xfrm>
            <a:off x="2571736" y="5072074"/>
            <a:ext cx="2357454" cy="1500198"/>
          </a:xfrm>
          <a:prstGeom prst="pentagon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SRPEN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Do sešitu rozdělte slova na slabiky a vyznačte slabikotvorné </a:t>
            </a:r>
            <a:r>
              <a:rPr lang="cs-CZ" sz="3200" dirty="0" smtClean="0">
                <a:solidFill>
                  <a:srgbClr val="FF0000"/>
                </a:solidFill>
              </a:rPr>
              <a:t>r, l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3" name="Elipsa 2"/>
          <p:cNvSpPr/>
          <p:nvPr/>
        </p:nvSpPr>
        <p:spPr>
          <a:xfrm>
            <a:off x="285720" y="1857364"/>
            <a:ext cx="8501122" cy="3286148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KRB, TRHAT, PAPÍR, CVRČEK, KOLEČKO, SVETR, DRKOTÁ, VLÁČEK, PRAČKA, PLNÝ, ZBRKLÝ, LAVICE, HLTAT, VRTAČKA, PRŠÍ, VEVERKA</a:t>
            </a:r>
            <a:endParaRPr lang="cs-CZ" sz="3200" dirty="0"/>
          </a:p>
        </p:txBody>
      </p:sp>
      <p:pic>
        <p:nvPicPr>
          <p:cNvPr id="1026" name="Picture 2" descr="C:\Users\Blanka\AppData\Local\Microsoft\Windows\Temporary Internet Files\Content.IE5\9Y97RLNH\MC90044128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43636" y="3929066"/>
            <a:ext cx="2743200" cy="2743200"/>
          </a:xfrm>
          <a:prstGeom prst="rect">
            <a:avLst/>
          </a:prstGeom>
          <a:noFill/>
        </p:spPr>
      </p:pic>
      <p:pic>
        <p:nvPicPr>
          <p:cNvPr id="1027" name="Picture 3" descr="C:\Users\Blanka\AppData\Local\Microsoft\Windows\Temporary Internet Files\Content.IE5\9Y97RLNH\MC90044138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472" y="4714884"/>
            <a:ext cx="1181100" cy="18192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Napište názvy věcí a zvířat, slova rozdělte na slabiky a podtrhněte slabikotvorné </a:t>
            </a:r>
            <a:r>
              <a:rPr lang="cs-CZ" sz="2800" b="1" dirty="0" smtClean="0">
                <a:solidFill>
                  <a:srgbClr val="FF0000"/>
                </a:solidFill>
              </a:rPr>
              <a:t>r</a:t>
            </a:r>
            <a:r>
              <a:rPr lang="cs-CZ" sz="2800" b="1" dirty="0" smtClean="0"/>
              <a:t>. Tvořte věty s těmito slovy.</a:t>
            </a:r>
            <a:endParaRPr lang="cs-CZ" sz="2800" b="1" dirty="0"/>
          </a:p>
        </p:txBody>
      </p:sp>
      <p:pic>
        <p:nvPicPr>
          <p:cNvPr id="2050" name="Picture 2" descr="C:\Users\Blanka\AppData\Local\Microsoft\Windows\Temporary Internet Files\Content.IE5\0B0L0CFH\MC90011138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0" y="1714488"/>
            <a:ext cx="1712671" cy="2478024"/>
          </a:xfrm>
          <a:prstGeom prst="rect">
            <a:avLst/>
          </a:prstGeom>
          <a:noFill/>
        </p:spPr>
      </p:pic>
      <p:pic>
        <p:nvPicPr>
          <p:cNvPr id="2051" name="Picture 3" descr="C:\Users\Blanka\AppData\Local\Microsoft\Windows\Temporary Internet Files\Content.IE5\0B0L0CFH\MC90012277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57488" y="1571612"/>
            <a:ext cx="2857520" cy="2292513"/>
          </a:xfrm>
          <a:prstGeom prst="rect">
            <a:avLst/>
          </a:prstGeom>
          <a:noFill/>
        </p:spPr>
      </p:pic>
      <p:pic>
        <p:nvPicPr>
          <p:cNvPr id="2052" name="Picture 4" descr="C:\Users\Blanka\AppData\Local\Microsoft\Windows\Temporary Internet Files\Content.IE5\0YCHHQZI\MC90033487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43702" y="1928802"/>
            <a:ext cx="1810512" cy="183703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42844" y="4643446"/>
            <a:ext cx="20313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------------------------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786050" y="4786322"/>
            <a:ext cx="25699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-------------------------------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43636" y="4786322"/>
            <a:ext cx="23391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----------------------------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28596" y="1785926"/>
            <a:ext cx="4769511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>
                <a:hlinkClick r:id="rId2"/>
              </a:rPr>
              <a:t>www.office.</a:t>
            </a:r>
            <a:r>
              <a:rPr lang="cs-CZ" sz="3600" dirty="0" err="1" smtClean="0">
                <a:hlinkClick r:id="rId2"/>
              </a:rPr>
              <a:t>microsoft.com</a:t>
            </a:r>
            <a:endParaRPr lang="cs-CZ" sz="3600" dirty="0" smtClean="0"/>
          </a:p>
          <a:p>
            <a:r>
              <a:rPr lang="cs-CZ" sz="3600" dirty="0" smtClean="0"/>
              <a:t>vlastní tvorba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185</TotalTime>
  <Words>215</Words>
  <Application>Microsoft Office PowerPoint</Application>
  <PresentationFormat>Předvádění na obrazovce (4:3)</PresentationFormat>
  <Paragraphs>39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Anotace</vt:lpstr>
      <vt:lpstr>Obsah hodiny</vt:lpstr>
      <vt:lpstr>Slabikotvorné souhlásky</vt:lpstr>
      <vt:lpstr>Pozorně čtěte slova, všímejte si slabikotvorných souhlásek</vt:lpstr>
      <vt:lpstr>Do sešitu rozdělte slova na slabiky a vyznačte slabikotvorné r, l.</vt:lpstr>
      <vt:lpstr>Napište názvy věcí a zvířat, slova rozdělte na slabiky a podtrhněte slabikotvorné r. Tvořte věty s těmito slovy.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Reditelka</cp:lastModifiedBy>
  <cp:revision>29</cp:revision>
  <dcterms:created xsi:type="dcterms:W3CDTF">2011-06-20T10:40:08Z</dcterms:created>
  <dcterms:modified xsi:type="dcterms:W3CDTF">2014-10-20T12:17:57Z</dcterms:modified>
</cp:coreProperties>
</file>