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56" r:id="rId2"/>
    <p:sldId id="257" r:id="rId3"/>
    <p:sldId id="258" r:id="rId4"/>
    <p:sldId id="264" r:id="rId5"/>
    <p:sldId id="265" r:id="rId6"/>
    <p:sldId id="266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VY_32_INOVACE_ČJ2_13_Psaní y-ý po tvrdých souhláskách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Jiří Burda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Psaní y-ý po tvrdých souhláskách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9DCC58-1CBD-402B-8AD8-D76C1C03E1C6}" type="doc">
      <dgm:prSet loTypeId="urn:microsoft.com/office/officeart/2005/8/layout/funnel1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69FD4EE7-1EC0-4F79-A6D7-6002E477919D}">
      <dgm:prSet phldrT="[Text]" custT="1"/>
      <dgm:spPr/>
      <dgm:t>
        <a:bodyPr/>
        <a:lstStyle/>
        <a:p>
          <a:r>
            <a:rPr lang="cs-CZ" sz="1800" b="1" dirty="0" smtClean="0"/>
            <a:t>Psaní y-ý po tvrdých souhláskách</a:t>
          </a:r>
          <a:endParaRPr lang="cs-CZ" sz="1800" b="1" dirty="0"/>
        </a:p>
      </dgm:t>
    </dgm:pt>
    <dgm:pt modelId="{F9E95791-12B0-4980-A67A-D3DF9C3EC6E6}" type="parTrans" cxnId="{C246A322-624C-4E1A-AAC6-511DC006201C}">
      <dgm:prSet/>
      <dgm:spPr/>
      <dgm:t>
        <a:bodyPr/>
        <a:lstStyle/>
        <a:p>
          <a:endParaRPr lang="cs-CZ"/>
        </a:p>
      </dgm:t>
    </dgm:pt>
    <dgm:pt modelId="{8F7B5FE1-8BFC-4E6A-BBB6-D22C592206A4}" type="sibTrans" cxnId="{C246A322-624C-4E1A-AAC6-511DC006201C}">
      <dgm:prSet/>
      <dgm:spPr/>
      <dgm:t>
        <a:bodyPr/>
        <a:lstStyle/>
        <a:p>
          <a:endParaRPr lang="cs-CZ"/>
        </a:p>
      </dgm:t>
    </dgm:pt>
    <dgm:pt modelId="{4C466745-9AA4-47B5-95C1-BCAEA82DD1A9}">
      <dgm:prSet phldrT="[Text]"/>
      <dgm:spPr/>
      <dgm:t>
        <a:bodyPr/>
        <a:lstStyle/>
        <a:p>
          <a:r>
            <a:rPr lang="cs-CZ" b="1" dirty="0" smtClean="0"/>
            <a:t>Y - Ý</a:t>
          </a:r>
          <a:endParaRPr lang="cs-CZ" b="1" dirty="0"/>
        </a:p>
      </dgm:t>
    </dgm:pt>
    <dgm:pt modelId="{63C5CA4A-68F2-4E88-A5AB-20B5B8E8D3C2}" type="sibTrans" cxnId="{7397D5FF-785B-41A2-9647-FDB8C1C0EEF5}">
      <dgm:prSet/>
      <dgm:spPr/>
      <dgm:t>
        <a:bodyPr/>
        <a:lstStyle/>
        <a:p>
          <a:endParaRPr lang="cs-CZ"/>
        </a:p>
      </dgm:t>
    </dgm:pt>
    <dgm:pt modelId="{A20F0C6E-088B-4783-89B6-C5414538A7C4}" type="parTrans" cxnId="{7397D5FF-785B-41A2-9647-FDB8C1C0EEF5}">
      <dgm:prSet/>
      <dgm:spPr/>
      <dgm:t>
        <a:bodyPr/>
        <a:lstStyle/>
        <a:p>
          <a:endParaRPr lang="cs-CZ"/>
        </a:p>
      </dgm:t>
    </dgm:pt>
    <dgm:pt modelId="{85419997-AE07-47FE-A754-86AA16FBFDD6}" type="pres">
      <dgm:prSet presAssocID="{B79DCC58-1CBD-402B-8AD8-D76C1C03E1C6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CD659B5-F632-4049-8DE6-CB299507ED97}" type="pres">
      <dgm:prSet presAssocID="{B79DCC58-1CBD-402B-8AD8-D76C1C03E1C6}" presName="ellipse" presStyleLbl="trBgShp" presStyleIdx="0" presStyleCnt="1"/>
      <dgm:spPr/>
    </dgm:pt>
    <dgm:pt modelId="{515AA4C4-AA69-4865-A413-0737046774CE}" type="pres">
      <dgm:prSet presAssocID="{B79DCC58-1CBD-402B-8AD8-D76C1C03E1C6}" presName="arrow1" presStyleLbl="fgShp" presStyleIdx="0" presStyleCnt="1"/>
      <dgm:spPr/>
    </dgm:pt>
    <dgm:pt modelId="{433FE766-B6D2-4773-A350-592F7286A6EC}" type="pres">
      <dgm:prSet presAssocID="{B79DCC58-1CBD-402B-8AD8-D76C1C03E1C6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7779AC-F15F-45E2-9B6D-7F0CD84FD343}" type="pres">
      <dgm:prSet presAssocID="{4C466745-9AA4-47B5-95C1-BCAEA82DD1A9}" presName="item1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F9A472-402E-43E2-99E9-1603BD66E764}" type="pres">
      <dgm:prSet presAssocID="{B79DCC58-1CBD-402B-8AD8-D76C1C03E1C6}" presName="funnel" presStyleLbl="trAlignAcc1" presStyleIdx="0" presStyleCnt="1"/>
      <dgm:spPr/>
    </dgm:pt>
  </dgm:ptLst>
  <dgm:cxnLst>
    <dgm:cxn modelId="{A09C5BA9-FAAA-4BB0-9BAD-7DA5F02346C4}" type="presOf" srcId="{69FD4EE7-1EC0-4F79-A6D7-6002E477919D}" destId="{867779AC-F15F-45E2-9B6D-7F0CD84FD343}" srcOrd="0" destOrd="0" presId="urn:microsoft.com/office/officeart/2005/8/layout/funnel1"/>
    <dgm:cxn modelId="{90C3265A-E12D-4B28-BBD2-3E993E9E2061}" type="presOf" srcId="{B79DCC58-1CBD-402B-8AD8-D76C1C03E1C6}" destId="{85419997-AE07-47FE-A754-86AA16FBFDD6}" srcOrd="0" destOrd="0" presId="urn:microsoft.com/office/officeart/2005/8/layout/funnel1"/>
    <dgm:cxn modelId="{C246A322-624C-4E1A-AAC6-511DC006201C}" srcId="{B79DCC58-1CBD-402B-8AD8-D76C1C03E1C6}" destId="{69FD4EE7-1EC0-4F79-A6D7-6002E477919D}" srcOrd="0" destOrd="0" parTransId="{F9E95791-12B0-4980-A67A-D3DF9C3EC6E6}" sibTransId="{8F7B5FE1-8BFC-4E6A-BBB6-D22C592206A4}"/>
    <dgm:cxn modelId="{2C77AC4B-7636-4C0B-B275-184ABDFDB046}" type="presOf" srcId="{4C466745-9AA4-47B5-95C1-BCAEA82DD1A9}" destId="{433FE766-B6D2-4773-A350-592F7286A6EC}" srcOrd="0" destOrd="0" presId="urn:microsoft.com/office/officeart/2005/8/layout/funnel1"/>
    <dgm:cxn modelId="{7397D5FF-785B-41A2-9647-FDB8C1C0EEF5}" srcId="{B79DCC58-1CBD-402B-8AD8-D76C1C03E1C6}" destId="{4C466745-9AA4-47B5-95C1-BCAEA82DD1A9}" srcOrd="1" destOrd="0" parTransId="{A20F0C6E-088B-4783-89B6-C5414538A7C4}" sibTransId="{63C5CA4A-68F2-4E88-A5AB-20B5B8E8D3C2}"/>
    <dgm:cxn modelId="{FEBF40EE-1EE2-45FE-BC8E-DDF527216BE6}" type="presParOf" srcId="{85419997-AE07-47FE-A754-86AA16FBFDD6}" destId="{9CD659B5-F632-4049-8DE6-CB299507ED97}" srcOrd="0" destOrd="0" presId="urn:microsoft.com/office/officeart/2005/8/layout/funnel1"/>
    <dgm:cxn modelId="{0A7CAE51-1CB8-4E6D-AC45-48EE0FBEF908}" type="presParOf" srcId="{85419997-AE07-47FE-A754-86AA16FBFDD6}" destId="{515AA4C4-AA69-4865-A413-0737046774CE}" srcOrd="1" destOrd="0" presId="urn:microsoft.com/office/officeart/2005/8/layout/funnel1"/>
    <dgm:cxn modelId="{A6B1501C-45FE-467F-BB0E-87CF166F76D0}" type="presParOf" srcId="{85419997-AE07-47FE-A754-86AA16FBFDD6}" destId="{433FE766-B6D2-4773-A350-592F7286A6EC}" srcOrd="2" destOrd="0" presId="urn:microsoft.com/office/officeart/2005/8/layout/funnel1"/>
    <dgm:cxn modelId="{19988DCD-86DB-43CE-94FB-4F6EB80EAAA5}" type="presParOf" srcId="{85419997-AE07-47FE-A754-86AA16FBFDD6}" destId="{867779AC-F15F-45E2-9B6D-7F0CD84FD343}" srcOrd="3" destOrd="0" presId="urn:microsoft.com/office/officeart/2005/8/layout/funnel1"/>
    <dgm:cxn modelId="{E08B6EBD-04E2-40AA-A28B-9DA02242A8E5}" type="presParOf" srcId="{85419997-AE07-47FE-A754-86AA16FBFDD6}" destId="{CFF9A472-402E-43E2-99E9-1603BD66E764}" srcOrd="4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Jiří Burda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VY_32_INOVACE_ČJ2_13_Psaní y-ý po tvrdých souhláskách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Psaní y-ý po tvrdých souhláskách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CD659B5-F632-4049-8DE6-CB299507ED97}">
      <dsp:nvSpPr>
        <dsp:cNvPr id="0" name=""/>
        <dsp:cNvSpPr/>
      </dsp:nvSpPr>
      <dsp:spPr>
        <a:xfrm>
          <a:off x="1404620" y="165099"/>
          <a:ext cx="3276600" cy="1137920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5AA4C4-AA69-4865-A413-0737046774CE}">
      <dsp:nvSpPr>
        <dsp:cNvPr id="0" name=""/>
        <dsp:cNvSpPr/>
      </dsp:nvSpPr>
      <dsp:spPr>
        <a:xfrm>
          <a:off x="2730500" y="2951479"/>
          <a:ext cx="635000" cy="406400"/>
        </a:xfrm>
        <a:prstGeom prst="down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3FE766-B6D2-4773-A350-592F7286A6EC}">
      <dsp:nvSpPr>
        <dsp:cNvPr id="0" name=""/>
        <dsp:cNvSpPr/>
      </dsp:nvSpPr>
      <dsp:spPr>
        <a:xfrm>
          <a:off x="1524000" y="3276600"/>
          <a:ext cx="3048000" cy="762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smtClean="0"/>
            <a:t>Y - Ý</a:t>
          </a:r>
          <a:endParaRPr lang="cs-CZ" sz="2700" b="1" kern="1200" dirty="0"/>
        </a:p>
      </dsp:txBody>
      <dsp:txXfrm>
        <a:off x="1524000" y="3276600"/>
        <a:ext cx="3048000" cy="762000"/>
      </dsp:txXfrm>
    </dsp:sp>
    <dsp:sp modelId="{867779AC-F15F-45E2-9B6D-7F0CD84FD343}">
      <dsp:nvSpPr>
        <dsp:cNvPr id="0" name=""/>
        <dsp:cNvSpPr/>
      </dsp:nvSpPr>
      <dsp:spPr>
        <a:xfrm>
          <a:off x="1905000" y="228599"/>
          <a:ext cx="1778000" cy="177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Psaní y-ý po tvrdých souhláskách</a:t>
          </a:r>
          <a:endParaRPr lang="cs-CZ" sz="1800" b="1" kern="1200" dirty="0"/>
        </a:p>
      </dsp:txBody>
      <dsp:txXfrm>
        <a:off x="1905000" y="228599"/>
        <a:ext cx="1778000" cy="1778000"/>
      </dsp:txXfrm>
    </dsp:sp>
    <dsp:sp modelId="{CFF9A472-402E-43E2-99E9-1603BD66E764}">
      <dsp:nvSpPr>
        <dsp:cNvPr id="0" name=""/>
        <dsp:cNvSpPr/>
      </dsp:nvSpPr>
      <dsp:spPr>
        <a:xfrm>
          <a:off x="1270000" y="25399"/>
          <a:ext cx="3556000" cy="2844800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553966356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Pro 2. ročník ZŠ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Pomůcky : sešit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Metodické pokyny prezentace psaní y – ý po tvrdých souhláskách - procvičování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29743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1538" y="500042"/>
            <a:ext cx="7335662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Psaní y – ý po tvrdých souhláskách</a:t>
            </a:r>
            <a:endParaRPr lang="cs-CZ" sz="2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500034" y="1285860"/>
            <a:ext cx="7929618" cy="64294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Po souhláskách </a:t>
            </a:r>
            <a:r>
              <a:rPr lang="cs-CZ" sz="2000" b="1" dirty="0" smtClean="0">
                <a:solidFill>
                  <a:srgbClr val="FF0000"/>
                </a:solidFill>
              </a:rPr>
              <a:t>h, ch, k, r, d, t, n </a:t>
            </a:r>
            <a:r>
              <a:rPr lang="cs-CZ" sz="2000" b="1" dirty="0" smtClean="0"/>
              <a:t>se píše tvrdé </a:t>
            </a:r>
            <a:r>
              <a:rPr lang="cs-CZ" sz="2000" b="1" dirty="0" smtClean="0">
                <a:solidFill>
                  <a:srgbClr val="FF0000"/>
                </a:solidFill>
              </a:rPr>
              <a:t>y - ý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42910" y="2214554"/>
            <a:ext cx="7786742" cy="7143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Souhláskám </a:t>
            </a:r>
            <a:r>
              <a:rPr lang="cs-CZ" b="1" dirty="0" smtClean="0">
                <a:solidFill>
                  <a:srgbClr val="FF0000"/>
                </a:solidFill>
              </a:rPr>
              <a:t>h, ch, k, r, d, t, n </a:t>
            </a:r>
            <a:r>
              <a:rPr lang="cs-CZ" b="1" dirty="0" smtClean="0"/>
              <a:t>říkáme </a:t>
            </a:r>
            <a:r>
              <a:rPr lang="cs-CZ" b="1" dirty="0" smtClean="0">
                <a:solidFill>
                  <a:srgbClr val="FF0000"/>
                </a:solidFill>
              </a:rPr>
              <a:t>TVRDÉ SOUHLÁSKY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85786" y="3429000"/>
            <a:ext cx="66177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NAUČTE SE TVRDÉ SLABIKY (BRUČTE JAKO MEDVĚD)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71472" y="4000504"/>
            <a:ext cx="3643338" cy="1285884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Hy</a:t>
            </a:r>
            <a:r>
              <a:rPr lang="cs-CZ" b="1" dirty="0" smtClean="0">
                <a:solidFill>
                  <a:srgbClr val="FF0000"/>
                </a:solidFill>
              </a:rPr>
              <a:t>, </a:t>
            </a:r>
            <a:r>
              <a:rPr lang="cs-CZ" b="1" dirty="0" err="1" smtClean="0">
                <a:solidFill>
                  <a:srgbClr val="FF0000"/>
                </a:solidFill>
              </a:rPr>
              <a:t>chy</a:t>
            </a:r>
            <a:r>
              <a:rPr lang="cs-CZ" b="1" dirty="0" smtClean="0">
                <a:solidFill>
                  <a:srgbClr val="FF0000"/>
                </a:solidFill>
              </a:rPr>
              <a:t>, </a:t>
            </a:r>
            <a:r>
              <a:rPr lang="cs-CZ" b="1" dirty="0" err="1" smtClean="0">
                <a:solidFill>
                  <a:srgbClr val="FF0000"/>
                </a:solidFill>
              </a:rPr>
              <a:t>ky</a:t>
            </a:r>
            <a:r>
              <a:rPr lang="cs-CZ" b="1" dirty="0" smtClean="0">
                <a:solidFill>
                  <a:srgbClr val="FF0000"/>
                </a:solidFill>
              </a:rPr>
              <a:t>, </a:t>
            </a:r>
            <a:r>
              <a:rPr lang="cs-CZ" b="1" dirty="0" err="1" smtClean="0">
                <a:solidFill>
                  <a:srgbClr val="FF0000"/>
                </a:solidFill>
              </a:rPr>
              <a:t>ry</a:t>
            </a:r>
            <a:r>
              <a:rPr lang="cs-CZ" b="1" dirty="0" smtClean="0">
                <a:solidFill>
                  <a:srgbClr val="FF0000"/>
                </a:solidFill>
              </a:rPr>
              <a:t>, </a:t>
            </a:r>
            <a:r>
              <a:rPr lang="cs-CZ" b="1" dirty="0" err="1" smtClean="0">
                <a:solidFill>
                  <a:srgbClr val="FF0000"/>
                </a:solidFill>
              </a:rPr>
              <a:t>dy</a:t>
            </a:r>
            <a:r>
              <a:rPr lang="cs-CZ" b="1" dirty="0" smtClean="0">
                <a:solidFill>
                  <a:srgbClr val="FF0000"/>
                </a:solidFill>
              </a:rPr>
              <a:t>, ty, </a:t>
            </a:r>
            <a:r>
              <a:rPr lang="cs-CZ" b="1" dirty="0" err="1" smtClean="0">
                <a:solidFill>
                  <a:srgbClr val="FF0000"/>
                </a:solidFill>
              </a:rPr>
              <a:t>ny</a:t>
            </a:r>
            <a:r>
              <a:rPr lang="cs-CZ" dirty="0" smtClean="0"/>
              <a:t>, napiš vždycky tvrdé </a:t>
            </a:r>
            <a:r>
              <a:rPr lang="cs-CZ" b="1" dirty="0" smtClean="0"/>
              <a:t>y!</a:t>
            </a:r>
            <a:endParaRPr lang="cs-CZ" b="1" dirty="0"/>
          </a:p>
        </p:txBody>
      </p:sp>
      <p:sp>
        <p:nvSpPr>
          <p:cNvPr id="7" name="Elipsa 6"/>
          <p:cNvSpPr/>
          <p:nvPr/>
        </p:nvSpPr>
        <p:spPr>
          <a:xfrm>
            <a:off x="4500562" y="4000504"/>
            <a:ext cx="4071966" cy="1214446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Hý</a:t>
            </a:r>
            <a:r>
              <a:rPr lang="cs-CZ" b="1" dirty="0" smtClean="0">
                <a:solidFill>
                  <a:srgbClr val="FF0000"/>
                </a:solidFill>
              </a:rPr>
              <a:t>, </a:t>
            </a:r>
            <a:r>
              <a:rPr lang="cs-CZ" b="1" dirty="0" err="1" smtClean="0">
                <a:solidFill>
                  <a:srgbClr val="FF0000"/>
                </a:solidFill>
              </a:rPr>
              <a:t>chý</a:t>
            </a:r>
            <a:r>
              <a:rPr lang="cs-CZ" b="1" dirty="0" smtClean="0">
                <a:solidFill>
                  <a:srgbClr val="FF0000"/>
                </a:solidFill>
              </a:rPr>
              <a:t>, </a:t>
            </a:r>
            <a:r>
              <a:rPr lang="cs-CZ" b="1" dirty="0" err="1" smtClean="0">
                <a:solidFill>
                  <a:srgbClr val="FF0000"/>
                </a:solidFill>
              </a:rPr>
              <a:t>ký</a:t>
            </a:r>
            <a:r>
              <a:rPr lang="cs-CZ" b="1" dirty="0" smtClean="0">
                <a:solidFill>
                  <a:srgbClr val="FF0000"/>
                </a:solidFill>
              </a:rPr>
              <a:t>, </a:t>
            </a:r>
            <a:r>
              <a:rPr lang="cs-CZ" b="1" dirty="0" err="1" smtClean="0">
                <a:solidFill>
                  <a:srgbClr val="FF0000"/>
                </a:solidFill>
              </a:rPr>
              <a:t>rý</a:t>
            </a:r>
            <a:r>
              <a:rPr lang="cs-CZ" b="1" dirty="0" smtClean="0">
                <a:solidFill>
                  <a:srgbClr val="FF0000"/>
                </a:solidFill>
              </a:rPr>
              <a:t>, </a:t>
            </a:r>
            <a:r>
              <a:rPr lang="cs-CZ" b="1" dirty="0" err="1" smtClean="0">
                <a:solidFill>
                  <a:srgbClr val="FF0000"/>
                </a:solidFill>
              </a:rPr>
              <a:t>dý</a:t>
            </a:r>
            <a:r>
              <a:rPr lang="cs-CZ" b="1" dirty="0" smtClean="0">
                <a:solidFill>
                  <a:srgbClr val="FF0000"/>
                </a:solidFill>
              </a:rPr>
              <a:t>, </a:t>
            </a:r>
            <a:r>
              <a:rPr lang="cs-CZ" b="1" dirty="0" err="1" smtClean="0">
                <a:solidFill>
                  <a:srgbClr val="FF0000"/>
                </a:solidFill>
              </a:rPr>
              <a:t>tý</a:t>
            </a:r>
            <a:r>
              <a:rPr lang="cs-CZ" b="1" dirty="0" smtClean="0">
                <a:solidFill>
                  <a:srgbClr val="FF0000"/>
                </a:solidFill>
              </a:rPr>
              <a:t>, </a:t>
            </a:r>
            <a:r>
              <a:rPr lang="cs-CZ" b="1" dirty="0" err="1" smtClean="0">
                <a:solidFill>
                  <a:srgbClr val="FF0000"/>
                </a:solidFill>
              </a:rPr>
              <a:t>ný</a:t>
            </a:r>
            <a:r>
              <a:rPr lang="cs-CZ" dirty="0" smtClean="0"/>
              <a:t>, napiš vždycky tvrdé </a:t>
            </a:r>
            <a:r>
              <a:rPr lang="cs-CZ" b="1" dirty="0" smtClean="0"/>
              <a:t>ý!</a:t>
            </a:r>
            <a:endParaRPr lang="cs-CZ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42910" y="642918"/>
            <a:ext cx="7891904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Opište hádanky a zakroužkujte tvrdé slabiky</a:t>
            </a:r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1643050"/>
            <a:ext cx="2946640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Bystrá očka,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čtyři tlapky,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na nich ostré,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malé drápky.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14942" y="3786190"/>
            <a:ext cx="2912977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Druhý měsíc,</a:t>
            </a:r>
          </a:p>
          <a:p>
            <a:r>
              <a:rPr lang="cs-CZ" sz="2800" b="1" dirty="0" smtClean="0">
                <a:solidFill>
                  <a:srgbClr val="00B050"/>
                </a:solidFill>
              </a:rPr>
              <a:t>ten je krátký,</a:t>
            </a:r>
          </a:p>
          <a:p>
            <a:r>
              <a:rPr lang="cs-CZ" sz="2800" b="1" dirty="0" smtClean="0">
                <a:solidFill>
                  <a:srgbClr val="00B050"/>
                </a:solidFill>
              </a:rPr>
              <a:t>pouští zimu</a:t>
            </a:r>
          </a:p>
          <a:p>
            <a:r>
              <a:rPr lang="cs-CZ" sz="2800" b="1" dirty="0" smtClean="0">
                <a:solidFill>
                  <a:srgbClr val="00B050"/>
                </a:solidFill>
              </a:rPr>
              <a:t>svými vrátky.</a:t>
            </a:r>
            <a:endParaRPr lang="cs-CZ" sz="2800" b="1" dirty="0">
              <a:solidFill>
                <a:srgbClr val="00B050"/>
              </a:solidFill>
            </a:endParaRPr>
          </a:p>
        </p:txBody>
      </p:sp>
      <p:pic>
        <p:nvPicPr>
          <p:cNvPr id="1027" name="Picture 3" descr="C:\Users\Blanka\AppData\Local\Microsoft\Windows\Temporary Internet Files\Content.IE5\0B0L0CFH\MP90042646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3929066"/>
            <a:ext cx="2500298" cy="1682343"/>
          </a:xfrm>
          <a:prstGeom prst="rect">
            <a:avLst/>
          </a:prstGeom>
          <a:noFill/>
        </p:spPr>
      </p:pic>
      <p:pic>
        <p:nvPicPr>
          <p:cNvPr id="1029" name="Picture 5" descr="C:\Users\Blanka\AppData\Local\Microsoft\Windows\Temporary Internet Files\Content.IE5\9Y97RLNH\MC90043461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3570" y="1714488"/>
            <a:ext cx="1866900" cy="9937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28728" y="500042"/>
            <a:ext cx="642836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Doplňte slabiky do slov</a:t>
            </a:r>
            <a:endParaRPr lang="cs-CZ" sz="32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7158" y="1357298"/>
            <a:ext cx="85603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Kni</a:t>
            </a:r>
            <a:r>
              <a:rPr lang="cs-CZ" b="1" dirty="0" smtClean="0"/>
              <a:t>_ _, o_ _</a:t>
            </a:r>
            <a:r>
              <a:rPr lang="cs-CZ" b="1" dirty="0" err="1" smtClean="0"/>
              <a:t>nek</a:t>
            </a:r>
            <a:r>
              <a:rPr lang="cs-CZ" b="1" dirty="0" smtClean="0"/>
              <a:t>, _ _ba, _ _</a:t>
            </a:r>
            <a:r>
              <a:rPr lang="cs-CZ" b="1" dirty="0" err="1" smtClean="0"/>
              <a:t>še</a:t>
            </a:r>
            <a:r>
              <a:rPr lang="cs-CZ" b="1" dirty="0" smtClean="0"/>
              <a:t>, _ _tara, ten_ _, _ _</a:t>
            </a:r>
            <a:r>
              <a:rPr lang="cs-CZ" b="1" dirty="0" err="1" smtClean="0"/>
              <a:t>tířský</a:t>
            </a:r>
            <a:r>
              <a:rPr lang="cs-CZ" b="1" dirty="0" smtClean="0"/>
              <a:t>, chyt_ _,</a:t>
            </a:r>
          </a:p>
          <a:p>
            <a:r>
              <a:rPr lang="cs-CZ" b="1" dirty="0" err="1" smtClean="0"/>
              <a:t>jaho</a:t>
            </a:r>
            <a:r>
              <a:rPr lang="cs-CZ" b="1" dirty="0" smtClean="0"/>
              <a:t>_ _, _ _</a:t>
            </a:r>
            <a:r>
              <a:rPr lang="cs-CZ" b="1" dirty="0" err="1" smtClean="0"/>
              <a:t>chá</a:t>
            </a:r>
            <a:r>
              <a:rPr lang="cs-CZ" b="1" dirty="0" smtClean="0"/>
              <a:t>, </a:t>
            </a:r>
            <a:r>
              <a:rPr lang="cs-CZ" b="1" dirty="0" err="1" smtClean="0"/>
              <a:t>bo</a:t>
            </a:r>
            <a:r>
              <a:rPr lang="cs-CZ" b="1" dirty="0" smtClean="0"/>
              <a:t>_ _, </a:t>
            </a:r>
            <a:r>
              <a:rPr lang="cs-CZ" b="1" dirty="0" err="1" smtClean="0"/>
              <a:t>mo</a:t>
            </a:r>
            <a:r>
              <a:rPr lang="cs-CZ" b="1" dirty="0" smtClean="0"/>
              <a:t>_ _lek,  </a:t>
            </a:r>
            <a:r>
              <a:rPr lang="cs-CZ" b="1" dirty="0" err="1" smtClean="0"/>
              <a:t>mali</a:t>
            </a:r>
            <a:r>
              <a:rPr lang="cs-CZ" b="1" dirty="0" smtClean="0"/>
              <a:t>_ _, lev_ _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714348" y="2643182"/>
            <a:ext cx="642942" cy="35719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hy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14480" y="2643182"/>
            <a:ext cx="571504" cy="35719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643174" y="2714620"/>
            <a:ext cx="428628" cy="35719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ry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571868" y="2786058"/>
            <a:ext cx="642942" cy="35719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chý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14348" y="3500438"/>
            <a:ext cx="500066" cy="42862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dy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785918" y="3786190"/>
            <a:ext cx="571504" cy="42862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hý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071802" y="3571876"/>
            <a:ext cx="500066" cy="42862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ty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643438" y="2571744"/>
            <a:ext cx="571504" cy="42862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tý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85786" y="4572008"/>
            <a:ext cx="571504" cy="42862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ry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928794" y="4572008"/>
            <a:ext cx="500066" cy="42862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ný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286248" y="4000504"/>
            <a:ext cx="571504" cy="42862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ky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500694" y="3500438"/>
            <a:ext cx="571504" cy="50006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ký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071802" y="4786322"/>
            <a:ext cx="500066" cy="42862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rý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000760" y="2643182"/>
            <a:ext cx="642942" cy="42862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dý</a:t>
            </a:r>
            <a:endParaRPr lang="cs-CZ" dirty="0"/>
          </a:p>
        </p:txBody>
      </p:sp>
      <p:pic>
        <p:nvPicPr>
          <p:cNvPr id="2050" name="Picture 2" descr="C:\Users\Blanka\AppData\Local\Microsoft\Windows\Temporary Internet Files\Content.IE5\0B0L0CFH\MP90031373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15140" y="5000636"/>
            <a:ext cx="1871650" cy="1285884"/>
          </a:xfrm>
          <a:prstGeom prst="rect">
            <a:avLst/>
          </a:prstGeom>
          <a:noFill/>
        </p:spPr>
      </p:pic>
      <p:pic>
        <p:nvPicPr>
          <p:cNvPr id="2051" name="Picture 3" descr="C:\Users\Blanka\AppData\Local\Microsoft\Windows\Temporary Internet Files\Content.IE5\0B0L0CFH\MC90044483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3000372"/>
            <a:ext cx="1475418" cy="18859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186</TotalTime>
  <Words>272</Words>
  <Application>Microsoft Office PowerPoint</Application>
  <PresentationFormat>Předvádění na obrazovce (4:3)</PresentationFormat>
  <Paragraphs>50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Obsah hodiny</vt:lpstr>
      <vt:lpstr>Snímek 4</vt:lpstr>
      <vt:lpstr>Snímek 5</vt:lpstr>
      <vt:lpstr>Snímek 6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29</cp:revision>
  <dcterms:created xsi:type="dcterms:W3CDTF">2011-06-20T10:40:08Z</dcterms:created>
  <dcterms:modified xsi:type="dcterms:W3CDTF">2014-10-20T12:18:10Z</dcterms:modified>
</cp:coreProperties>
</file>