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VY_32_INOVACE_ČJ2_14_Psaní i – í po měkkých souhláskách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Psaní i – í po měkkých souhláskách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8" qsCatId="3D" csTypeId="urn:microsoft.com/office/officeart/2005/8/colors/accent1_3" csCatId="accent1" phldr="1"/>
      <dgm:spPr/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Psaní i – í po měkkých souhláskách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1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VY_32_INOVACE_ČJ2_14_Psaní i – í po měkkých souhláskách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Psaní i – í po měkkých souhláskách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52400" extrusionH="63500" prstMaterial="matte">
          <a:bevelT w="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2152" y="895648"/>
          <a:ext cx="6091694" cy="2272702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Psaní i – í po měkkých souhláskách</a:t>
          </a:r>
          <a:endParaRPr lang="cs-CZ" sz="4900" kern="1200" dirty="0"/>
        </a:p>
      </dsp:txBody>
      <dsp:txXfrm>
        <a:off x="2152" y="895648"/>
        <a:ext cx="6091694" cy="2272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5396635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sešit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psaní i – í po měkkých souhláskách, procvičování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642918"/>
            <a:ext cx="730520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Psaní y – ý po měkkých  souhláskách</a:t>
            </a:r>
            <a:endParaRPr lang="cs-CZ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00034" y="1285860"/>
            <a:ext cx="7929618" cy="64294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 souhláskách </a:t>
            </a:r>
            <a:r>
              <a:rPr lang="cs-CZ" sz="2000" b="1" dirty="0" smtClean="0">
                <a:solidFill>
                  <a:srgbClr val="FF0000"/>
                </a:solidFill>
              </a:rPr>
              <a:t>ž, š, č, ř, c, j, ď, ť, ň </a:t>
            </a:r>
            <a:r>
              <a:rPr lang="cs-CZ" sz="2000" b="1" dirty="0" smtClean="0"/>
              <a:t>se píše měkké </a:t>
            </a:r>
            <a:r>
              <a:rPr lang="cs-CZ" sz="2000" b="1" dirty="0" smtClean="0">
                <a:solidFill>
                  <a:srgbClr val="FF0000"/>
                </a:solidFill>
              </a:rPr>
              <a:t>i - 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2214554"/>
            <a:ext cx="7786742" cy="7143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Souhláskám </a:t>
            </a:r>
            <a:r>
              <a:rPr lang="cs-CZ" b="1" dirty="0" smtClean="0">
                <a:solidFill>
                  <a:srgbClr val="FF0000"/>
                </a:solidFill>
              </a:rPr>
              <a:t>ž, š, č, ř, c, j, ď, ť, ň </a:t>
            </a:r>
            <a:r>
              <a:rPr lang="cs-CZ" b="1" smtClean="0"/>
              <a:t>říkáme </a:t>
            </a:r>
            <a:r>
              <a:rPr lang="cs-CZ" b="1" smtClean="0">
                <a:solidFill>
                  <a:srgbClr val="FF0000"/>
                </a:solidFill>
              </a:rPr>
              <a:t>MĚKKÉ  </a:t>
            </a:r>
            <a:r>
              <a:rPr lang="cs-CZ" b="1" dirty="0" smtClean="0">
                <a:solidFill>
                  <a:srgbClr val="FF0000"/>
                </a:solidFill>
              </a:rPr>
              <a:t>SOUHLÁSKY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3429000"/>
            <a:ext cx="5426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NAUČTE SE MĚKKÉ SLABIKY JAKO BÁSNIČKU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1472" y="4000504"/>
            <a:ext cx="3643338" cy="128588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Ži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ši</a:t>
            </a:r>
            <a:r>
              <a:rPr lang="cs-CZ" b="1" dirty="0" smtClean="0">
                <a:solidFill>
                  <a:srgbClr val="FF0000"/>
                </a:solidFill>
              </a:rPr>
              <a:t>, či, </a:t>
            </a:r>
            <a:r>
              <a:rPr lang="cs-CZ" b="1" dirty="0" err="1" smtClean="0">
                <a:solidFill>
                  <a:srgbClr val="FF0000"/>
                </a:solidFill>
              </a:rPr>
              <a:t>ři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ci</a:t>
            </a:r>
            <a:r>
              <a:rPr lang="cs-CZ" b="1" dirty="0" smtClean="0">
                <a:solidFill>
                  <a:srgbClr val="FF0000"/>
                </a:solidFill>
              </a:rPr>
              <a:t>, ji, </a:t>
            </a:r>
            <a:r>
              <a:rPr lang="cs-CZ" b="1" dirty="0" err="1" smtClean="0">
                <a:solidFill>
                  <a:srgbClr val="FF0000"/>
                </a:solidFill>
              </a:rPr>
              <a:t>di</a:t>
            </a:r>
            <a:r>
              <a:rPr lang="cs-CZ" b="1" dirty="0" smtClean="0">
                <a:solidFill>
                  <a:srgbClr val="FF0000"/>
                </a:solidFill>
              </a:rPr>
              <a:t>, ti, ni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tam se vždycky píše měkké </a:t>
            </a:r>
            <a:r>
              <a:rPr lang="cs-CZ" b="1" dirty="0" smtClean="0"/>
              <a:t>i!</a:t>
            </a:r>
            <a:endParaRPr lang="cs-CZ" b="1" dirty="0"/>
          </a:p>
        </p:txBody>
      </p:sp>
      <p:sp>
        <p:nvSpPr>
          <p:cNvPr id="7" name="Elipsa 6"/>
          <p:cNvSpPr/>
          <p:nvPr/>
        </p:nvSpPr>
        <p:spPr>
          <a:xfrm>
            <a:off x="4500562" y="4000504"/>
            <a:ext cx="4071966" cy="1214446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Ží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ší</a:t>
            </a:r>
            <a:r>
              <a:rPr lang="cs-CZ" b="1" dirty="0" smtClean="0">
                <a:solidFill>
                  <a:srgbClr val="FF0000"/>
                </a:solidFill>
              </a:rPr>
              <a:t>, čí, </a:t>
            </a:r>
            <a:r>
              <a:rPr lang="cs-CZ" b="1" dirty="0" err="1" smtClean="0">
                <a:solidFill>
                  <a:srgbClr val="FF0000"/>
                </a:solidFill>
              </a:rPr>
              <a:t>ří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cí</a:t>
            </a:r>
            <a:r>
              <a:rPr lang="cs-CZ" b="1" dirty="0" smtClean="0">
                <a:solidFill>
                  <a:srgbClr val="FF0000"/>
                </a:solidFill>
              </a:rPr>
              <a:t>, jí, </a:t>
            </a:r>
            <a:r>
              <a:rPr lang="cs-CZ" b="1" dirty="0" err="1" smtClean="0">
                <a:solidFill>
                  <a:srgbClr val="FF0000"/>
                </a:solidFill>
              </a:rPr>
              <a:t>dí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tí</a:t>
            </a:r>
            <a:r>
              <a:rPr lang="cs-CZ" b="1" dirty="0" smtClean="0">
                <a:solidFill>
                  <a:srgbClr val="FF0000"/>
                </a:solidFill>
              </a:rPr>
              <a:t>, ní, </a:t>
            </a:r>
            <a:r>
              <a:rPr lang="cs-CZ" dirty="0" smtClean="0"/>
              <a:t>napiš vždycky měkké </a:t>
            </a:r>
            <a:r>
              <a:rPr lang="cs-CZ" b="1" dirty="0" smtClean="0"/>
              <a:t>í!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57224" y="642918"/>
            <a:ext cx="696056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Hledejte a vypiš měkké slabiky ve jménech </a:t>
            </a:r>
          </a:p>
          <a:p>
            <a:pPr algn="ctr"/>
            <a:r>
              <a:rPr lang="cs-CZ" sz="2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obchodníků a měst</a:t>
            </a:r>
            <a:endParaRPr lang="cs-CZ" sz="2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785926"/>
            <a:ext cx="898355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Obchod s látkami. _______________________________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Jindřich Široký z Jičína____________________________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Maminka koupila látku v obchodě Antonína Tichého v Chocni.________________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___________________________________________________________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Obchod s prádlem.______________________________________________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Šimon Cihelka z Říčan.___________________________________________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Tatínek si koupil košili u Radima Žitného z </a:t>
            </a:r>
            <a:r>
              <a:rPr lang="cs-CZ" dirty="0" err="1" smtClean="0">
                <a:solidFill>
                  <a:srgbClr val="0070C0"/>
                </a:solidFill>
              </a:rPr>
              <a:t>Čimic</a:t>
            </a:r>
            <a:r>
              <a:rPr lang="cs-CZ" dirty="0" smtClean="0">
                <a:solidFill>
                  <a:srgbClr val="0070C0"/>
                </a:solidFill>
              </a:rPr>
              <a:t>._________________________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___________________________________________________________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Blanka\AppData\Local\Microsoft\Windows\Temporary Internet Files\Content.IE5\SYN3HWZP\MC9000837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4572008"/>
            <a:ext cx="1785823" cy="1811426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9Y97RLNH\MP9004327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4643446"/>
            <a:ext cx="2271706" cy="1684396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0B0L0CFH\MP90040223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4786322"/>
            <a:ext cx="2100120" cy="13757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928670"/>
            <a:ext cx="777488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Opište báseň a podtrhni skupiny s měkkou souhláskou.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14612" y="1857364"/>
            <a:ext cx="604684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Sluníčko ráno vyskočí ,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Zaťuká dětem na oči.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Zaťuká, šimrá, zahřívá,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Šibalsky se přitom usmívá</a:t>
            </a:r>
            <a:r>
              <a:rPr lang="cs-CZ" sz="3200" b="1" dirty="0" smtClean="0"/>
              <a:t>.</a:t>
            </a:r>
          </a:p>
          <a:p>
            <a:endParaRPr lang="cs-CZ" sz="3200" b="1" dirty="0" smtClean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Já již vstalo, páni spáči,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Také se vám vstávat ráčí?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Otvírají oči spáči,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Ten se směje, ten zas mračí.</a:t>
            </a:r>
          </a:p>
        </p:txBody>
      </p:sp>
      <p:pic>
        <p:nvPicPr>
          <p:cNvPr id="2050" name="Picture 2" descr="C:\Users\Blanka\AppData\Local\Microsoft\Windows\Temporary Internet Files\Content.IE5\SYN3HWZP\MC9002322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643182"/>
            <a:ext cx="2286016" cy="23108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296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2014-10-20T12:18:23Z</dcterms:modified>
</cp:coreProperties>
</file>