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6" r:id="rId2"/>
    <p:sldId id="257" r:id="rId3"/>
    <p:sldId id="258" r:id="rId4"/>
    <p:sldId id="264" r:id="rId5"/>
    <p:sldId id="265" r:id="rId6"/>
    <p:sldId id="266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71" autoAdjust="0"/>
  </p:normalViewPr>
  <p:slideViewPr>
    <p:cSldViewPr>
      <p:cViewPr>
        <p:scale>
          <a:sx n="80" d="100"/>
          <a:sy n="8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VY_32_INOVACE_ČJ2_15_Rozlišení slabik </a:t>
          </a:r>
          <a:r>
            <a:rPr lang="cs-CZ" sz="2000" baseline="0" dirty="0" err="1" smtClean="0"/>
            <a:t>di</a:t>
          </a:r>
          <a:r>
            <a:rPr lang="cs-CZ" sz="2000" baseline="0" dirty="0" smtClean="0"/>
            <a:t>, ti, ni – </a:t>
          </a:r>
          <a:r>
            <a:rPr lang="cs-CZ" sz="2000" baseline="0" dirty="0" err="1" smtClean="0"/>
            <a:t>dy</a:t>
          </a:r>
          <a:r>
            <a:rPr lang="cs-CZ" sz="2000" baseline="0" dirty="0" smtClean="0"/>
            <a:t>, ty, </a:t>
          </a:r>
          <a:r>
            <a:rPr lang="cs-CZ" sz="2000" baseline="0" dirty="0" err="1" smtClean="0"/>
            <a:t>ny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Jiří Burda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Rozlišení slabik </a:t>
          </a:r>
          <a:r>
            <a:rPr lang="cs-CZ" sz="2000" dirty="0" err="1" smtClean="0"/>
            <a:t>di</a:t>
          </a:r>
          <a:r>
            <a:rPr lang="cs-CZ" sz="2000" dirty="0" smtClean="0"/>
            <a:t>, ti, ni – </a:t>
          </a:r>
          <a:r>
            <a:rPr lang="cs-CZ" sz="2000" dirty="0" err="1" smtClean="0"/>
            <a:t>dy</a:t>
          </a:r>
          <a:r>
            <a:rPr lang="cs-CZ" sz="2000" dirty="0" smtClean="0"/>
            <a:t>, ty, </a:t>
          </a:r>
          <a:r>
            <a:rPr lang="cs-CZ" sz="2000" dirty="0" err="1" smtClean="0"/>
            <a:t>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987" custLinFactNeighborY="697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10567C-1A94-4A9A-82C6-9D6FF4791600}" type="doc">
      <dgm:prSet loTypeId="urn:microsoft.com/office/officeart/2005/8/layout/hProcess4" loCatId="process" qsTypeId="urn:microsoft.com/office/officeart/2005/8/quickstyle/3d5" qsCatId="3D" csTypeId="urn:microsoft.com/office/officeart/2005/8/colors/colorful3" csCatId="colorful" phldr="1"/>
      <dgm:spPr/>
    </dgm:pt>
    <dgm:pt modelId="{EAB82736-F64E-410C-9A14-2922AC640722}">
      <dgm:prSet phldrT="[Text]"/>
      <dgm:spPr/>
      <dgm:t>
        <a:bodyPr/>
        <a:lstStyle/>
        <a:p>
          <a:r>
            <a:rPr lang="cs-CZ" dirty="0" smtClean="0"/>
            <a:t>Rozlišení slabik </a:t>
          </a:r>
          <a:r>
            <a:rPr lang="cs-CZ" dirty="0" err="1" smtClean="0"/>
            <a:t>di</a:t>
          </a:r>
          <a:r>
            <a:rPr lang="cs-CZ" dirty="0" smtClean="0"/>
            <a:t>, ti, ni</a:t>
          </a:r>
          <a:endParaRPr lang="cs-CZ" dirty="0"/>
        </a:p>
      </dgm:t>
    </dgm:pt>
    <dgm:pt modelId="{C651443D-E0FA-4CE5-B15F-04B5B27E570D}" type="parTrans" cxnId="{446E40CF-259C-4431-9920-1BC8F2724E25}">
      <dgm:prSet/>
      <dgm:spPr/>
      <dgm:t>
        <a:bodyPr/>
        <a:lstStyle/>
        <a:p>
          <a:endParaRPr lang="cs-CZ"/>
        </a:p>
      </dgm:t>
    </dgm:pt>
    <dgm:pt modelId="{C80974FA-F9A3-4166-9C86-54F7D4BF0286}" type="sibTrans" cxnId="{446E40CF-259C-4431-9920-1BC8F2724E25}">
      <dgm:prSet/>
      <dgm:spPr/>
      <dgm:t>
        <a:bodyPr/>
        <a:lstStyle/>
        <a:p>
          <a:endParaRPr lang="cs-CZ"/>
        </a:p>
      </dgm:t>
    </dgm:pt>
    <dgm:pt modelId="{5173F557-671B-40F0-9B7E-B32762669FA6}">
      <dgm:prSet/>
      <dgm:spPr/>
      <dgm:t>
        <a:bodyPr/>
        <a:lstStyle/>
        <a:p>
          <a:r>
            <a:rPr lang="cs-CZ" dirty="0" err="1" smtClean="0"/>
            <a:t>dy</a:t>
          </a:r>
          <a:r>
            <a:rPr lang="cs-CZ" dirty="0" smtClean="0"/>
            <a:t>, ty, </a:t>
          </a:r>
          <a:r>
            <a:rPr lang="cs-CZ" dirty="0" err="1" smtClean="0"/>
            <a:t>ny</a:t>
          </a:r>
          <a:endParaRPr lang="cs-CZ" dirty="0"/>
        </a:p>
      </dgm:t>
    </dgm:pt>
    <dgm:pt modelId="{A2E29757-528C-4167-B7BE-EBE019AEDF81}" type="parTrans" cxnId="{E631BA21-5F9B-4F2E-A408-65C419B0ED17}">
      <dgm:prSet/>
      <dgm:spPr/>
    </dgm:pt>
    <dgm:pt modelId="{4BD2B38F-2B0C-4996-B38D-2918D73B9172}" type="sibTrans" cxnId="{E631BA21-5F9B-4F2E-A408-65C419B0ED17}">
      <dgm:prSet/>
      <dgm:spPr/>
    </dgm:pt>
    <dgm:pt modelId="{18FB3981-9744-48C5-A9C6-734CB74F6562}" type="pres">
      <dgm:prSet presAssocID="{E010567C-1A94-4A9A-82C6-9D6FF4791600}" presName="Name0" presStyleCnt="0">
        <dgm:presLayoutVars>
          <dgm:dir/>
          <dgm:animLvl val="lvl"/>
          <dgm:resizeHandles val="exact"/>
        </dgm:presLayoutVars>
      </dgm:prSet>
      <dgm:spPr/>
    </dgm:pt>
    <dgm:pt modelId="{C98D3D90-43E1-4729-8F51-0D723BE1686E}" type="pres">
      <dgm:prSet presAssocID="{E010567C-1A94-4A9A-82C6-9D6FF4791600}" presName="tSp" presStyleCnt="0"/>
      <dgm:spPr/>
    </dgm:pt>
    <dgm:pt modelId="{77E3552D-CC86-4E5C-A303-0CE825F30F74}" type="pres">
      <dgm:prSet presAssocID="{E010567C-1A94-4A9A-82C6-9D6FF4791600}" presName="bSp" presStyleCnt="0"/>
      <dgm:spPr/>
    </dgm:pt>
    <dgm:pt modelId="{A6BE7B8B-44C6-4BC6-9493-E9F868DDB344}" type="pres">
      <dgm:prSet presAssocID="{E010567C-1A94-4A9A-82C6-9D6FF4791600}" presName="process" presStyleCnt="0"/>
      <dgm:spPr/>
    </dgm:pt>
    <dgm:pt modelId="{E3DAA9B3-EBC2-4788-A3AE-17F2F9F25E7C}" type="pres">
      <dgm:prSet presAssocID="{EAB82736-F64E-410C-9A14-2922AC640722}" presName="composite1" presStyleCnt="0"/>
      <dgm:spPr/>
    </dgm:pt>
    <dgm:pt modelId="{E438F382-60D7-4615-81B4-8C78F3C6F11B}" type="pres">
      <dgm:prSet presAssocID="{EAB82736-F64E-410C-9A14-2922AC640722}" presName="dummyNode1" presStyleLbl="node1" presStyleIdx="0" presStyleCnt="2"/>
      <dgm:spPr/>
    </dgm:pt>
    <dgm:pt modelId="{DF2B105C-3C31-4E7E-BE01-F5A7E1DF2107}" type="pres">
      <dgm:prSet presAssocID="{EAB82736-F64E-410C-9A14-2922AC640722}" presName="childNode1" presStyleLbl="bgAcc1" presStyleIdx="0" presStyleCnt="2">
        <dgm:presLayoutVars>
          <dgm:bulletEnabled val="1"/>
        </dgm:presLayoutVars>
      </dgm:prSet>
      <dgm:spPr/>
    </dgm:pt>
    <dgm:pt modelId="{29FFBB4B-E9CC-44DB-A7E4-9933BFEE0957}" type="pres">
      <dgm:prSet presAssocID="{EAB82736-F64E-410C-9A14-2922AC640722}" presName="childNode1tx" presStyleLbl="bgAcc1" presStyleIdx="0" presStyleCnt="2">
        <dgm:presLayoutVars>
          <dgm:bulletEnabled val="1"/>
        </dgm:presLayoutVars>
      </dgm:prSet>
      <dgm:spPr/>
    </dgm:pt>
    <dgm:pt modelId="{C5216A0F-3B99-47F2-872F-23D17A07AB8C}" type="pres">
      <dgm:prSet presAssocID="{EAB82736-F64E-410C-9A14-2922AC640722}" presName="parentNode1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059496-5A33-4180-BAB5-A321DC853C13}" type="pres">
      <dgm:prSet presAssocID="{EAB82736-F64E-410C-9A14-2922AC640722}" presName="connSite1" presStyleCnt="0"/>
      <dgm:spPr/>
    </dgm:pt>
    <dgm:pt modelId="{B57160C0-D47E-46E6-8A6A-F2E875E7028B}" type="pres">
      <dgm:prSet presAssocID="{C80974FA-F9A3-4166-9C86-54F7D4BF0286}" presName="Name9" presStyleLbl="sibTrans2D1" presStyleIdx="0" presStyleCnt="1"/>
      <dgm:spPr/>
      <dgm:t>
        <a:bodyPr/>
        <a:lstStyle/>
        <a:p>
          <a:endParaRPr lang="cs-CZ"/>
        </a:p>
      </dgm:t>
    </dgm:pt>
    <dgm:pt modelId="{32376981-5DE9-4205-9254-1561F87B8E1A}" type="pres">
      <dgm:prSet presAssocID="{5173F557-671B-40F0-9B7E-B32762669FA6}" presName="composite2" presStyleCnt="0"/>
      <dgm:spPr/>
    </dgm:pt>
    <dgm:pt modelId="{90472FCE-7CBA-4624-9630-3E859C643284}" type="pres">
      <dgm:prSet presAssocID="{5173F557-671B-40F0-9B7E-B32762669FA6}" presName="dummyNode2" presStyleLbl="node1" presStyleIdx="0" presStyleCnt="2"/>
      <dgm:spPr/>
    </dgm:pt>
    <dgm:pt modelId="{EEA9A7FA-309D-45A5-B803-A65737307640}" type="pres">
      <dgm:prSet presAssocID="{5173F557-671B-40F0-9B7E-B32762669FA6}" presName="childNode2" presStyleLbl="bgAcc1" presStyleIdx="1" presStyleCnt="2">
        <dgm:presLayoutVars>
          <dgm:bulletEnabled val="1"/>
        </dgm:presLayoutVars>
      </dgm:prSet>
      <dgm:spPr/>
    </dgm:pt>
    <dgm:pt modelId="{062DC94B-55B6-4A95-90EE-F0B7AE010DD7}" type="pres">
      <dgm:prSet presAssocID="{5173F557-671B-40F0-9B7E-B32762669FA6}" presName="childNode2tx" presStyleLbl="bgAcc1" presStyleIdx="1" presStyleCnt="2">
        <dgm:presLayoutVars>
          <dgm:bulletEnabled val="1"/>
        </dgm:presLayoutVars>
      </dgm:prSet>
      <dgm:spPr/>
    </dgm:pt>
    <dgm:pt modelId="{A75539D9-D265-4A1B-8DE9-8985A56D5979}" type="pres">
      <dgm:prSet presAssocID="{5173F557-671B-40F0-9B7E-B32762669FA6}" presName="parentNode2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8507B7-2DCC-400A-85A9-FEBF7D0482B6}" type="pres">
      <dgm:prSet presAssocID="{5173F557-671B-40F0-9B7E-B32762669FA6}" presName="connSite2" presStyleCnt="0"/>
      <dgm:spPr/>
    </dgm:pt>
  </dgm:ptLst>
  <dgm:cxnLst>
    <dgm:cxn modelId="{446E40CF-259C-4431-9920-1BC8F2724E25}" srcId="{E010567C-1A94-4A9A-82C6-9D6FF4791600}" destId="{EAB82736-F64E-410C-9A14-2922AC640722}" srcOrd="0" destOrd="0" parTransId="{C651443D-E0FA-4CE5-B15F-04B5B27E570D}" sibTransId="{C80974FA-F9A3-4166-9C86-54F7D4BF0286}"/>
    <dgm:cxn modelId="{6D918F1F-DD2D-4F6B-A570-5B2AABE42CAE}" type="presOf" srcId="{C80974FA-F9A3-4166-9C86-54F7D4BF0286}" destId="{B57160C0-D47E-46E6-8A6A-F2E875E7028B}" srcOrd="0" destOrd="0" presId="urn:microsoft.com/office/officeart/2005/8/layout/hProcess4"/>
    <dgm:cxn modelId="{66666F3C-F156-4A40-888F-BA29F8E85F8F}" type="presOf" srcId="{E010567C-1A94-4A9A-82C6-9D6FF4791600}" destId="{18FB3981-9744-48C5-A9C6-734CB74F6562}" srcOrd="0" destOrd="0" presId="urn:microsoft.com/office/officeart/2005/8/layout/hProcess4"/>
    <dgm:cxn modelId="{6086D108-E64A-437A-8A7D-154D9C8AE2EA}" type="presOf" srcId="{EAB82736-F64E-410C-9A14-2922AC640722}" destId="{C5216A0F-3B99-47F2-872F-23D17A07AB8C}" srcOrd="0" destOrd="0" presId="urn:microsoft.com/office/officeart/2005/8/layout/hProcess4"/>
    <dgm:cxn modelId="{7AB6E4C8-9C01-4895-9358-389196180886}" type="presOf" srcId="{5173F557-671B-40F0-9B7E-B32762669FA6}" destId="{A75539D9-D265-4A1B-8DE9-8985A56D5979}" srcOrd="0" destOrd="0" presId="urn:microsoft.com/office/officeart/2005/8/layout/hProcess4"/>
    <dgm:cxn modelId="{E631BA21-5F9B-4F2E-A408-65C419B0ED17}" srcId="{E010567C-1A94-4A9A-82C6-9D6FF4791600}" destId="{5173F557-671B-40F0-9B7E-B32762669FA6}" srcOrd="1" destOrd="0" parTransId="{A2E29757-528C-4167-B7BE-EBE019AEDF81}" sibTransId="{4BD2B38F-2B0C-4996-B38D-2918D73B9172}"/>
    <dgm:cxn modelId="{BD32274A-3A68-49FB-BD04-0FE28BF8D624}" type="presParOf" srcId="{18FB3981-9744-48C5-A9C6-734CB74F6562}" destId="{C98D3D90-43E1-4729-8F51-0D723BE1686E}" srcOrd="0" destOrd="0" presId="urn:microsoft.com/office/officeart/2005/8/layout/hProcess4"/>
    <dgm:cxn modelId="{F1467835-7477-4763-9B73-CBE98AA81AA4}" type="presParOf" srcId="{18FB3981-9744-48C5-A9C6-734CB74F6562}" destId="{77E3552D-CC86-4E5C-A303-0CE825F30F74}" srcOrd="1" destOrd="0" presId="urn:microsoft.com/office/officeart/2005/8/layout/hProcess4"/>
    <dgm:cxn modelId="{F3248476-FF7C-4834-9BAD-1BFEECB53863}" type="presParOf" srcId="{18FB3981-9744-48C5-A9C6-734CB74F6562}" destId="{A6BE7B8B-44C6-4BC6-9493-E9F868DDB344}" srcOrd="2" destOrd="0" presId="urn:microsoft.com/office/officeart/2005/8/layout/hProcess4"/>
    <dgm:cxn modelId="{343BB091-B3E2-493E-9413-890FADA01269}" type="presParOf" srcId="{A6BE7B8B-44C6-4BC6-9493-E9F868DDB344}" destId="{E3DAA9B3-EBC2-4788-A3AE-17F2F9F25E7C}" srcOrd="0" destOrd="0" presId="urn:microsoft.com/office/officeart/2005/8/layout/hProcess4"/>
    <dgm:cxn modelId="{2C54E9FB-D40C-414E-AADE-12A7E86B75F8}" type="presParOf" srcId="{E3DAA9B3-EBC2-4788-A3AE-17F2F9F25E7C}" destId="{E438F382-60D7-4615-81B4-8C78F3C6F11B}" srcOrd="0" destOrd="0" presId="urn:microsoft.com/office/officeart/2005/8/layout/hProcess4"/>
    <dgm:cxn modelId="{B60EA0AD-0640-42AD-822C-2093E781D773}" type="presParOf" srcId="{E3DAA9B3-EBC2-4788-A3AE-17F2F9F25E7C}" destId="{DF2B105C-3C31-4E7E-BE01-F5A7E1DF2107}" srcOrd="1" destOrd="0" presId="urn:microsoft.com/office/officeart/2005/8/layout/hProcess4"/>
    <dgm:cxn modelId="{9FAEC91A-E647-4E50-9EC9-1634E775B9E3}" type="presParOf" srcId="{E3DAA9B3-EBC2-4788-A3AE-17F2F9F25E7C}" destId="{29FFBB4B-E9CC-44DB-A7E4-9933BFEE0957}" srcOrd="2" destOrd="0" presId="urn:microsoft.com/office/officeart/2005/8/layout/hProcess4"/>
    <dgm:cxn modelId="{00D2027F-D074-494B-8642-EDF9541A9752}" type="presParOf" srcId="{E3DAA9B3-EBC2-4788-A3AE-17F2F9F25E7C}" destId="{C5216A0F-3B99-47F2-872F-23D17A07AB8C}" srcOrd="3" destOrd="0" presId="urn:microsoft.com/office/officeart/2005/8/layout/hProcess4"/>
    <dgm:cxn modelId="{BB5A463D-001B-473A-886A-EA655CC139A0}" type="presParOf" srcId="{E3DAA9B3-EBC2-4788-A3AE-17F2F9F25E7C}" destId="{B3059496-5A33-4180-BAB5-A321DC853C13}" srcOrd="4" destOrd="0" presId="urn:microsoft.com/office/officeart/2005/8/layout/hProcess4"/>
    <dgm:cxn modelId="{48386144-E0D1-4C30-A754-9EEAA5713F51}" type="presParOf" srcId="{A6BE7B8B-44C6-4BC6-9493-E9F868DDB344}" destId="{B57160C0-D47E-46E6-8A6A-F2E875E7028B}" srcOrd="1" destOrd="0" presId="urn:microsoft.com/office/officeart/2005/8/layout/hProcess4"/>
    <dgm:cxn modelId="{63C60B04-485E-42E1-99F3-F0E643E811EA}" type="presParOf" srcId="{A6BE7B8B-44C6-4BC6-9493-E9F868DDB344}" destId="{32376981-5DE9-4205-9254-1561F87B8E1A}" srcOrd="2" destOrd="0" presId="urn:microsoft.com/office/officeart/2005/8/layout/hProcess4"/>
    <dgm:cxn modelId="{37C71C1A-C5BD-4538-B828-A7D08B70F37D}" type="presParOf" srcId="{32376981-5DE9-4205-9254-1561F87B8E1A}" destId="{90472FCE-7CBA-4624-9630-3E859C643284}" srcOrd="0" destOrd="0" presId="urn:microsoft.com/office/officeart/2005/8/layout/hProcess4"/>
    <dgm:cxn modelId="{A9F0AB3F-5F2B-4377-8168-82DCA1F84B03}" type="presParOf" srcId="{32376981-5DE9-4205-9254-1561F87B8E1A}" destId="{EEA9A7FA-309D-45A5-B803-A65737307640}" srcOrd="1" destOrd="0" presId="urn:microsoft.com/office/officeart/2005/8/layout/hProcess4"/>
    <dgm:cxn modelId="{8C62A2E6-C69A-4578-A47E-005B92D78BAB}" type="presParOf" srcId="{32376981-5DE9-4205-9254-1561F87B8E1A}" destId="{062DC94B-55B6-4A95-90EE-F0B7AE010DD7}" srcOrd="2" destOrd="0" presId="urn:microsoft.com/office/officeart/2005/8/layout/hProcess4"/>
    <dgm:cxn modelId="{97856196-40B1-4E76-8DF4-E3476E503C88}" type="presParOf" srcId="{32376981-5DE9-4205-9254-1561F87B8E1A}" destId="{A75539D9-D265-4A1B-8DE9-8985A56D5979}" srcOrd="3" destOrd="0" presId="urn:microsoft.com/office/officeart/2005/8/layout/hProcess4"/>
    <dgm:cxn modelId="{97342233-F4CC-4A1D-8A2E-ADEDAFCE33C9}" type="presParOf" srcId="{32376981-5DE9-4205-9254-1561F87B8E1A}" destId="{FB8507B7-2DCC-400A-85A9-FEBF7D0482B6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96344" cy="30963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30251" y="0"/>
          <a:ext cx="7344308" cy="30963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530251" y="0"/>
        <a:ext cx="7344308" cy="495415"/>
      </dsp:txXfrm>
    </dsp:sp>
    <dsp:sp modelId="{A52A0455-90FF-4808-ABD0-F02540D31D5A}">
      <dsp:nvSpPr>
        <dsp:cNvPr id="0" name=""/>
        <dsp:cNvSpPr/>
      </dsp:nvSpPr>
      <dsp:spPr>
        <a:xfrm>
          <a:off x="325116" y="495415"/>
          <a:ext cx="2446111" cy="24461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48172" y="495415"/>
          <a:ext cx="7344308" cy="24461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Jiří Burda</a:t>
          </a:r>
          <a:endParaRPr lang="cs-CZ" sz="2000" kern="1200" dirty="0"/>
        </a:p>
      </dsp:txBody>
      <dsp:txXfrm>
        <a:off x="1548172" y="495415"/>
        <a:ext cx="7344308" cy="495415"/>
      </dsp:txXfrm>
    </dsp:sp>
    <dsp:sp modelId="{313FC574-E1CD-4FB4-B054-0B805CE0447D}">
      <dsp:nvSpPr>
        <dsp:cNvPr id="0" name=""/>
        <dsp:cNvSpPr/>
      </dsp:nvSpPr>
      <dsp:spPr>
        <a:xfrm>
          <a:off x="650232" y="990830"/>
          <a:ext cx="1795879" cy="17958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48172" y="990830"/>
          <a:ext cx="7344308" cy="17958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VY_32_INOVACE_ČJ2_15_Rozlišení slabik </a:t>
          </a:r>
          <a:r>
            <a:rPr lang="cs-CZ" sz="2000" kern="1200" baseline="0" dirty="0" err="1" smtClean="0"/>
            <a:t>di</a:t>
          </a:r>
          <a:r>
            <a:rPr lang="cs-CZ" sz="2000" kern="1200" baseline="0" dirty="0" smtClean="0"/>
            <a:t>, ti, ni – </a:t>
          </a:r>
          <a:r>
            <a:rPr lang="cs-CZ" sz="2000" kern="1200" baseline="0" dirty="0" err="1" smtClean="0"/>
            <a:t>dy</a:t>
          </a:r>
          <a:r>
            <a:rPr lang="cs-CZ" sz="2000" kern="1200" baseline="0" dirty="0" smtClean="0"/>
            <a:t>, ty, </a:t>
          </a:r>
          <a:r>
            <a:rPr lang="cs-CZ" sz="2000" kern="1200" baseline="0" dirty="0" err="1" smtClean="0"/>
            <a:t>ny</a:t>
          </a:r>
          <a:endParaRPr lang="cs-CZ" sz="2000" kern="1200" dirty="0"/>
        </a:p>
      </dsp:txBody>
      <dsp:txXfrm>
        <a:off x="1548172" y="990830"/>
        <a:ext cx="7344308" cy="495415"/>
      </dsp:txXfrm>
    </dsp:sp>
    <dsp:sp modelId="{FFC9F71D-1B4F-4AD9-A4A6-86ADEFC8AF5C}">
      <dsp:nvSpPr>
        <dsp:cNvPr id="0" name=""/>
        <dsp:cNvSpPr/>
      </dsp:nvSpPr>
      <dsp:spPr>
        <a:xfrm>
          <a:off x="975348" y="1486245"/>
          <a:ext cx="1145647" cy="11456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91988" y="1487745"/>
          <a:ext cx="7344308" cy="11456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Rozlišení slabik </a:t>
          </a:r>
          <a:r>
            <a:rPr lang="cs-CZ" sz="2000" kern="1200" dirty="0" err="1" smtClean="0"/>
            <a:t>di</a:t>
          </a:r>
          <a:r>
            <a:rPr lang="cs-CZ" sz="2000" kern="1200" dirty="0" smtClean="0"/>
            <a:t>, ti, ni – </a:t>
          </a:r>
          <a:r>
            <a:rPr lang="cs-CZ" sz="2000" kern="1200" dirty="0" err="1" smtClean="0"/>
            <a:t>dy</a:t>
          </a:r>
          <a:r>
            <a:rPr lang="cs-CZ" sz="2000" kern="1200" dirty="0" smtClean="0"/>
            <a:t>, ty, </a:t>
          </a:r>
          <a:r>
            <a:rPr lang="cs-CZ" sz="2000" kern="1200" dirty="0" err="1" smtClean="0"/>
            <a:t>ny</a:t>
          </a:r>
          <a:endParaRPr lang="cs-CZ" sz="2000" kern="1200" dirty="0"/>
        </a:p>
      </dsp:txBody>
      <dsp:txXfrm>
        <a:off x="1491988" y="1487745"/>
        <a:ext cx="7344308" cy="495415"/>
      </dsp:txXfrm>
    </dsp:sp>
    <dsp:sp modelId="{EE85B701-7295-41C0-BA7A-34D3756A2AE6}">
      <dsp:nvSpPr>
        <dsp:cNvPr id="0" name=""/>
        <dsp:cNvSpPr/>
      </dsp:nvSpPr>
      <dsp:spPr>
        <a:xfrm>
          <a:off x="1300464" y="1981660"/>
          <a:ext cx="495415" cy="4954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5683" y="2016225"/>
          <a:ext cx="7344308" cy="4954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PROJEKTU:CZ.1.07/1.4.00/21.1839 </a:t>
          </a:r>
          <a:endParaRPr lang="cs-CZ" sz="2000" kern="1200" dirty="0"/>
        </a:p>
      </dsp:txBody>
      <dsp:txXfrm>
        <a:off x="1475683" y="2016225"/>
        <a:ext cx="7344308" cy="49541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F2B105C-3C31-4E7E-BE01-F5A7E1DF2107}">
      <dsp:nvSpPr>
        <dsp:cNvPr id="0" name=""/>
        <dsp:cNvSpPr/>
      </dsp:nvSpPr>
      <dsp:spPr>
        <a:xfrm>
          <a:off x="212953" y="1036320"/>
          <a:ext cx="2414381" cy="19913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7160C0-D47E-46E6-8A6A-F2E875E7028B}">
      <dsp:nvSpPr>
        <dsp:cNvPr id="0" name=""/>
        <dsp:cNvSpPr/>
      </dsp:nvSpPr>
      <dsp:spPr>
        <a:xfrm>
          <a:off x="1598554" y="1613969"/>
          <a:ext cx="2509907" cy="2509907"/>
        </a:xfrm>
        <a:prstGeom prst="leftCircularArrow">
          <a:avLst>
            <a:gd name="adj1" fmla="val 2550"/>
            <a:gd name="adj2" fmla="val 309429"/>
            <a:gd name="adj3" fmla="val 2084940"/>
            <a:gd name="adj4" fmla="val 9024489"/>
            <a:gd name="adj5" fmla="val 2975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216A0F-3B99-47F2-872F-23D17A07AB8C}">
      <dsp:nvSpPr>
        <dsp:cNvPr id="0" name=""/>
        <dsp:cNvSpPr/>
      </dsp:nvSpPr>
      <dsp:spPr>
        <a:xfrm>
          <a:off x="749482" y="2600960"/>
          <a:ext cx="2146117" cy="85344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Rozlišení slabik </a:t>
          </a:r>
          <a:r>
            <a:rPr lang="cs-CZ" sz="2600" kern="1200" dirty="0" err="1" smtClean="0"/>
            <a:t>di</a:t>
          </a:r>
          <a:r>
            <a:rPr lang="cs-CZ" sz="2600" kern="1200" dirty="0" smtClean="0"/>
            <a:t>, ti, ni</a:t>
          </a:r>
          <a:endParaRPr lang="cs-CZ" sz="2600" kern="1200" dirty="0"/>
        </a:p>
      </dsp:txBody>
      <dsp:txXfrm>
        <a:off x="749482" y="2600960"/>
        <a:ext cx="2146117" cy="853440"/>
      </dsp:txXfrm>
    </dsp:sp>
    <dsp:sp modelId="{EEA9A7FA-309D-45A5-B803-A65737307640}">
      <dsp:nvSpPr>
        <dsp:cNvPr id="0" name=""/>
        <dsp:cNvSpPr/>
      </dsp:nvSpPr>
      <dsp:spPr>
        <a:xfrm>
          <a:off x="3200400" y="1036320"/>
          <a:ext cx="2414381" cy="19913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5539D9-D265-4A1B-8DE9-8985A56D5979}">
      <dsp:nvSpPr>
        <dsp:cNvPr id="0" name=""/>
        <dsp:cNvSpPr/>
      </dsp:nvSpPr>
      <dsp:spPr>
        <a:xfrm>
          <a:off x="3736929" y="609600"/>
          <a:ext cx="2146117" cy="853440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err="1" smtClean="0"/>
            <a:t>dy</a:t>
          </a:r>
          <a:r>
            <a:rPr lang="cs-CZ" sz="2600" kern="1200" dirty="0" smtClean="0"/>
            <a:t>, ty, </a:t>
          </a:r>
          <a:r>
            <a:rPr lang="cs-CZ" sz="2600" kern="1200" dirty="0" err="1" smtClean="0"/>
            <a:t>ny</a:t>
          </a:r>
          <a:endParaRPr lang="cs-CZ" sz="2600" kern="1200" dirty="0"/>
        </a:p>
      </dsp:txBody>
      <dsp:txXfrm>
        <a:off x="3736929" y="609600"/>
        <a:ext cx="2146117" cy="8534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553966356"/>
              </p:ext>
            </p:extLst>
          </p:nvPr>
        </p:nvGraphicFramePr>
        <p:xfrm>
          <a:off x="26645" y="692696"/>
          <a:ext cx="889248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Pro 2. ročník ZŠ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Prezentace na interaktivní tabuli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Pomůcky : žádné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Inovace – aktivita a motivace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Metodické pokyny prezentace rozlišení slabik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di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, ti, ni –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dy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, ty,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ny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a procvičování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227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Obsah hodiny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1787852769"/>
              </p:ext>
            </p:extLst>
          </p:nvPr>
        </p:nvGraphicFramePr>
        <p:xfrm>
          <a:off x="1475656" y="1556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12974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57290" y="214290"/>
            <a:ext cx="733752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Rozlišení slabik </a:t>
            </a:r>
            <a:r>
              <a:rPr lang="cs-CZ" sz="28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di</a:t>
            </a:r>
            <a:r>
              <a:rPr lang="cs-CZ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, ti, ni – </a:t>
            </a:r>
            <a:r>
              <a:rPr lang="cs-CZ" sz="28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dy</a:t>
            </a:r>
            <a:r>
              <a:rPr lang="cs-CZ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, ty, </a:t>
            </a:r>
            <a:r>
              <a:rPr lang="cs-CZ" sz="28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ny</a:t>
            </a:r>
            <a:endParaRPr lang="cs-CZ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Obdélník se zakulaceným příčným rohem 3"/>
          <p:cNvSpPr/>
          <p:nvPr/>
        </p:nvSpPr>
        <p:spPr>
          <a:xfrm>
            <a:off x="1428728" y="1142984"/>
            <a:ext cx="7072362" cy="1000132"/>
          </a:xfrm>
          <a:prstGeom prst="round2Diag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Když uslyšíš </a:t>
            </a:r>
            <a:r>
              <a:rPr lang="cs-CZ" sz="2800" dirty="0" err="1" smtClean="0">
                <a:solidFill>
                  <a:srgbClr val="FF0000"/>
                </a:solidFill>
              </a:rPr>
              <a:t>dy</a:t>
            </a:r>
            <a:r>
              <a:rPr lang="cs-CZ" sz="2800" dirty="0" smtClean="0">
                <a:solidFill>
                  <a:srgbClr val="FF0000"/>
                </a:solidFill>
              </a:rPr>
              <a:t>, ty, </a:t>
            </a:r>
            <a:r>
              <a:rPr lang="cs-CZ" sz="2800" dirty="0" err="1" smtClean="0">
                <a:solidFill>
                  <a:srgbClr val="FF0000"/>
                </a:solidFill>
              </a:rPr>
              <a:t>ny</a:t>
            </a:r>
            <a:r>
              <a:rPr lang="cs-CZ" sz="2800" dirty="0" smtClean="0">
                <a:solidFill>
                  <a:srgbClr val="FF0000"/>
                </a:solidFill>
              </a:rPr>
              <a:t>, </a:t>
            </a:r>
            <a:r>
              <a:rPr lang="cs-CZ" sz="2800" dirty="0" smtClean="0"/>
              <a:t>napiš rychle tvrdé </a:t>
            </a:r>
            <a:r>
              <a:rPr lang="cs-CZ" sz="2800" b="1" dirty="0" smtClean="0"/>
              <a:t>y!</a:t>
            </a:r>
            <a:endParaRPr lang="cs-CZ" sz="2800" b="1" dirty="0"/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428728" y="2428868"/>
            <a:ext cx="7072362" cy="1071570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Když uslyšíš </a:t>
            </a:r>
            <a:r>
              <a:rPr lang="cs-CZ" sz="2800" dirty="0" err="1" smtClean="0">
                <a:solidFill>
                  <a:srgbClr val="FF0000"/>
                </a:solidFill>
              </a:rPr>
              <a:t>di</a:t>
            </a:r>
            <a:r>
              <a:rPr lang="cs-CZ" sz="2800" dirty="0" smtClean="0">
                <a:solidFill>
                  <a:srgbClr val="FF0000"/>
                </a:solidFill>
              </a:rPr>
              <a:t>, ti, ni, </a:t>
            </a:r>
            <a:r>
              <a:rPr lang="cs-CZ" sz="2800" dirty="0" smtClean="0"/>
              <a:t>napiš vždycky měkké </a:t>
            </a:r>
            <a:r>
              <a:rPr lang="cs-CZ" sz="2800" b="1" dirty="0" smtClean="0"/>
              <a:t>i!</a:t>
            </a:r>
            <a:endParaRPr lang="cs-CZ" sz="2800" b="1" dirty="0"/>
          </a:p>
        </p:txBody>
      </p:sp>
      <p:pic>
        <p:nvPicPr>
          <p:cNvPr id="1026" name="Picture 2" descr="C:\Users\Blanka\AppData\Local\Microsoft\Windows\Temporary Internet Files\Content.IE5\9Y97RLNH\MC90044045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4286256"/>
            <a:ext cx="1368425" cy="1828800"/>
          </a:xfrm>
          <a:prstGeom prst="rect">
            <a:avLst/>
          </a:prstGeom>
          <a:noFill/>
        </p:spPr>
      </p:pic>
      <p:pic>
        <p:nvPicPr>
          <p:cNvPr id="1027" name="Picture 3" descr="C:\Users\Blanka\AppData\Local\Microsoft\Windows\Temporary Internet Files\Content.IE5\0B0L0CFH\MC90043382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4429132"/>
            <a:ext cx="1828572" cy="182857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714612" y="3786190"/>
            <a:ext cx="4441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Tvrdé a měkké slabiky vyjádři pohybem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42976" y="214290"/>
            <a:ext cx="762542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Vyber správná slova a přesuň na řádek.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Obdélník se zakulaceným příčným rohem 2"/>
          <p:cNvSpPr/>
          <p:nvPr/>
        </p:nvSpPr>
        <p:spPr>
          <a:xfrm>
            <a:off x="1071538" y="2143116"/>
            <a:ext cx="1214446" cy="428628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RODYČE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357290" y="2714620"/>
            <a:ext cx="928694" cy="50006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ŠTYKA</a:t>
            </a:r>
            <a:endParaRPr lang="cs-CZ" dirty="0"/>
          </a:p>
        </p:txBody>
      </p:sp>
      <p:sp>
        <p:nvSpPr>
          <p:cNvPr id="5" name="Obdélník se zakulaceným příčným rohem 4"/>
          <p:cNvSpPr/>
          <p:nvPr/>
        </p:nvSpPr>
        <p:spPr>
          <a:xfrm>
            <a:off x="1000100" y="3357562"/>
            <a:ext cx="1285884" cy="500066"/>
          </a:xfrm>
          <a:prstGeom prst="round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KALHOTI</a:t>
            </a:r>
            <a:endParaRPr lang="cs-CZ" dirty="0"/>
          </a:p>
        </p:txBody>
      </p:sp>
      <p:sp>
        <p:nvSpPr>
          <p:cNvPr id="6" name="Obdélník se zakulaceným příčným rohem 5"/>
          <p:cNvSpPr/>
          <p:nvPr/>
        </p:nvSpPr>
        <p:spPr>
          <a:xfrm>
            <a:off x="1285852" y="4000504"/>
            <a:ext cx="1000132" cy="571504"/>
          </a:xfrm>
          <a:prstGeom prst="round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TYGR</a:t>
            </a:r>
            <a:endParaRPr lang="cs-CZ" dirty="0"/>
          </a:p>
        </p:txBody>
      </p:sp>
      <p:sp>
        <p:nvSpPr>
          <p:cNvPr id="7" name="Obdélník se zakulaceným příčným rohem 6"/>
          <p:cNvSpPr/>
          <p:nvPr/>
        </p:nvSpPr>
        <p:spPr>
          <a:xfrm>
            <a:off x="1000100" y="4714884"/>
            <a:ext cx="1357322" cy="571504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DEŠTNÝK</a:t>
            </a:r>
            <a:endParaRPr lang="cs-CZ" dirty="0"/>
          </a:p>
        </p:txBody>
      </p:sp>
      <p:sp>
        <p:nvSpPr>
          <p:cNvPr id="8" name="Obdélník se zakulaceným příčným rohem 7"/>
          <p:cNvSpPr/>
          <p:nvPr/>
        </p:nvSpPr>
        <p:spPr>
          <a:xfrm>
            <a:off x="1142976" y="5429264"/>
            <a:ext cx="1285884" cy="571504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JENÝK</a:t>
            </a:r>
            <a:endParaRPr lang="cs-CZ" dirty="0"/>
          </a:p>
        </p:txBody>
      </p:sp>
      <p:sp>
        <p:nvSpPr>
          <p:cNvPr id="9" name="Obdélník se zakulaceným příčným rohem 8"/>
          <p:cNvSpPr/>
          <p:nvPr/>
        </p:nvSpPr>
        <p:spPr>
          <a:xfrm>
            <a:off x="1142976" y="6143644"/>
            <a:ext cx="1285884" cy="571504"/>
          </a:xfrm>
          <a:prstGeom prst="round2Diag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JANIČKA</a:t>
            </a:r>
            <a:endParaRPr lang="cs-CZ" dirty="0"/>
          </a:p>
        </p:txBody>
      </p:sp>
      <p:sp>
        <p:nvSpPr>
          <p:cNvPr id="10" name="Obdélník se zakulaceným příčným rohem 9"/>
          <p:cNvSpPr/>
          <p:nvPr/>
        </p:nvSpPr>
        <p:spPr>
          <a:xfrm>
            <a:off x="1142976" y="1428736"/>
            <a:ext cx="1357322" cy="571504"/>
          </a:xfrm>
          <a:prstGeom prst="round2Diag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CHODNÍK</a:t>
            </a:r>
            <a:endParaRPr lang="cs-CZ" dirty="0"/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2571736" y="1428736"/>
            <a:ext cx="1428760" cy="571504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CHODNÝK</a:t>
            </a:r>
            <a:endParaRPr lang="cs-CZ" dirty="0"/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2857488" y="2214554"/>
            <a:ext cx="1071570" cy="357190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RODIČE</a:t>
            </a:r>
            <a:endParaRPr lang="cs-CZ" dirty="0"/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2786050" y="2714620"/>
            <a:ext cx="1143008" cy="428628"/>
          </a:xfrm>
          <a:prstGeom prst="round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ŠTIKA</a:t>
            </a:r>
            <a:endParaRPr lang="cs-CZ" dirty="0"/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2643174" y="3357562"/>
            <a:ext cx="1285884" cy="500066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KALHOTY</a:t>
            </a:r>
            <a:endParaRPr lang="cs-CZ" dirty="0"/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2714612" y="4071942"/>
            <a:ext cx="1285884" cy="500066"/>
          </a:xfrm>
          <a:prstGeom prst="round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TIGR</a:t>
            </a:r>
            <a:endParaRPr lang="cs-CZ" dirty="0"/>
          </a:p>
        </p:txBody>
      </p:sp>
      <p:sp>
        <p:nvSpPr>
          <p:cNvPr id="16" name="Obdélník se zakulaceným příčným rohem 15"/>
          <p:cNvSpPr/>
          <p:nvPr/>
        </p:nvSpPr>
        <p:spPr>
          <a:xfrm>
            <a:off x="2714612" y="4714884"/>
            <a:ext cx="1285884" cy="571504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DEŠTNÍK</a:t>
            </a:r>
            <a:endParaRPr lang="cs-CZ" dirty="0"/>
          </a:p>
        </p:txBody>
      </p:sp>
      <p:sp>
        <p:nvSpPr>
          <p:cNvPr id="17" name="Obdélník se zakulaceným příčným rohem 16"/>
          <p:cNvSpPr/>
          <p:nvPr/>
        </p:nvSpPr>
        <p:spPr>
          <a:xfrm>
            <a:off x="2714612" y="5429264"/>
            <a:ext cx="1285884" cy="571504"/>
          </a:xfrm>
          <a:prstGeom prst="round2Diag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JENÍK</a:t>
            </a:r>
            <a:endParaRPr lang="cs-CZ" dirty="0"/>
          </a:p>
        </p:txBody>
      </p:sp>
      <p:sp>
        <p:nvSpPr>
          <p:cNvPr id="18" name="Obdélník se zakulaceným příčným rohem 17"/>
          <p:cNvSpPr/>
          <p:nvPr/>
        </p:nvSpPr>
        <p:spPr>
          <a:xfrm>
            <a:off x="2714612" y="6143644"/>
            <a:ext cx="1357322" cy="571504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JANYČKA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286248" y="1714488"/>
            <a:ext cx="4855816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-----------------------------------------------------------</a:t>
            </a:r>
          </a:p>
          <a:p>
            <a:endParaRPr lang="cs-CZ" dirty="0" smtClean="0"/>
          </a:p>
          <a:p>
            <a:r>
              <a:rPr lang="cs-CZ" dirty="0" smtClean="0"/>
              <a:t>------------------------------------------------------------</a:t>
            </a:r>
          </a:p>
          <a:p>
            <a:endParaRPr lang="cs-CZ" dirty="0" smtClean="0"/>
          </a:p>
          <a:p>
            <a:r>
              <a:rPr lang="cs-CZ" dirty="0" smtClean="0"/>
              <a:t>-------------------------------------------------------------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-------------------------------------------------------------</a:t>
            </a:r>
          </a:p>
          <a:p>
            <a:endParaRPr lang="cs-CZ" dirty="0" smtClean="0"/>
          </a:p>
          <a:p>
            <a:r>
              <a:rPr lang="cs-CZ" dirty="0" smtClean="0"/>
              <a:t>--------------------------------------------------------------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--------------------------------------------------------------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-------------------------------------------------------------</a:t>
            </a:r>
          </a:p>
          <a:p>
            <a:endParaRPr lang="cs-CZ" dirty="0" smtClean="0"/>
          </a:p>
          <a:p>
            <a:r>
              <a:rPr lang="cs-CZ" dirty="0" smtClean="0"/>
              <a:t>--------------------------------------------------------------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00166" y="214290"/>
            <a:ext cx="66002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Doplň do vět správná slova</a:t>
            </a:r>
            <a:endParaRPr lang="cs-CZ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85852" y="1071546"/>
            <a:ext cx="715292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Je__________________________zimní den.</a:t>
            </a:r>
          </a:p>
          <a:p>
            <a:r>
              <a:rPr lang="cs-CZ" sz="2400" b="1" dirty="0" smtClean="0">
                <a:solidFill>
                  <a:srgbClr val="00B050"/>
                </a:solidFill>
              </a:rPr>
              <a:t>Na stromech sedí______________________ptáci.</a:t>
            </a:r>
          </a:p>
          <a:p>
            <a:endParaRPr lang="cs-CZ" sz="2400" dirty="0" smtClean="0"/>
          </a:p>
          <a:p>
            <a:r>
              <a:rPr lang="cs-CZ" sz="2400" b="1" smtClean="0">
                <a:solidFill>
                  <a:srgbClr val="0070C0"/>
                </a:solidFill>
              </a:rPr>
              <a:t>Jsou velcí </a:t>
            </a:r>
            <a:r>
              <a:rPr lang="cs-CZ" sz="2400" b="1" dirty="0" smtClean="0">
                <a:solidFill>
                  <a:srgbClr val="0070C0"/>
                </a:solidFill>
              </a:rPr>
              <a:t>a celí____________________________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Jejich________________________kabátek jim sluší.</a:t>
            </a:r>
          </a:p>
          <a:p>
            <a:endParaRPr lang="cs-CZ" sz="2400" dirty="0" smtClean="0"/>
          </a:p>
          <a:p>
            <a:r>
              <a:rPr lang="cs-CZ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Tito ptáci se nazývají_________________________.</a:t>
            </a:r>
          </a:p>
          <a:p>
            <a:r>
              <a:rPr lang="cs-CZ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Můžeme vidět_________________________i v létě?</a:t>
            </a:r>
            <a:endParaRPr lang="cs-CZ" sz="24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357290" y="4429132"/>
            <a:ext cx="2071702" cy="35719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krásný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357290" y="5000636"/>
            <a:ext cx="2071702" cy="42862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krásní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3857620" y="4429132"/>
            <a:ext cx="2000264" cy="35719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černý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3786182" y="5000636"/>
            <a:ext cx="2143140" cy="4286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černí</a:t>
            </a:r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6357950" y="4429132"/>
            <a:ext cx="1928826" cy="4286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havrani</a:t>
            </a:r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6286512" y="5072074"/>
            <a:ext cx="2143140" cy="4286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havrany</a:t>
            </a:r>
            <a:endParaRPr lang="cs-CZ" dirty="0"/>
          </a:p>
        </p:txBody>
      </p:sp>
      <p:pic>
        <p:nvPicPr>
          <p:cNvPr id="2051" name="Picture 3" descr="C:\Users\Blanka\AppData\Local\Microsoft\Windows\Temporary Internet Files\Content.IE5\SYN3HWZP\MC90041204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6710" y="0"/>
            <a:ext cx="1214202" cy="16487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dirty="0" smtClean="0"/>
              <a:t>vlastní tvorba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4834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227</Words>
  <Application>Microsoft Office PowerPoint</Application>
  <PresentationFormat>Předvádění na obrazovce (4:3)</PresentationFormat>
  <Paragraphs>72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Obsah hodiny</vt:lpstr>
      <vt:lpstr>Snímek 4</vt:lpstr>
      <vt:lpstr>Snímek 5</vt:lpstr>
      <vt:lpstr>Snímek 6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Reditelka</cp:lastModifiedBy>
  <cp:revision>30</cp:revision>
  <dcterms:created xsi:type="dcterms:W3CDTF">2011-06-20T10:40:08Z</dcterms:created>
  <dcterms:modified xsi:type="dcterms:W3CDTF">2014-10-20T12:18:35Z</dcterms:modified>
</cp:coreProperties>
</file>