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2461A-250E-4A29-9E9B-599CA3838FA1}" type="datetime1">
              <a:rPr lang="en-US" smtClean="0"/>
              <a:pPr/>
              <a:t>11/24/2011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844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0391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8041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80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135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3032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11/24/2011</a:t>
            </a:fld>
            <a:endParaRPr lang="en-US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3790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32442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4391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4747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11/24/2011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351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3242C-D747-4ADD-80D8-99421268E3A8}" type="datetime1">
              <a:rPr lang="en-US" smtClean="0"/>
              <a:pPr/>
              <a:t>11/24/2011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9635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649" y="908720"/>
            <a:ext cx="9036496" cy="1470025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ŠABLONA III/2</a:t>
            </a:r>
            <a:br>
              <a:rPr lang="cs-CZ" dirty="0" smtClean="0"/>
            </a:br>
            <a:r>
              <a:rPr lang="cs-CZ" sz="5300" dirty="0" smtClean="0">
                <a:solidFill>
                  <a:srgbClr val="FF0000"/>
                </a:solidFill>
              </a:rPr>
              <a:t>SLOVA S PŘEDPONAMI S-, Z-, VZ-</a:t>
            </a:r>
            <a:endParaRPr lang="cs-CZ" sz="53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708920"/>
            <a:ext cx="9144000" cy="1752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ŠKOPKOVÁ HELENA, ZŠ HORNÍ SLAVKOV, NÁDRAŽNÍ 683</a:t>
            </a:r>
          </a:p>
          <a:p>
            <a:r>
              <a:rPr lang="cs-CZ" dirty="0" smtClean="0"/>
              <a:t>VY_32_INOVACE_323_SLOVA </a:t>
            </a:r>
            <a:r>
              <a:rPr lang="cs-CZ" dirty="0" smtClean="0"/>
              <a:t>S PŘEDPONAMI S-,Z-,VZ-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437112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8000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180528" y="3140968"/>
            <a:ext cx="9324528" cy="1143000"/>
          </a:xfrm>
        </p:spPr>
        <p:txBody>
          <a:bodyPr>
            <a:noAutofit/>
          </a:bodyPr>
          <a:lstStyle/>
          <a:p>
            <a:r>
              <a:rPr lang="cs-CZ" sz="6000" dirty="0" smtClean="0">
                <a:solidFill>
                  <a:srgbClr val="FF0000"/>
                </a:solidFill>
                <a:latin typeface="Cambria" pitchFamily="18" charset="0"/>
              </a:rPr>
              <a:t>1.PŘIPRAVTE SI KARTIČKY</a:t>
            </a:r>
            <a:br>
              <a:rPr lang="cs-CZ" sz="6000" dirty="0" smtClean="0">
                <a:solidFill>
                  <a:srgbClr val="FF0000"/>
                </a:solidFill>
                <a:latin typeface="Cambria" pitchFamily="18" charset="0"/>
              </a:rPr>
            </a:br>
            <a:r>
              <a:rPr lang="cs-CZ" sz="6000" dirty="0" smtClean="0">
                <a:solidFill>
                  <a:srgbClr val="FF0000"/>
                </a:solidFill>
                <a:latin typeface="Cambria" pitchFamily="18" charset="0"/>
              </a:rPr>
              <a:t>S PŘEDPONAMI S-, Z-, VZ-</a:t>
            </a: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>
                <a:solidFill>
                  <a:srgbClr val="0070C0"/>
                </a:solidFill>
                <a:latin typeface="Cambria" pitchFamily="18" charset="0"/>
              </a:rPr>
              <a:t>2. POKLÁDEJTE NA LAVICI</a:t>
            </a:r>
            <a:br>
              <a:rPr lang="cs-CZ" sz="6000" dirty="0" smtClean="0">
                <a:solidFill>
                  <a:srgbClr val="0070C0"/>
                </a:solidFill>
                <a:latin typeface="Cambria" pitchFamily="18" charset="0"/>
              </a:rPr>
            </a:br>
            <a:r>
              <a:rPr lang="cs-CZ" sz="6000" dirty="0" smtClean="0">
                <a:solidFill>
                  <a:srgbClr val="0070C0"/>
                </a:solidFill>
                <a:latin typeface="Cambria" pitchFamily="18" charset="0"/>
              </a:rPr>
              <a:t>KARTIČKU SE SPRÁVNOU</a:t>
            </a:r>
            <a:br>
              <a:rPr lang="cs-CZ" sz="6000" dirty="0" smtClean="0">
                <a:solidFill>
                  <a:srgbClr val="0070C0"/>
                </a:solidFill>
                <a:latin typeface="Cambria" pitchFamily="18" charset="0"/>
              </a:rPr>
            </a:br>
            <a:r>
              <a:rPr lang="cs-CZ" sz="6000" dirty="0">
                <a:solidFill>
                  <a:srgbClr val="0070C0"/>
                </a:solidFill>
                <a:latin typeface="Cambria" pitchFamily="18" charset="0"/>
              </a:rPr>
              <a:t> </a:t>
            </a:r>
            <a:r>
              <a:rPr lang="cs-CZ" sz="6000" dirty="0" smtClean="0">
                <a:solidFill>
                  <a:srgbClr val="0070C0"/>
                </a:solidFill>
                <a:latin typeface="Cambria" pitchFamily="18" charset="0"/>
              </a:rPr>
              <a:t> PŘEDPONOU</a:t>
            </a:r>
            <a:r>
              <a:rPr lang="cs-CZ" sz="6000" dirty="0" smtClean="0"/>
              <a:t/>
            </a:r>
            <a:br>
              <a:rPr lang="cs-CZ" sz="6000" dirty="0" smtClean="0"/>
            </a:b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93995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9512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6600" dirty="0" smtClean="0">
                <a:solidFill>
                  <a:srgbClr val="00B050"/>
                </a:solidFill>
                <a:latin typeface="Cambria" pitchFamily="18" charset="0"/>
              </a:rPr>
              <a:t>ÚKOL Č. 1</a:t>
            </a:r>
            <a:endParaRPr lang="cs-CZ" sz="6600" dirty="0">
              <a:solidFill>
                <a:srgbClr val="00B050"/>
              </a:solidFill>
              <a:latin typeface="Cambria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1988840"/>
            <a:ext cx="90364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  <a:latin typeface="Cambria" pitchFamily="18" charset="0"/>
              </a:rPr>
              <a:t>__klidit, __mazat, __ lomit, __měna, __bít prkna</a:t>
            </a:r>
            <a:endParaRPr lang="cs-CZ" sz="9600" dirty="0">
              <a:solidFill>
                <a:srgbClr val="FF0000"/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2896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50"/>
                </a:solidFill>
                <a:latin typeface="Cambria" pitchFamily="18" charset="0"/>
              </a:rPr>
              <a:t>ÚKOL Č. 2</a:t>
            </a:r>
            <a:endParaRPr lang="cs-CZ" sz="6000" dirty="0">
              <a:solidFill>
                <a:srgbClr val="00B050"/>
              </a:solidFill>
              <a:latin typeface="Cambria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57" y="1772816"/>
            <a:ext cx="903649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0070C0"/>
                </a:solidFill>
                <a:latin typeface="Cambria" pitchFamily="18" charset="0"/>
              </a:rPr>
              <a:t> __blednout, __</a:t>
            </a:r>
            <a:r>
              <a:rPr lang="cs-CZ" sz="9600" dirty="0" err="1" smtClean="0">
                <a:solidFill>
                  <a:srgbClr val="0070C0"/>
                </a:solidFill>
                <a:latin typeface="Cambria" pitchFamily="18" charset="0"/>
              </a:rPr>
              <a:t>běr</a:t>
            </a:r>
            <a:r>
              <a:rPr lang="cs-CZ" sz="9600" dirty="0" smtClean="0">
                <a:solidFill>
                  <a:srgbClr val="0070C0"/>
                </a:solidFill>
                <a:latin typeface="Cambria" pitchFamily="18" charset="0"/>
              </a:rPr>
              <a:t>, ___tyčit, __</a:t>
            </a:r>
            <a:r>
              <a:rPr lang="cs-CZ" sz="9600" dirty="0" err="1" smtClean="0">
                <a:solidFill>
                  <a:srgbClr val="0070C0"/>
                </a:solidFill>
                <a:latin typeface="Cambria" pitchFamily="18" charset="0"/>
              </a:rPr>
              <a:t>pěv</a:t>
            </a:r>
            <a:r>
              <a:rPr lang="cs-CZ" sz="9600" dirty="0" smtClean="0">
                <a:solidFill>
                  <a:srgbClr val="0070C0"/>
                </a:solidFill>
                <a:latin typeface="Cambria" pitchFamily="18" charset="0"/>
              </a:rPr>
              <a:t>, __krásněla</a:t>
            </a:r>
            <a:endParaRPr lang="cs-CZ" sz="9600" dirty="0">
              <a:solidFill>
                <a:srgbClr val="0070C0"/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8112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00B050"/>
                </a:solidFill>
                <a:latin typeface="Cambria" pitchFamily="18" charset="0"/>
              </a:rPr>
              <a:t>ÚKOL Č. 3</a:t>
            </a:r>
            <a:endParaRPr lang="cs-CZ" sz="6000" dirty="0">
              <a:solidFill>
                <a:srgbClr val="00B050"/>
              </a:solidFill>
              <a:latin typeface="Cambr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914400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solidFill>
                  <a:srgbClr val="FFC000"/>
                </a:solidFill>
                <a:latin typeface="Cambria" pitchFamily="18" charset="0"/>
              </a:rPr>
              <a:t>___létnout, __vinout, __chátrat, __</a:t>
            </a:r>
            <a:r>
              <a:rPr lang="cs-CZ" sz="8800" dirty="0" err="1" smtClean="0">
                <a:solidFill>
                  <a:srgbClr val="FFC000"/>
                </a:solidFill>
                <a:latin typeface="Cambria" pitchFamily="18" charset="0"/>
              </a:rPr>
              <a:t>hromáždění</a:t>
            </a:r>
            <a:r>
              <a:rPr lang="cs-CZ" sz="8800" dirty="0" smtClean="0">
                <a:solidFill>
                  <a:srgbClr val="FFC000"/>
                </a:solidFill>
                <a:latin typeface="Cambria" pitchFamily="18" charset="0"/>
              </a:rPr>
              <a:t>, ___růst </a:t>
            </a:r>
            <a:endParaRPr lang="cs-CZ" sz="8800" dirty="0">
              <a:solidFill>
                <a:srgbClr val="FFC000"/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71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00B050"/>
                </a:solidFill>
                <a:latin typeface="Cambria" pitchFamily="18" charset="0"/>
              </a:rPr>
              <a:t>ÚKOL Č. 4</a:t>
            </a:r>
            <a:endParaRPr lang="cs-CZ" sz="5400" dirty="0">
              <a:solidFill>
                <a:srgbClr val="00B050"/>
              </a:solidFill>
              <a:latin typeface="Cambria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980728"/>
            <a:ext cx="9144000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00B050"/>
                </a:solidFill>
                <a:latin typeface="Cambria" pitchFamily="18" charset="0"/>
              </a:rPr>
              <a:t>__</a:t>
            </a:r>
            <a:r>
              <a:rPr lang="cs-CZ" sz="9600" dirty="0" err="1" smtClean="0">
                <a:solidFill>
                  <a:srgbClr val="00B050"/>
                </a:solidFill>
                <a:latin typeface="Cambria" pitchFamily="18" charset="0"/>
              </a:rPr>
              <a:t>kouška</a:t>
            </a:r>
            <a:r>
              <a:rPr lang="cs-CZ" sz="9600" dirty="0" smtClean="0">
                <a:solidFill>
                  <a:srgbClr val="00B050"/>
                </a:solidFill>
                <a:latin typeface="Cambria" pitchFamily="18" charset="0"/>
              </a:rPr>
              <a:t>, __hořet, __hubnout, __hodit, __</a:t>
            </a:r>
            <a:r>
              <a:rPr lang="cs-CZ" sz="9600" dirty="0" err="1" smtClean="0">
                <a:solidFill>
                  <a:srgbClr val="00B050"/>
                </a:solidFill>
                <a:latin typeface="Cambria" pitchFamily="18" charset="0"/>
              </a:rPr>
              <a:t>trava</a:t>
            </a:r>
            <a:r>
              <a:rPr lang="cs-CZ" sz="9600" dirty="0" smtClean="0">
                <a:solidFill>
                  <a:srgbClr val="00B050"/>
                </a:solidFill>
                <a:latin typeface="Cambria" pitchFamily="18" charset="0"/>
              </a:rPr>
              <a:t> </a:t>
            </a:r>
            <a:endParaRPr lang="cs-CZ" sz="9600" dirty="0">
              <a:solidFill>
                <a:srgbClr val="00B050"/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3739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7693"/>
            <a:ext cx="8748464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ambria" pitchFamily="18" charset="0"/>
              </a:rPr>
              <a:t>ŘEŠENÍ:</a:t>
            </a:r>
          </a:p>
          <a:p>
            <a:r>
              <a:rPr lang="cs-CZ" sz="3600" dirty="0" smtClean="0">
                <a:latin typeface="Cambria" pitchFamily="18" charset="0"/>
              </a:rPr>
              <a:t>Úkol č. 1  </a:t>
            </a:r>
          </a:p>
          <a:p>
            <a:r>
              <a:rPr lang="cs-CZ" sz="9600" dirty="0" smtClean="0">
                <a:solidFill>
                  <a:srgbClr val="FF0000"/>
                </a:solidFill>
                <a:latin typeface="Cambria" pitchFamily="18" charset="0"/>
              </a:rPr>
              <a:t>s-, s-, z-, z-, s- </a:t>
            </a:r>
            <a:endParaRPr lang="cs-CZ" sz="3600" dirty="0" smtClean="0">
              <a:solidFill>
                <a:srgbClr val="FF0000"/>
              </a:solidFill>
              <a:latin typeface="Cambria" pitchFamily="18" charset="0"/>
            </a:endParaRPr>
          </a:p>
          <a:p>
            <a:r>
              <a:rPr lang="cs-CZ" sz="3600" dirty="0" smtClean="0">
                <a:latin typeface="Cambria" pitchFamily="18" charset="0"/>
              </a:rPr>
              <a:t>Úkol č. 2</a:t>
            </a:r>
          </a:p>
          <a:p>
            <a:r>
              <a:rPr lang="cs-CZ" sz="9600" dirty="0">
                <a:solidFill>
                  <a:srgbClr val="0070C0"/>
                </a:solidFill>
                <a:latin typeface="Cambria" pitchFamily="18" charset="0"/>
              </a:rPr>
              <a:t>z</a:t>
            </a:r>
            <a:r>
              <a:rPr lang="cs-CZ" sz="9600" dirty="0" smtClean="0">
                <a:solidFill>
                  <a:srgbClr val="0070C0"/>
                </a:solidFill>
                <a:latin typeface="Cambria" pitchFamily="18" charset="0"/>
              </a:rPr>
              <a:t>-, s-, </a:t>
            </a:r>
            <a:r>
              <a:rPr lang="cs-CZ" sz="9600" dirty="0" err="1" smtClean="0">
                <a:solidFill>
                  <a:srgbClr val="0070C0"/>
                </a:solidFill>
                <a:latin typeface="Cambria" pitchFamily="18" charset="0"/>
              </a:rPr>
              <a:t>vz</a:t>
            </a:r>
            <a:r>
              <a:rPr lang="cs-CZ" sz="9600" dirty="0" smtClean="0">
                <a:solidFill>
                  <a:srgbClr val="0070C0"/>
                </a:solidFill>
                <a:latin typeface="Cambria" pitchFamily="18" charset="0"/>
              </a:rPr>
              <a:t>-, z-, z-</a:t>
            </a:r>
          </a:p>
          <a:p>
            <a:r>
              <a:rPr lang="cs-CZ" sz="3600" dirty="0" smtClean="0">
                <a:latin typeface="Cambria" pitchFamily="18" charset="0"/>
              </a:rPr>
              <a:t>Úkol č. 3</a:t>
            </a:r>
          </a:p>
          <a:p>
            <a:r>
              <a:rPr lang="cs-CZ" sz="9600" dirty="0" err="1">
                <a:solidFill>
                  <a:srgbClr val="FFC000"/>
                </a:solidFill>
                <a:latin typeface="Cambria" pitchFamily="18" charset="0"/>
              </a:rPr>
              <a:t>v</a:t>
            </a:r>
            <a:r>
              <a:rPr lang="cs-CZ" sz="9600" dirty="0" err="1" smtClean="0">
                <a:solidFill>
                  <a:srgbClr val="FFC000"/>
                </a:solidFill>
                <a:latin typeface="Cambria" pitchFamily="18" charset="0"/>
              </a:rPr>
              <a:t>z</a:t>
            </a:r>
            <a:r>
              <a:rPr lang="cs-CZ" sz="9600" dirty="0" smtClean="0">
                <a:solidFill>
                  <a:srgbClr val="FFC000"/>
                </a:solidFill>
                <a:latin typeface="Cambria" pitchFamily="18" charset="0"/>
              </a:rPr>
              <a:t>-, s-, z-, s-, </a:t>
            </a:r>
            <a:r>
              <a:rPr lang="cs-CZ" sz="9600" dirty="0" err="1" smtClean="0">
                <a:solidFill>
                  <a:srgbClr val="FFC000"/>
                </a:solidFill>
                <a:latin typeface="Cambria" pitchFamily="18" charset="0"/>
              </a:rPr>
              <a:t>vz</a:t>
            </a:r>
            <a:r>
              <a:rPr lang="cs-CZ" sz="9600" dirty="0" smtClean="0">
                <a:solidFill>
                  <a:srgbClr val="FFC000"/>
                </a:solidFill>
                <a:latin typeface="Cambria" pitchFamily="18" charset="0"/>
              </a:rPr>
              <a:t>-</a:t>
            </a:r>
            <a:endParaRPr lang="cs-CZ" sz="9600" dirty="0">
              <a:solidFill>
                <a:srgbClr val="FFC000"/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0990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08720"/>
            <a:ext cx="9144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Úkol č. 4</a:t>
            </a:r>
          </a:p>
          <a:p>
            <a:r>
              <a:rPr lang="cs-CZ" sz="9600" dirty="0">
                <a:solidFill>
                  <a:srgbClr val="00B050"/>
                </a:solidFill>
                <a:latin typeface="Cambria" pitchFamily="18" charset="0"/>
              </a:rPr>
              <a:t>z</a:t>
            </a:r>
            <a:r>
              <a:rPr lang="cs-CZ" sz="9600" dirty="0" smtClean="0">
                <a:solidFill>
                  <a:srgbClr val="00B050"/>
                </a:solidFill>
                <a:latin typeface="Cambria" pitchFamily="18" charset="0"/>
              </a:rPr>
              <a:t>-, s-, z-, s-, s-</a:t>
            </a:r>
            <a:endParaRPr lang="cs-CZ" sz="9600" dirty="0">
              <a:solidFill>
                <a:srgbClr val="00B050"/>
              </a:solidFill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3487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</TotalTime>
  <Words>150</Words>
  <Application>Microsoft Office PowerPoint</Application>
  <PresentationFormat>Předvádění na obrazovce (4:3)</PresentationFormat>
  <Paragraphs>21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ŠABLONA III/2 SLOVA S PŘEDPONAMI S-, Z-, VZ-</vt:lpstr>
      <vt:lpstr>1.PŘIPRAVTE SI KARTIČKY S PŘEDPONAMI S-, Z-, VZ- 2. POKLÁDEJTE NA LAVICI KARTIČKU SE SPRÁVNOU   PŘEDPONOU </vt:lpstr>
      <vt:lpstr>ÚKOL Č. 1</vt:lpstr>
      <vt:lpstr>ÚKOL Č. 2</vt:lpstr>
      <vt:lpstr>ÚKOL Č. 3</vt:lpstr>
      <vt:lpstr>ÚKOL Č. 4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SLOVA S PŘEDPONAMI S-, Z-, VZ-</dc:title>
  <dc:creator>Škopková Helena</dc:creator>
  <cp:lastModifiedBy>Škopková Helena</cp:lastModifiedBy>
  <cp:revision>5</cp:revision>
  <dcterms:created xsi:type="dcterms:W3CDTF">2011-11-23T20:16:19Z</dcterms:created>
  <dcterms:modified xsi:type="dcterms:W3CDTF">2011-11-24T17:30:22Z</dcterms:modified>
</cp:coreProperties>
</file>