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VY_32_INOVACE_ČJ2_17_Slova se skupinami </a:t>
          </a:r>
          <a:r>
            <a:rPr lang="cs-CZ" sz="2000" baseline="0" dirty="0" err="1" smtClean="0"/>
            <a:t>dě</a:t>
          </a:r>
          <a:r>
            <a:rPr lang="cs-CZ" sz="2000" baseline="0" dirty="0" smtClean="0"/>
            <a:t>, tě, ně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Slova se skupinami </a:t>
          </a:r>
          <a:r>
            <a:rPr lang="cs-CZ" sz="2000" dirty="0" err="1" smtClean="0"/>
            <a:t>dě</a:t>
          </a:r>
          <a:r>
            <a:rPr lang="cs-CZ" sz="2000" smtClean="0"/>
            <a:t>, tě, </a:t>
          </a:r>
          <a:r>
            <a:rPr lang="cs-CZ" sz="2000" dirty="0" smtClean="0"/>
            <a:t>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accent1_5" csCatId="accent1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Slova se skupinami </a:t>
          </a:r>
          <a:r>
            <a:rPr lang="cs-CZ" dirty="0" err="1" smtClean="0"/>
            <a:t>dě</a:t>
          </a:r>
          <a:r>
            <a:rPr lang="cs-CZ" dirty="0" smtClean="0"/>
            <a:t>, tě, ně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VY_32_INOVACE_ČJ2_17_Slova se skupinami </a:t>
          </a:r>
          <a:r>
            <a:rPr lang="cs-CZ" sz="2000" kern="1200" baseline="0" dirty="0" err="1" smtClean="0"/>
            <a:t>dě</a:t>
          </a:r>
          <a:r>
            <a:rPr lang="cs-CZ" sz="2000" kern="1200" baseline="0" dirty="0" smtClean="0"/>
            <a:t>, tě, ně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Slova se skupinami </a:t>
          </a:r>
          <a:r>
            <a:rPr lang="cs-CZ" sz="2000" kern="1200" dirty="0" err="1" smtClean="0"/>
            <a:t>dě</a:t>
          </a:r>
          <a:r>
            <a:rPr lang="cs-CZ" sz="2000" kern="1200" smtClean="0"/>
            <a:t>, tě, </a:t>
          </a:r>
          <a:r>
            <a:rPr lang="cs-CZ" sz="2000" kern="1200" dirty="0" smtClean="0"/>
            <a:t>ně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2152" y="895648"/>
          <a:ext cx="6091694" cy="2272702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Slova se skupinami </a:t>
          </a:r>
          <a:r>
            <a:rPr lang="cs-CZ" sz="5600" kern="1200" dirty="0" err="1" smtClean="0"/>
            <a:t>dě</a:t>
          </a:r>
          <a:r>
            <a:rPr lang="cs-CZ" sz="5600" kern="1200" dirty="0" smtClean="0"/>
            <a:t>, tě, ně</a:t>
          </a:r>
          <a:endParaRPr lang="cs-CZ" sz="5600" kern="1200" dirty="0"/>
        </a:p>
      </dsp:txBody>
      <dsp:txXfrm>
        <a:off x="2152" y="895648"/>
        <a:ext cx="6091694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792135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: žádné</a:t>
            </a: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- slova se se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kupinami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50000"/>
                  </a:schemeClr>
                </a:solidFill>
              </a:rPr>
              <a:t>dě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, tě ně a procvičování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se skupinami </a:t>
            </a:r>
            <a:r>
              <a:rPr lang="cs-CZ" dirty="0" err="1" smtClean="0"/>
              <a:t>dě</a:t>
            </a:r>
            <a:r>
              <a:rPr lang="cs-CZ" dirty="0" smtClean="0"/>
              <a:t>, tě, ně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2000240"/>
            <a:ext cx="7827784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Ve skupinách </a:t>
            </a:r>
            <a:r>
              <a:rPr lang="cs-CZ" sz="3200" b="1" dirty="0" err="1" smtClean="0">
                <a:solidFill>
                  <a:srgbClr val="FF0000"/>
                </a:solidFill>
              </a:rPr>
              <a:t>dě</a:t>
            </a:r>
            <a:r>
              <a:rPr lang="cs-CZ" sz="3200" b="1" dirty="0" smtClean="0">
                <a:solidFill>
                  <a:srgbClr val="FF0000"/>
                </a:solidFill>
              </a:rPr>
              <a:t>, tě, ně </a:t>
            </a:r>
            <a:r>
              <a:rPr lang="cs-CZ" sz="3200" b="1" dirty="0" smtClean="0"/>
              <a:t>se píše háček nad </a:t>
            </a:r>
            <a:r>
              <a:rPr lang="cs-CZ" sz="3200" b="1" dirty="0" err="1" smtClean="0">
                <a:solidFill>
                  <a:srgbClr val="FF0000"/>
                </a:solidFill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68" y="2857496"/>
            <a:ext cx="9106532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Písmeno </a:t>
            </a:r>
            <a:r>
              <a:rPr lang="cs-CZ" sz="2800" b="1" dirty="0" smtClean="0">
                <a:solidFill>
                  <a:srgbClr val="FF0000"/>
                </a:solidFill>
              </a:rPr>
              <a:t>ě</a:t>
            </a:r>
            <a:r>
              <a:rPr lang="cs-CZ" sz="2800" b="1" dirty="0" smtClean="0"/>
              <a:t> zde označuje měkkost předcházející souhlásky.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643314"/>
            <a:ext cx="7806945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Napsané </a:t>
            </a:r>
            <a:r>
              <a:rPr lang="cs-CZ" sz="3200" b="1" dirty="0" err="1" smtClean="0"/>
              <a:t>dě</a:t>
            </a:r>
            <a:r>
              <a:rPr lang="cs-CZ" sz="3200" b="1" dirty="0" smtClean="0"/>
              <a:t>, tě, ně vyslovujeme /</a:t>
            </a:r>
            <a:r>
              <a:rPr lang="cs-CZ" sz="3200" b="1" dirty="0" err="1" smtClean="0"/>
              <a:t>ďe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ťe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ňe</a:t>
            </a:r>
            <a:r>
              <a:rPr lang="cs-CZ" sz="3200" b="1" dirty="0" smtClean="0"/>
              <a:t>/</a:t>
            </a:r>
            <a:endParaRPr lang="cs-CZ" sz="3200" b="1" dirty="0"/>
          </a:p>
        </p:txBody>
      </p:sp>
      <p:pic>
        <p:nvPicPr>
          <p:cNvPr id="1030" name="Picture 6" descr="C:\Users\Blanka\AppData\Local\Microsoft\Windows\Temporary Internet Files\Content.IE5\SYN3HWZP\MC9001963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4643446"/>
            <a:ext cx="3571900" cy="2000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vhodná slova, odpovídej celou větou.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1643050"/>
            <a:ext cx="8770158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Kde spí kočka?…………………………………………………..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Kde spí pes?..............................................................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Co často dělá pes?..............................................................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Na čem je uvázaný zlý pes?………………………………………………..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Kde máte doma hodiny?………………………………………………………………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Kde visí záclony?...................................................................................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Kam maminka chodí vařit?........................................................................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Kam si dáváte šaty?...................................................................................</a:t>
            </a:r>
          </a:p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Kdo má chodit včas spát?.............................................................................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357158" y="4786322"/>
            <a:ext cx="1071570" cy="285752"/>
          </a:xfrm>
          <a:prstGeom prst="round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štěká</a:t>
            </a:r>
            <a:endParaRPr lang="cs-CZ" dirty="0"/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357158" y="5286388"/>
            <a:ext cx="1285884" cy="285752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půdě</a:t>
            </a:r>
            <a:endParaRPr lang="cs-CZ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1714480" y="4857760"/>
            <a:ext cx="1214446" cy="285752"/>
          </a:xfrm>
          <a:prstGeom prst="round2Same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řetězu</a:t>
            </a:r>
            <a:endParaRPr lang="cs-CZ" dirty="0"/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1928794" y="5357826"/>
            <a:ext cx="1357322" cy="285752"/>
          </a:xfrm>
          <a:prstGeom prst="round2Same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boudě</a:t>
            </a:r>
            <a:endParaRPr lang="cs-CZ" dirty="0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3286116" y="4786322"/>
            <a:ext cx="1428760" cy="285752"/>
          </a:xfrm>
          <a:prstGeom prst="round2Same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okně</a:t>
            </a:r>
            <a:endParaRPr lang="cs-CZ" dirty="0"/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3571868" y="5429264"/>
            <a:ext cx="1357322" cy="285752"/>
          </a:xfrm>
          <a:prstGeom prst="round2Same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5000628" y="4786322"/>
            <a:ext cx="1357322" cy="285752"/>
          </a:xfrm>
          <a:prstGeom prst="round2Same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stěně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5214942" y="5429264"/>
            <a:ext cx="1428760" cy="285752"/>
          </a:xfrm>
          <a:prstGeom prst="round2Same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kuchyně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6786578" y="5072074"/>
            <a:ext cx="1571636" cy="285752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skříně</a:t>
            </a:r>
            <a:endParaRPr lang="cs-CZ" dirty="0"/>
          </a:p>
        </p:txBody>
      </p:sp>
      <p:pic>
        <p:nvPicPr>
          <p:cNvPr id="2050" name="Picture 2" descr="C:\Users\Blanka\AppData\Local\Microsoft\Windows\Temporary Internet Files\Content.IE5\0B0L0CFH\MC9001921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714356"/>
            <a:ext cx="1835728" cy="19790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229600" cy="12510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Zvířátko si vzalo na procházku své mládě, napiš dvojice a vyhledej skupiny </a:t>
            </a:r>
            <a:r>
              <a:rPr lang="cs-CZ" sz="3200" dirty="0" err="1" smtClean="0"/>
              <a:t>dě</a:t>
            </a:r>
            <a:r>
              <a:rPr lang="cs-CZ" sz="3200" dirty="0" smtClean="0"/>
              <a:t>, tě, ně.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143116"/>
            <a:ext cx="702455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Medvěd a ………………………………………………….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Slon a ……………………………………………………….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Pes a ………………………………………………………….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Kočka a……………………………………………………….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Ovce a…………………………………………………………</a:t>
            </a:r>
          </a:p>
          <a:p>
            <a:r>
              <a:rPr lang="cs-CZ" sz="2400" b="1" dirty="0" smtClean="0"/>
              <a:t>Vrána a………………………………………………………..</a:t>
            </a:r>
            <a:endParaRPr lang="cs-CZ" sz="2400" b="1" dirty="0"/>
          </a:p>
        </p:txBody>
      </p:sp>
      <p:pic>
        <p:nvPicPr>
          <p:cNvPr id="3074" name="Picture 2" descr="C:\Users\Blanka\AppData\Local\Microsoft\Windows\Temporary Internet Files\Content.IE5\SYN3HWZP\MC9002153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4786322"/>
            <a:ext cx="1904246" cy="1683945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YCHHQZI\MC9002152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4556911"/>
            <a:ext cx="1948004" cy="2301089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B0L0CFH\MC9004447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4572008"/>
            <a:ext cx="1975484" cy="2100258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SYN3HWZP\MC9004136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57950" y="4929198"/>
            <a:ext cx="1867934" cy="1265644"/>
          </a:xfrm>
          <a:prstGeom prst="rect">
            <a:avLst/>
          </a:prstGeom>
          <a:noFill/>
        </p:spPr>
      </p:pic>
      <p:pic>
        <p:nvPicPr>
          <p:cNvPr id="3079" name="Picture 7" descr="C:\Users\Blanka\AppData\Local\Microsoft\Windows\Temporary Internet Files\Content.IE5\9Y97RLNH\MC90029542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1571612"/>
            <a:ext cx="1744301" cy="20822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</TotalTime>
  <Words>237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Slova se skupinami dě, tě, ně</vt:lpstr>
      <vt:lpstr>Doplň vhodná slova, odpovídej celou větou.</vt:lpstr>
      <vt:lpstr>Zvířátko si vzalo na procházku své mládě, napiš dvojice a vyhledej skupiny dě, tě, ně.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2014-10-20T12:18:59Z</dcterms:modified>
</cp:coreProperties>
</file>