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1"/>
  </p:notesMasterIdLst>
  <p:sldIdLst>
    <p:sldId id="256" r:id="rId2"/>
    <p:sldId id="257" r:id="rId3"/>
    <p:sldId id="258" r:id="rId4"/>
    <p:sldId id="264" r:id="rId5"/>
    <p:sldId id="265" r:id="rId6"/>
    <p:sldId id="266" r:id="rId7"/>
    <p:sldId id="267" r:id="rId8"/>
    <p:sldId id="268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Střední styl 3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Střední styl 3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269D01E-BC32-4049-B463-5C60D7B0CCD2}" styleName="Styl s motivem 2 – zvýraznění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Styl s motivem 2 – zvýraznění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Světlý styl 1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A111915-BE36-4E01-A7E5-04B1672EAD32}" styleName="Světlý styl 2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DBED569-4797-4DF1-A0F4-6AAB3CD982D8}" styleName="Světlý styl 3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26" autoAdjust="0"/>
    <p:restoredTop sz="94671" autoAdjust="0"/>
  </p:normalViewPr>
  <p:slideViewPr>
    <p:cSldViewPr>
      <p:cViewPr>
        <p:scale>
          <a:sx n="80" d="100"/>
          <a:sy n="80" d="100"/>
        </p:scale>
        <p:origin x="-7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VY_32_INOVACE_Pr3_15_Základní společné znaky rostlin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mateřská škola Meclov,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Blanka </a:t>
          </a:r>
          <a:r>
            <a:rPr lang="cs-CZ" sz="2000" dirty="0" err="1" smtClean="0"/>
            <a:t>Petlánová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Základní </a:t>
          </a:r>
          <a:r>
            <a:rPr lang="cs-CZ" sz="2000" smtClean="0"/>
            <a:t>společné znaky rostlin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PROJEKTU:CZ.1.07/1.4.00/21.1839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987" custLinFactNeighborY="697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31699AC-2386-46C4-B6CA-31D19EB677E6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1A6E279-7380-408C-97F6-65B3733BF3BB}" type="presOf" srcId="{D8197B8C-B260-4A16-BDF4-0947B075E274}" destId="{5A5FFA88-C948-4069-8E93-59FA12366E83}" srcOrd="1" destOrd="0" presId="urn:microsoft.com/office/officeart/2005/8/layout/target3"/>
    <dgm:cxn modelId="{C3B1B1B1-8861-4E8B-9AA8-3C075E22B412}" type="presOf" srcId="{B651F6E3-6281-48DB-9319-2AEAFDAE7572}" destId="{6BB5E863-4638-4E1D-BFDE-399D028AC4ED}" srcOrd="1" destOrd="0" presId="urn:microsoft.com/office/officeart/2005/8/layout/target3"/>
    <dgm:cxn modelId="{0E7F408E-97B4-4DCC-ADC3-B580E7E685DF}" type="presOf" srcId="{D1B46980-6531-4606-95E6-44980827E919}" destId="{2BE915AB-18AA-4053-B92C-3BFC9ED204BB}" srcOrd="1" destOrd="0" presId="urn:microsoft.com/office/officeart/2005/8/layout/target3"/>
    <dgm:cxn modelId="{D8D4904A-1557-41AC-9B28-2F548815391F}" type="presOf" srcId="{D1D4F407-5343-4D3F-B5B9-D407B03CAEB4}" destId="{D005CE8C-CC26-4C3E-AC11-E15060ECD759}" srcOrd="0" destOrd="0" presId="urn:microsoft.com/office/officeart/2005/8/layout/target3"/>
    <dgm:cxn modelId="{4188D134-68D9-452D-B1B0-289B49F888A8}" type="presOf" srcId="{757F3AB3-0718-4624-B441-E567A8F0AB56}" destId="{333A1088-737F-45CB-B68E-254E46348037}" srcOrd="0" destOrd="0" presId="urn:microsoft.com/office/officeart/2005/8/layout/target3"/>
    <dgm:cxn modelId="{D641BF47-0B1C-46F9-8C97-55B4A1009A81}" type="presOf" srcId="{4C35D32F-0EAB-4CD7-82EE-45574DC2A586}" destId="{8BEBB6EC-1DAA-4CAC-8A25-BC0FCBD5DBD5}" srcOrd="0" destOrd="0" presId="urn:microsoft.com/office/officeart/2005/8/layout/target3"/>
    <dgm:cxn modelId="{FD88A0CD-A247-491B-B9D3-8287D64E84B3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3B4B0E31-B8DD-4BB7-8DB0-7A2AA4CEC5AE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7E7D0BE-F72D-4437-A3EA-0A04AA2B3B76}" type="presOf" srcId="{D1D4F407-5343-4D3F-B5B9-D407B03CAEB4}" destId="{AED2198E-93D5-4001-81B4-73124B309672}" srcOrd="1" destOrd="0" presId="urn:microsoft.com/office/officeart/2005/8/layout/target3"/>
    <dgm:cxn modelId="{771A0F63-14D0-420D-B1EB-1374C975B0D3}" type="presOf" srcId="{D1B46980-6531-4606-95E6-44980827E919}" destId="{6140AFEC-043D-4C43-A2F9-D0F5331DF3A3}" srcOrd="0" destOrd="0" presId="urn:microsoft.com/office/officeart/2005/8/layout/target3"/>
    <dgm:cxn modelId="{5DE5CA2A-1E8F-4356-B117-5B79E1628C3D}" type="presParOf" srcId="{333A1088-737F-45CB-B68E-254E46348037}" destId="{F5ABB229-8D3B-4694-996A-96F23CF14429}" srcOrd="0" destOrd="0" presId="urn:microsoft.com/office/officeart/2005/8/layout/target3"/>
    <dgm:cxn modelId="{B7C8FB89-A08C-48E7-B0B7-6BA464912962}" type="presParOf" srcId="{333A1088-737F-45CB-B68E-254E46348037}" destId="{F41139FD-01EE-4571-8B17-4FB00FC51163}" srcOrd="1" destOrd="0" presId="urn:microsoft.com/office/officeart/2005/8/layout/target3"/>
    <dgm:cxn modelId="{E6B2AE07-F071-4CEE-876A-4347D76B6201}" type="presParOf" srcId="{333A1088-737F-45CB-B68E-254E46348037}" destId="{D005CE8C-CC26-4C3E-AC11-E15060ECD759}" srcOrd="2" destOrd="0" presId="urn:microsoft.com/office/officeart/2005/8/layout/target3"/>
    <dgm:cxn modelId="{0C6A2270-8909-4529-B734-29BE23DA7782}" type="presParOf" srcId="{333A1088-737F-45CB-B68E-254E46348037}" destId="{2C702D82-9B77-49B7-9568-BB8EB47C3372}" srcOrd="3" destOrd="0" presId="urn:microsoft.com/office/officeart/2005/8/layout/target3"/>
    <dgm:cxn modelId="{9E30622E-D553-4BDC-BC62-ECC68108F8E3}" type="presParOf" srcId="{333A1088-737F-45CB-B68E-254E46348037}" destId="{A52A0455-90FF-4808-ABD0-F02540D31D5A}" srcOrd="4" destOrd="0" presId="urn:microsoft.com/office/officeart/2005/8/layout/target3"/>
    <dgm:cxn modelId="{A4327708-838D-42F1-9FBA-AD7041B7449A}" type="presParOf" srcId="{333A1088-737F-45CB-B68E-254E46348037}" destId="{6140AFEC-043D-4C43-A2F9-D0F5331DF3A3}" srcOrd="5" destOrd="0" presId="urn:microsoft.com/office/officeart/2005/8/layout/target3"/>
    <dgm:cxn modelId="{45D292C5-EBCA-4A1D-8B2D-D63FD02743C2}" type="presParOf" srcId="{333A1088-737F-45CB-B68E-254E46348037}" destId="{9358AC05-5D7D-4327-9F80-1AD486AEA664}" srcOrd="6" destOrd="0" presId="urn:microsoft.com/office/officeart/2005/8/layout/target3"/>
    <dgm:cxn modelId="{D08B242B-4E47-46CD-B8B5-401AD04B2113}" type="presParOf" srcId="{333A1088-737F-45CB-B68E-254E46348037}" destId="{313FC574-E1CD-4FB4-B054-0B805CE0447D}" srcOrd="7" destOrd="0" presId="urn:microsoft.com/office/officeart/2005/8/layout/target3"/>
    <dgm:cxn modelId="{4226F0DB-3082-49A4-BE98-89FCA88FEAE9}" type="presParOf" srcId="{333A1088-737F-45CB-B68E-254E46348037}" destId="{619D679B-A015-4ECF-8348-D1034C574F40}" srcOrd="8" destOrd="0" presId="urn:microsoft.com/office/officeart/2005/8/layout/target3"/>
    <dgm:cxn modelId="{9CAC2C56-E531-4925-AF33-E4D706DB7ABA}" type="presParOf" srcId="{333A1088-737F-45CB-B68E-254E46348037}" destId="{322283A8-4A27-4CDA-BAE3-F381106A9174}" srcOrd="9" destOrd="0" presId="urn:microsoft.com/office/officeart/2005/8/layout/target3"/>
    <dgm:cxn modelId="{02F2CA63-B111-4AB5-8B8C-05EB425C056A}" type="presParOf" srcId="{333A1088-737F-45CB-B68E-254E46348037}" destId="{FFC9F71D-1B4F-4AD9-A4A6-86ADEFC8AF5C}" srcOrd="10" destOrd="0" presId="urn:microsoft.com/office/officeart/2005/8/layout/target3"/>
    <dgm:cxn modelId="{AA24D40D-1587-4397-A09D-5DEB6BC73F7C}" type="presParOf" srcId="{333A1088-737F-45CB-B68E-254E46348037}" destId="{25B08C86-7E15-44DC-BE7F-FFB55DD49D12}" srcOrd="11" destOrd="0" presId="urn:microsoft.com/office/officeart/2005/8/layout/target3"/>
    <dgm:cxn modelId="{B782C0DC-6915-4EC3-B193-5734C522E9D2}" type="presParOf" srcId="{333A1088-737F-45CB-B68E-254E46348037}" destId="{76644BE8-9D7C-4C09-B250-3D10AF48CBB7}" srcOrd="12" destOrd="0" presId="urn:microsoft.com/office/officeart/2005/8/layout/target3"/>
    <dgm:cxn modelId="{EDC4359E-B17B-49B4-924B-2189F1BF0CD8}" type="presParOf" srcId="{333A1088-737F-45CB-B68E-254E46348037}" destId="{EE85B701-7295-41C0-BA7A-34D3756A2AE6}" srcOrd="13" destOrd="0" presId="urn:microsoft.com/office/officeart/2005/8/layout/target3"/>
    <dgm:cxn modelId="{332C0764-6955-456C-B01B-59BE0737ADA3}" type="presParOf" srcId="{333A1088-737F-45CB-B68E-254E46348037}" destId="{8BEBB6EC-1DAA-4CAC-8A25-BC0FCBD5DBD5}" srcOrd="14" destOrd="0" presId="urn:microsoft.com/office/officeart/2005/8/layout/target3"/>
    <dgm:cxn modelId="{967D4CAD-956F-4FD5-9BB9-DA6AB87602B6}" type="presParOf" srcId="{333A1088-737F-45CB-B68E-254E46348037}" destId="{AED2198E-93D5-4001-81B4-73124B309672}" srcOrd="15" destOrd="0" presId="urn:microsoft.com/office/officeart/2005/8/layout/target3"/>
    <dgm:cxn modelId="{8104E280-8526-4670-AB6F-DE39693704B8}" type="presParOf" srcId="{333A1088-737F-45CB-B68E-254E46348037}" destId="{2BE915AB-18AA-4053-B92C-3BFC9ED204BB}" srcOrd="16" destOrd="0" presId="urn:microsoft.com/office/officeart/2005/8/layout/target3"/>
    <dgm:cxn modelId="{704ABDB6-F8D9-4A28-BB95-93003B1A5264}" type="presParOf" srcId="{333A1088-737F-45CB-B68E-254E46348037}" destId="{6BB5E863-4638-4E1D-BFDE-399D028AC4ED}" srcOrd="17" destOrd="0" presId="urn:microsoft.com/office/officeart/2005/8/layout/target3"/>
    <dgm:cxn modelId="{D4D0831D-6975-4C90-BA48-A80A6E1BBF89}" type="presParOf" srcId="{333A1088-737F-45CB-B68E-254E46348037}" destId="{5A5FFA88-C948-4069-8E93-59FA12366E83}" srcOrd="18" destOrd="0" presId="urn:microsoft.com/office/officeart/2005/8/layout/target3"/>
    <dgm:cxn modelId="{52412213-A338-4C97-BCDC-9576EEECC82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010567C-1A94-4A9A-82C6-9D6FF4791600}" type="doc">
      <dgm:prSet loTypeId="urn:microsoft.com/office/officeart/2005/8/layout/hProcess9" loCatId="process" qsTypeId="urn:microsoft.com/office/officeart/2005/8/quickstyle/3d1" qsCatId="3D" csTypeId="urn:microsoft.com/office/officeart/2005/8/colors/colorful3" csCatId="colorful" phldr="1"/>
      <dgm:spPr/>
    </dgm:pt>
    <dgm:pt modelId="{C752A456-253C-4DD0-8F6D-68ABF2445C2B}">
      <dgm:prSet phldrT="[Text]"/>
      <dgm:spPr/>
      <dgm:t>
        <a:bodyPr/>
        <a:lstStyle/>
        <a:p>
          <a:r>
            <a:rPr lang="cs-CZ" dirty="0" smtClean="0"/>
            <a:t>Myšlenková mapa</a:t>
          </a:r>
          <a:endParaRPr lang="cs-CZ" dirty="0"/>
        </a:p>
      </dgm:t>
    </dgm:pt>
    <dgm:pt modelId="{3E0BCFC4-5AE2-450F-A14C-7FA4FCEBEE08}" type="parTrans" cxnId="{A3A8A11D-67EE-41F5-B075-4F10416D8832}">
      <dgm:prSet/>
      <dgm:spPr/>
      <dgm:t>
        <a:bodyPr/>
        <a:lstStyle/>
        <a:p>
          <a:endParaRPr lang="cs-CZ"/>
        </a:p>
      </dgm:t>
    </dgm:pt>
    <dgm:pt modelId="{E195086F-A94B-4E46-9555-1DF3B91C8D61}" type="sibTrans" cxnId="{A3A8A11D-67EE-41F5-B075-4F10416D8832}">
      <dgm:prSet/>
      <dgm:spPr/>
      <dgm:t>
        <a:bodyPr/>
        <a:lstStyle/>
        <a:p>
          <a:endParaRPr lang="cs-CZ"/>
        </a:p>
      </dgm:t>
    </dgm:pt>
    <dgm:pt modelId="{65068C3C-777B-419F-9F8F-C2EAF4C1C2B1}">
      <dgm:prSet phldrT="[Text]"/>
      <dgm:spPr/>
      <dgm:t>
        <a:bodyPr/>
        <a:lstStyle/>
        <a:p>
          <a:r>
            <a:rPr lang="cs-CZ" dirty="0" smtClean="0"/>
            <a:t>Základní společné znaky rostlin</a:t>
          </a:r>
          <a:endParaRPr lang="cs-CZ" dirty="0"/>
        </a:p>
      </dgm:t>
    </dgm:pt>
    <dgm:pt modelId="{C53A6F27-CC40-4537-9D80-52D1DF61ADEA}" type="parTrans" cxnId="{9A907070-8989-4C03-9628-71764FF74D75}">
      <dgm:prSet/>
      <dgm:spPr/>
      <dgm:t>
        <a:bodyPr/>
        <a:lstStyle/>
        <a:p>
          <a:endParaRPr lang="cs-CZ"/>
        </a:p>
      </dgm:t>
    </dgm:pt>
    <dgm:pt modelId="{9D2E205B-3B3F-47C5-8493-5310B8388338}" type="sibTrans" cxnId="{9A907070-8989-4C03-9628-71764FF74D75}">
      <dgm:prSet/>
      <dgm:spPr/>
      <dgm:t>
        <a:bodyPr/>
        <a:lstStyle/>
        <a:p>
          <a:endParaRPr lang="cs-CZ"/>
        </a:p>
      </dgm:t>
    </dgm:pt>
    <dgm:pt modelId="{84A66628-B96C-4997-82FE-2666E6EB2CEB}" type="pres">
      <dgm:prSet presAssocID="{E010567C-1A94-4A9A-82C6-9D6FF4791600}" presName="CompostProcess" presStyleCnt="0">
        <dgm:presLayoutVars>
          <dgm:dir/>
          <dgm:resizeHandles val="exact"/>
        </dgm:presLayoutVars>
      </dgm:prSet>
      <dgm:spPr/>
    </dgm:pt>
    <dgm:pt modelId="{A990616E-E598-4929-A6B8-C596B48338A8}" type="pres">
      <dgm:prSet presAssocID="{E010567C-1A94-4A9A-82C6-9D6FF4791600}" presName="arrow" presStyleLbl="bgShp" presStyleIdx="0" presStyleCnt="1"/>
      <dgm:spPr/>
    </dgm:pt>
    <dgm:pt modelId="{247FD691-C1D2-460C-89F4-C2001ADC2038}" type="pres">
      <dgm:prSet presAssocID="{E010567C-1A94-4A9A-82C6-9D6FF4791600}" presName="linearProcess" presStyleCnt="0"/>
      <dgm:spPr/>
    </dgm:pt>
    <dgm:pt modelId="{172B00CD-1F19-4732-84A4-731827611897}" type="pres">
      <dgm:prSet presAssocID="{C752A456-253C-4DD0-8F6D-68ABF2445C2B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A96873A-F49B-4AE0-9C21-CA98C7A0ABAD}" type="pres">
      <dgm:prSet presAssocID="{E195086F-A94B-4E46-9555-1DF3B91C8D61}" presName="sibTrans" presStyleCnt="0"/>
      <dgm:spPr/>
    </dgm:pt>
    <dgm:pt modelId="{F2BEABF2-8B20-4CE4-AD9E-A305924D735F}" type="pres">
      <dgm:prSet presAssocID="{65068C3C-777B-419F-9F8F-C2EAF4C1C2B1}" presName="textNode" presStyleLbl="node1" presStyleIdx="1" presStyleCnt="2" custScaleX="139411" custScaleY="13980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771BAB1-CD48-4027-AB83-B14D5ED2B77A}" type="presOf" srcId="{E010567C-1A94-4A9A-82C6-9D6FF4791600}" destId="{84A66628-B96C-4997-82FE-2666E6EB2CEB}" srcOrd="0" destOrd="0" presId="urn:microsoft.com/office/officeart/2005/8/layout/hProcess9"/>
    <dgm:cxn modelId="{82FDFE96-3AD4-4A8F-8C7B-7911715F63D8}" type="presOf" srcId="{C752A456-253C-4DD0-8F6D-68ABF2445C2B}" destId="{172B00CD-1F19-4732-84A4-731827611897}" srcOrd="0" destOrd="0" presId="urn:microsoft.com/office/officeart/2005/8/layout/hProcess9"/>
    <dgm:cxn modelId="{A3A8A11D-67EE-41F5-B075-4F10416D8832}" srcId="{E010567C-1A94-4A9A-82C6-9D6FF4791600}" destId="{C752A456-253C-4DD0-8F6D-68ABF2445C2B}" srcOrd="0" destOrd="0" parTransId="{3E0BCFC4-5AE2-450F-A14C-7FA4FCEBEE08}" sibTransId="{E195086F-A94B-4E46-9555-1DF3B91C8D61}"/>
    <dgm:cxn modelId="{719F8437-A341-4042-88E8-9EFD95F34350}" type="presOf" srcId="{65068C3C-777B-419F-9F8F-C2EAF4C1C2B1}" destId="{F2BEABF2-8B20-4CE4-AD9E-A305924D735F}" srcOrd="0" destOrd="0" presId="urn:microsoft.com/office/officeart/2005/8/layout/hProcess9"/>
    <dgm:cxn modelId="{9A907070-8989-4C03-9628-71764FF74D75}" srcId="{E010567C-1A94-4A9A-82C6-9D6FF4791600}" destId="{65068C3C-777B-419F-9F8F-C2EAF4C1C2B1}" srcOrd="1" destOrd="0" parTransId="{C53A6F27-CC40-4537-9D80-52D1DF61ADEA}" sibTransId="{9D2E205B-3B3F-47C5-8493-5310B8388338}"/>
    <dgm:cxn modelId="{B30084D0-582F-450B-99AD-DFE39A9072D8}" type="presParOf" srcId="{84A66628-B96C-4997-82FE-2666E6EB2CEB}" destId="{A990616E-E598-4929-A6B8-C596B48338A8}" srcOrd="0" destOrd="0" presId="urn:microsoft.com/office/officeart/2005/8/layout/hProcess9"/>
    <dgm:cxn modelId="{1B52E091-0A08-4477-978C-6A014E0F961B}" type="presParOf" srcId="{84A66628-B96C-4997-82FE-2666E6EB2CEB}" destId="{247FD691-C1D2-460C-89F4-C2001ADC2038}" srcOrd="1" destOrd="0" presId="urn:microsoft.com/office/officeart/2005/8/layout/hProcess9"/>
    <dgm:cxn modelId="{A990185D-CA54-4E2B-A522-837B1B6671E3}" type="presParOf" srcId="{247FD691-C1D2-460C-89F4-C2001ADC2038}" destId="{172B00CD-1F19-4732-84A4-731827611897}" srcOrd="0" destOrd="0" presId="urn:microsoft.com/office/officeart/2005/8/layout/hProcess9"/>
    <dgm:cxn modelId="{B72CBA25-4D00-463D-8A38-05491B366290}" type="presParOf" srcId="{247FD691-C1D2-460C-89F4-C2001ADC2038}" destId="{2A96873A-F49B-4AE0-9C21-CA98C7A0ABAD}" srcOrd="1" destOrd="0" presId="urn:microsoft.com/office/officeart/2005/8/layout/hProcess9"/>
    <dgm:cxn modelId="{16B485CB-1E6B-415D-A3DF-492D6AF3C6CC}" type="presParOf" srcId="{247FD691-C1D2-460C-89F4-C2001ADC2038}" destId="{F2BEABF2-8B20-4CE4-AD9E-A305924D735F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096344" cy="309634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530251" y="0"/>
          <a:ext cx="7344308" cy="309634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mateřská škola Meclov, příspěvková organizace</a:t>
          </a:r>
          <a:endParaRPr lang="cs-CZ" sz="2000" kern="1200" dirty="0"/>
        </a:p>
      </dsp:txBody>
      <dsp:txXfrm>
        <a:off x="1530251" y="0"/>
        <a:ext cx="7344308" cy="495415"/>
      </dsp:txXfrm>
    </dsp:sp>
    <dsp:sp modelId="{A52A0455-90FF-4808-ABD0-F02540D31D5A}">
      <dsp:nvSpPr>
        <dsp:cNvPr id="0" name=""/>
        <dsp:cNvSpPr/>
      </dsp:nvSpPr>
      <dsp:spPr>
        <a:xfrm>
          <a:off x="325116" y="495415"/>
          <a:ext cx="2446111" cy="244611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548172" y="495415"/>
          <a:ext cx="7344308" cy="244611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Blanka </a:t>
          </a:r>
          <a:r>
            <a:rPr lang="cs-CZ" sz="2000" kern="1200" dirty="0" err="1" smtClean="0"/>
            <a:t>Petlánová</a:t>
          </a:r>
          <a:endParaRPr lang="cs-CZ" sz="2000" kern="1200" dirty="0"/>
        </a:p>
      </dsp:txBody>
      <dsp:txXfrm>
        <a:off x="1548172" y="495415"/>
        <a:ext cx="7344308" cy="495415"/>
      </dsp:txXfrm>
    </dsp:sp>
    <dsp:sp modelId="{313FC574-E1CD-4FB4-B054-0B805CE0447D}">
      <dsp:nvSpPr>
        <dsp:cNvPr id="0" name=""/>
        <dsp:cNvSpPr/>
      </dsp:nvSpPr>
      <dsp:spPr>
        <a:xfrm>
          <a:off x="650232" y="990830"/>
          <a:ext cx="1795879" cy="179587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548172" y="990830"/>
          <a:ext cx="7344308" cy="179587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VY_32_INOVACE_Pr3_15_Základní společné znaky rostlin</a:t>
          </a:r>
          <a:endParaRPr lang="cs-CZ" sz="2000" kern="1200" dirty="0"/>
        </a:p>
      </dsp:txBody>
      <dsp:txXfrm>
        <a:off x="1548172" y="990830"/>
        <a:ext cx="7344308" cy="495415"/>
      </dsp:txXfrm>
    </dsp:sp>
    <dsp:sp modelId="{FFC9F71D-1B4F-4AD9-A4A6-86ADEFC8AF5C}">
      <dsp:nvSpPr>
        <dsp:cNvPr id="0" name=""/>
        <dsp:cNvSpPr/>
      </dsp:nvSpPr>
      <dsp:spPr>
        <a:xfrm>
          <a:off x="975348" y="1486245"/>
          <a:ext cx="1145647" cy="114564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491988" y="1487745"/>
          <a:ext cx="7344308" cy="11456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Základní </a:t>
          </a:r>
          <a:r>
            <a:rPr lang="cs-CZ" sz="2000" kern="1200" smtClean="0"/>
            <a:t>společné znaky rostlin</a:t>
          </a:r>
          <a:endParaRPr lang="cs-CZ" sz="2000" kern="1200" dirty="0"/>
        </a:p>
      </dsp:txBody>
      <dsp:txXfrm>
        <a:off x="1491988" y="1487745"/>
        <a:ext cx="7344308" cy="495415"/>
      </dsp:txXfrm>
    </dsp:sp>
    <dsp:sp modelId="{EE85B701-7295-41C0-BA7A-34D3756A2AE6}">
      <dsp:nvSpPr>
        <dsp:cNvPr id="0" name=""/>
        <dsp:cNvSpPr/>
      </dsp:nvSpPr>
      <dsp:spPr>
        <a:xfrm>
          <a:off x="1300464" y="1981660"/>
          <a:ext cx="495415" cy="49541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475683" y="2016225"/>
          <a:ext cx="7344308" cy="49541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PROJEKTU:CZ.1.07/1.4.00/21.1839 </a:t>
          </a:r>
          <a:endParaRPr lang="cs-CZ" sz="2000" kern="1200" dirty="0"/>
        </a:p>
      </dsp:txBody>
      <dsp:txXfrm>
        <a:off x="1475683" y="2016225"/>
        <a:ext cx="7344308" cy="495415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990616E-E598-4929-A6B8-C596B48338A8}">
      <dsp:nvSpPr>
        <dsp:cNvPr id="0" name=""/>
        <dsp:cNvSpPr/>
      </dsp:nvSpPr>
      <dsp:spPr>
        <a:xfrm>
          <a:off x="457199" y="0"/>
          <a:ext cx="5181600" cy="4064000"/>
        </a:xfrm>
        <a:prstGeom prst="rightArrow">
          <a:avLst/>
        </a:prstGeom>
        <a:gradFill rotWithShape="0">
          <a:gsLst>
            <a:gs pos="0">
              <a:schemeClr val="accent3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72B00CD-1F19-4732-84A4-731827611897}">
      <dsp:nvSpPr>
        <dsp:cNvPr id="0" name=""/>
        <dsp:cNvSpPr/>
      </dsp:nvSpPr>
      <dsp:spPr>
        <a:xfrm>
          <a:off x="3393" y="1219199"/>
          <a:ext cx="2491382" cy="162560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kern="1200" dirty="0" smtClean="0"/>
            <a:t>Myšlenková mapa</a:t>
          </a:r>
          <a:endParaRPr lang="cs-CZ" sz="3300" kern="1200" dirty="0"/>
        </a:p>
      </dsp:txBody>
      <dsp:txXfrm>
        <a:off x="3393" y="1219199"/>
        <a:ext cx="2491382" cy="1625600"/>
      </dsp:txXfrm>
    </dsp:sp>
    <dsp:sp modelId="{F2BEABF2-8B20-4CE4-AD9E-A305924D735F}">
      <dsp:nvSpPr>
        <dsp:cNvPr id="0" name=""/>
        <dsp:cNvSpPr/>
      </dsp:nvSpPr>
      <dsp:spPr>
        <a:xfrm>
          <a:off x="2619345" y="895648"/>
          <a:ext cx="3473261" cy="2272702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kern="1200" dirty="0" smtClean="0"/>
            <a:t>Základní společné znaky rostlin</a:t>
          </a:r>
          <a:endParaRPr lang="cs-CZ" sz="3300" kern="1200" dirty="0"/>
        </a:p>
      </dsp:txBody>
      <dsp:txXfrm>
        <a:off x="2619345" y="895648"/>
        <a:ext cx="3473261" cy="22727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812683948"/>
              </p:ext>
            </p:extLst>
          </p:nvPr>
        </p:nvGraphicFramePr>
        <p:xfrm>
          <a:off x="26645" y="692696"/>
          <a:ext cx="8892480" cy="3096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Anotace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solidFill>
                  <a:schemeClr val="accent4">
                    <a:lumMod val="50000"/>
                  </a:schemeClr>
                </a:solidFill>
              </a:rPr>
              <a:t>Pro 3. ročník ZŠ</a:t>
            </a:r>
          </a:p>
          <a:p>
            <a:r>
              <a:rPr lang="cs-CZ" sz="2000" dirty="0" smtClean="0">
                <a:solidFill>
                  <a:schemeClr val="accent4">
                    <a:lumMod val="50000"/>
                  </a:schemeClr>
                </a:solidFill>
              </a:rPr>
              <a:t>Prezentace na interaktivní tabuli</a:t>
            </a:r>
          </a:p>
          <a:p>
            <a:r>
              <a:rPr lang="cs-CZ" sz="2000" dirty="0" smtClean="0">
                <a:solidFill>
                  <a:schemeClr val="accent4">
                    <a:lumMod val="50000"/>
                  </a:schemeClr>
                </a:solidFill>
              </a:rPr>
              <a:t>Pomůcky : žádné </a:t>
            </a:r>
          </a:p>
          <a:p>
            <a:r>
              <a:rPr lang="cs-CZ" sz="2000" dirty="0" smtClean="0">
                <a:solidFill>
                  <a:schemeClr val="accent4">
                    <a:lumMod val="50000"/>
                  </a:schemeClr>
                </a:solidFill>
              </a:rPr>
              <a:t>Inovace – aktivita a motivace</a:t>
            </a:r>
          </a:p>
          <a:p>
            <a:r>
              <a:rPr lang="cs-CZ" sz="2000" dirty="0" smtClean="0">
                <a:solidFill>
                  <a:schemeClr val="accent4">
                    <a:lumMod val="50000"/>
                  </a:schemeClr>
                </a:solidFill>
              </a:rPr>
              <a:t>Metodické pokyny – žáci si vytvoří myšlenkovou mapu – napíší vše, co je napadne na téma rostliny a samostatně si vyzkouší rozdělení rostlin. Pak následuje prezentace základních společných znaků rostlin.</a:t>
            </a:r>
            <a:endParaRPr lang="cs-CZ" sz="2000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92277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cs-CZ" dirty="0" smtClean="0"/>
              <a:t>Obsah hodiny</a:t>
            </a:r>
            <a:endParaRPr lang="cs-CZ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="" xmlns:p14="http://schemas.microsoft.com/office/powerpoint/2010/main" val="1787852769"/>
              </p:ext>
            </p:extLst>
          </p:nvPr>
        </p:nvGraphicFramePr>
        <p:xfrm>
          <a:off x="1475656" y="155679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3129743300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428860" y="2571744"/>
            <a:ext cx="33345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rostliny</a:t>
            </a:r>
            <a:endParaRPr lang="cs-CZ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28596" y="214290"/>
            <a:ext cx="528093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ROSTLINY - rozdělení</a:t>
            </a:r>
            <a:endParaRPr lang="cs-CZ" sz="40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3" name="Elipsa 2"/>
          <p:cNvSpPr/>
          <p:nvPr/>
        </p:nvSpPr>
        <p:spPr>
          <a:xfrm>
            <a:off x="1643042" y="1285860"/>
            <a:ext cx="4572032" cy="8572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ovací čára 4"/>
          <p:cNvCxnSpPr/>
          <p:nvPr/>
        </p:nvCxnSpPr>
        <p:spPr>
          <a:xfrm rot="10800000" flipV="1">
            <a:off x="2428860" y="2214554"/>
            <a:ext cx="1428760" cy="64294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3929058" y="2285992"/>
            <a:ext cx="1500198" cy="5715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Elipsa 7"/>
          <p:cNvSpPr/>
          <p:nvPr/>
        </p:nvSpPr>
        <p:spPr>
          <a:xfrm>
            <a:off x="928662" y="2857496"/>
            <a:ext cx="2714644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4500562" y="2928934"/>
            <a:ext cx="3000396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2" name="Přímá spojovací čára 11"/>
          <p:cNvCxnSpPr/>
          <p:nvPr/>
        </p:nvCxnSpPr>
        <p:spPr>
          <a:xfrm rot="10800000" flipV="1">
            <a:off x="1357290" y="3643314"/>
            <a:ext cx="857256" cy="7858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>
            <a:off x="2285984" y="3714752"/>
            <a:ext cx="857256" cy="7143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Elipsa 14"/>
          <p:cNvSpPr/>
          <p:nvPr/>
        </p:nvSpPr>
        <p:spPr>
          <a:xfrm>
            <a:off x="285720" y="4429132"/>
            <a:ext cx="2071702" cy="5715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Elipsa 15"/>
          <p:cNvSpPr/>
          <p:nvPr/>
        </p:nvSpPr>
        <p:spPr>
          <a:xfrm>
            <a:off x="2643174" y="4500570"/>
            <a:ext cx="2071702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0" name="Přímá spojovací čára 19"/>
          <p:cNvCxnSpPr/>
          <p:nvPr/>
        </p:nvCxnSpPr>
        <p:spPr>
          <a:xfrm rot="5400000">
            <a:off x="3107521" y="5179231"/>
            <a:ext cx="500066" cy="4286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 rot="16200000" flipH="1">
            <a:off x="3714744" y="5143512"/>
            <a:ext cx="500066" cy="5000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Elipsa 23"/>
          <p:cNvSpPr/>
          <p:nvPr/>
        </p:nvSpPr>
        <p:spPr>
          <a:xfrm>
            <a:off x="2500298" y="5715016"/>
            <a:ext cx="1214446" cy="9286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Elipsa 24"/>
          <p:cNvSpPr/>
          <p:nvPr/>
        </p:nvSpPr>
        <p:spPr>
          <a:xfrm>
            <a:off x="3929058" y="5857892"/>
            <a:ext cx="1643074" cy="10001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TextovéPole 25"/>
          <p:cNvSpPr txBox="1"/>
          <p:nvPr/>
        </p:nvSpPr>
        <p:spPr>
          <a:xfrm>
            <a:off x="6143636" y="4429132"/>
            <a:ext cx="1476751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ROSTLINY</a:t>
            </a:r>
          </a:p>
          <a:p>
            <a:r>
              <a:rPr lang="cs-CZ" dirty="0" smtClean="0"/>
              <a:t>BYLINY</a:t>
            </a:r>
          </a:p>
          <a:p>
            <a:r>
              <a:rPr lang="cs-CZ" dirty="0" smtClean="0"/>
              <a:t>KEŘE</a:t>
            </a:r>
          </a:p>
          <a:p>
            <a:r>
              <a:rPr lang="cs-CZ" dirty="0" smtClean="0"/>
              <a:t>KVETOUCÍ</a:t>
            </a:r>
          </a:p>
          <a:p>
            <a:r>
              <a:rPr lang="cs-CZ" dirty="0" smtClean="0"/>
              <a:t>NEKVETOUCÍ</a:t>
            </a:r>
          </a:p>
          <a:p>
            <a:r>
              <a:rPr lang="cs-CZ" dirty="0" smtClean="0"/>
              <a:t>DŘEVINY</a:t>
            </a:r>
          </a:p>
          <a:p>
            <a:r>
              <a:rPr lang="cs-CZ" dirty="0" smtClean="0"/>
              <a:t>STROMY</a:t>
            </a:r>
            <a:endParaRPr lang="cs-CZ" dirty="0"/>
          </a:p>
        </p:txBody>
      </p:sp>
      <p:pic>
        <p:nvPicPr>
          <p:cNvPr id="1026" name="Picture 2" descr="C:\Users\Blanka\AppData\Local\Microsoft\Windows\Temporary Internet Files\Content.IE5\9Y97RLNH\MC90044498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285728"/>
            <a:ext cx="1814506" cy="1403980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8" grpId="0" animBg="1"/>
      <p:bldP spid="10" grpId="0" animBg="1"/>
      <p:bldP spid="15" grpId="0" animBg="1"/>
      <p:bldP spid="16" grpId="0" animBg="1"/>
      <p:bldP spid="24" grpId="0" animBg="1"/>
      <p:bldP spid="25" grpId="0" animBg="1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42910" y="0"/>
            <a:ext cx="460735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Rostliny - výživa</a:t>
            </a:r>
            <a:endParaRPr lang="cs-CZ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71472" y="1071546"/>
            <a:ext cx="701589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voda s rozpuštěnými živinami -  kořeny – stonek – větve – listy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cs-CZ" b="1" dirty="0" smtClean="0">
                <a:solidFill>
                  <a:schemeClr val="bg2">
                    <a:lumMod val="10000"/>
                  </a:schemeClr>
                </a:solidFill>
              </a:rPr>
              <a:t>oxid uhličitý, světlo a teplo</a:t>
            </a:r>
          </a:p>
          <a:p>
            <a:endParaRPr lang="cs-CZ" dirty="0" smtClean="0"/>
          </a:p>
        </p:txBody>
      </p:sp>
      <p:pic>
        <p:nvPicPr>
          <p:cNvPr id="1026" name="Picture 2" descr="C:\Program Files (x86)\Microsoft Office\MEDIA\CAGCAT10\j0281904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6182" y="1500174"/>
            <a:ext cx="1825142" cy="1725473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785786" y="3286124"/>
            <a:ext cx="445666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40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Rostliny - dýchání</a:t>
            </a:r>
            <a:endParaRPr lang="cs-CZ" sz="40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14348" y="4286256"/>
            <a:ext cx="732444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cs-CZ" b="1" dirty="0" smtClean="0">
                <a:solidFill>
                  <a:srgbClr val="0070C0"/>
                </a:solidFill>
              </a:rPr>
              <a:t>rostliny vdechují kyslík ( v menším množství, než jaké vytvářejí)</a:t>
            </a:r>
          </a:p>
          <a:p>
            <a:pPr>
              <a:buFont typeface="Arial" pitchFamily="34" charset="0"/>
              <a:buChar char="•"/>
            </a:pPr>
            <a:r>
              <a:rPr lang="cs-CZ" b="1" dirty="0" smtClean="0">
                <a:solidFill>
                  <a:srgbClr val="0070C0"/>
                </a:solidFill>
              </a:rPr>
              <a:t> do vzduchu uvolňují oxid uhličitý</a:t>
            </a:r>
          </a:p>
          <a:p>
            <a:pPr>
              <a:buFont typeface="Arial" pitchFamily="34" charset="0"/>
              <a:buChar char="•"/>
            </a:pPr>
            <a:r>
              <a:rPr lang="cs-CZ" b="1" dirty="0" smtClean="0">
                <a:solidFill>
                  <a:srgbClr val="0070C0"/>
                </a:solidFill>
              </a:rPr>
              <a:t> dýchají všemi částmi těla</a:t>
            </a:r>
            <a:endParaRPr lang="cs-CZ" b="1" dirty="0">
              <a:solidFill>
                <a:srgbClr val="0070C0"/>
              </a:solidFill>
            </a:endParaRPr>
          </a:p>
        </p:txBody>
      </p:sp>
      <p:pic>
        <p:nvPicPr>
          <p:cNvPr id="1027" name="Picture 3" descr="C:\Users\Blanka\AppData\Local\Microsoft\Windows\Temporary Internet Files\Content.IE5\9Y97RLNH\MP90028960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5143512"/>
            <a:ext cx="2014526" cy="1379046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2844" y="142852"/>
            <a:ext cx="79864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Rostliny - rozmnožování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14282" y="1142984"/>
            <a:ext cx="655019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0070C0"/>
                </a:solidFill>
              </a:rPr>
              <a:t> semeny – ( kvetoucí rostliny)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0070C0"/>
                </a:solidFill>
              </a:rPr>
              <a:t> výtrusy – ( nekvetoucí rostliny)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0070C0"/>
                </a:solidFill>
              </a:rPr>
              <a:t> podzemními částmi ( cibule, hlíza, oddenek)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0070C0"/>
                </a:solidFill>
              </a:rPr>
              <a:t> nadzemními částmi ( odnože – šlahouny)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>
                <a:solidFill>
                  <a:srgbClr val="0070C0"/>
                </a:solidFill>
              </a:rPr>
              <a:t> řízkováním ( z části listů, stonku, kořene) </a:t>
            </a:r>
            <a:endParaRPr lang="cs-CZ" sz="2400" dirty="0">
              <a:solidFill>
                <a:srgbClr val="0070C0"/>
              </a:solidFill>
            </a:endParaRPr>
          </a:p>
        </p:txBody>
      </p:sp>
      <p:pic>
        <p:nvPicPr>
          <p:cNvPr id="2050" name="Picture 2" descr="C:\Users\Blanka\AppData\Local\Microsoft\Windows\Temporary Internet Files\Content.IE5\0YCHHQZI\MC90041356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3570" y="4000504"/>
            <a:ext cx="2064044" cy="2586103"/>
          </a:xfrm>
          <a:prstGeom prst="rect">
            <a:avLst/>
          </a:prstGeom>
          <a:noFill/>
        </p:spPr>
      </p:pic>
      <p:pic>
        <p:nvPicPr>
          <p:cNvPr id="2051" name="Picture 3" descr="C:\Users\Blanka\AppData\Local\Microsoft\Windows\Temporary Internet Files\Content.IE5\9Y97RLNH\MC90029309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5140" y="1714488"/>
            <a:ext cx="1272156" cy="1688897"/>
          </a:xfrm>
          <a:prstGeom prst="rect">
            <a:avLst/>
          </a:prstGeom>
          <a:noFill/>
        </p:spPr>
      </p:pic>
      <p:pic>
        <p:nvPicPr>
          <p:cNvPr id="2053" name="Picture 5" descr="C:\Users\Blanka\AppData\Local\Microsoft\Windows\Temporary Internet Files\Content.IE5\SYN3HWZP\MC90043916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5852" y="4143380"/>
            <a:ext cx="2857520" cy="250033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85720" y="214290"/>
            <a:ext cx="54104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Rostliny - pohyb</a:t>
            </a:r>
            <a:endParaRPr lang="cs-CZ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0" y="1214422"/>
            <a:ext cx="7966476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cs-CZ" dirty="0" smtClean="0">
                <a:solidFill>
                  <a:srgbClr val="00B0F0"/>
                </a:solidFill>
              </a:rPr>
              <a:t>nemohou se pohybovat z místa na místo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solidFill>
                  <a:srgbClr val="00B0F0"/>
                </a:solidFill>
              </a:rPr>
              <a:t> některé pohybují částmi těla – slunečnice – otáčí květ</a:t>
            </a:r>
          </a:p>
          <a:p>
            <a:r>
              <a:rPr lang="cs-CZ" dirty="0" smtClean="0">
                <a:solidFill>
                  <a:srgbClr val="00B0F0"/>
                </a:solidFill>
              </a:rPr>
              <a:t>                                               - pampeliška – zavírá květ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solidFill>
                  <a:srgbClr val="00B0F0"/>
                </a:solidFill>
              </a:rPr>
              <a:t> pohybu jednotlivé rostliny si mnozí z nás nevšimnou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solidFill>
                  <a:srgbClr val="00B0F0"/>
                </a:solidFill>
              </a:rPr>
              <a:t> tisíce květenství se pomalu otáčí tak, že na ně celý den dopadá </a:t>
            </a:r>
            <a:r>
              <a:rPr lang="cs-CZ" dirty="0" err="1" smtClean="0">
                <a:solidFill>
                  <a:srgbClr val="00B0F0"/>
                </a:solidFill>
              </a:rPr>
              <a:t>sl</a:t>
            </a:r>
            <a:r>
              <a:rPr lang="cs-CZ" dirty="0" smtClean="0">
                <a:solidFill>
                  <a:srgbClr val="00B0F0"/>
                </a:solidFill>
              </a:rPr>
              <a:t>. svit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85720" y="3143248"/>
            <a:ext cx="383758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Rostliny - růst</a:t>
            </a:r>
            <a:endParaRPr lang="cs-CZ" sz="36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42910" y="4143380"/>
            <a:ext cx="63530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rostliny mění velikost a vzhled během celého svého života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 k růstu potřebují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teplo, světlo, vodu, vzduch a živiny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3074" name="Picture 2" descr="C:\Users\Blanka\AppData\Local\Microsoft\Windows\Temporary Internet Files\Content.IE5\0B0L0CFH\MP90043180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3636" y="714356"/>
            <a:ext cx="1928802" cy="1214422"/>
          </a:xfrm>
          <a:prstGeom prst="rect">
            <a:avLst/>
          </a:prstGeom>
          <a:noFill/>
        </p:spPr>
      </p:pic>
      <p:pic>
        <p:nvPicPr>
          <p:cNvPr id="3075" name="Picture 3" descr="C:\Users\Blanka\AppData\Local\Microsoft\Windows\Temporary Internet Files\Content.IE5\9Y97RLNH\MP90014517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4857760"/>
            <a:ext cx="5857916" cy="177107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www.office.</a:t>
            </a:r>
            <a:r>
              <a:rPr lang="cs-CZ" dirty="0" err="1" smtClean="0">
                <a:hlinkClick r:id="rId2"/>
              </a:rPr>
              <a:t>microsoft.com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648345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191</TotalTime>
  <Words>278</Words>
  <Application>Microsoft Office PowerPoint</Application>
  <PresentationFormat>Předvádění na obrazovce (4:3)</PresentationFormat>
  <Paragraphs>48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Anotace</vt:lpstr>
      <vt:lpstr>Obsah hodiny</vt:lpstr>
      <vt:lpstr>Snímek 4</vt:lpstr>
      <vt:lpstr>Snímek 5</vt:lpstr>
      <vt:lpstr>Snímek 6</vt:lpstr>
      <vt:lpstr>Snímek 7</vt:lpstr>
      <vt:lpstr>Snímek 8</vt:lpstr>
      <vt:lpstr>Citace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Reditelka</cp:lastModifiedBy>
  <cp:revision>32</cp:revision>
  <dcterms:created xsi:type="dcterms:W3CDTF">2011-06-20T10:40:08Z</dcterms:created>
  <dcterms:modified xsi:type="dcterms:W3CDTF">2014-10-20T12:59:57Z</dcterms:modified>
</cp:coreProperties>
</file>