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gif" ContentType="image/gif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CC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VY_32_INOVACE_Pr3_20_Obratlovci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Obratlovci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65068C3C-777B-419F-9F8F-C2EAF4C1C2B1}">
      <dgm:prSet phldrT="[Text]">
        <dgm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OBRATLOVCI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F2BEABF2-8B20-4CE4-AD9E-A305924D735F}" type="pres">
      <dgm:prSet presAssocID="{65068C3C-777B-419F-9F8F-C2EAF4C1C2B1}" presName="textNode" presStyleLbl="node1" presStyleIdx="0" presStyleCnt="1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9A907070-8989-4C03-9628-71764FF74D75}" srcId="{E010567C-1A94-4A9A-82C6-9D6FF4791600}" destId="{65068C3C-777B-419F-9F8F-C2EAF4C1C2B1}" srcOrd="0" destOrd="0" parTransId="{C53A6F27-CC40-4537-9D80-52D1DF61ADEA}" sibTransId="{9D2E205B-3B3F-47C5-8493-5310B8388338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16B485CB-1E6B-415D-A3DF-492D6AF3C6CC}" type="presParOf" srcId="{247FD691-C1D2-460C-89F4-C2001ADC2038}" destId="{F2BEABF2-8B20-4CE4-AD9E-A305924D735F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VY_32_INOVACE_Pr3_20_Obratlovci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Obratlovci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2BEABF2-8B20-4CE4-AD9E-A305924D735F}">
      <dsp:nvSpPr>
        <dsp:cNvPr id="0" name=""/>
        <dsp:cNvSpPr/>
      </dsp:nvSpPr>
      <dsp:spPr>
        <a:xfrm>
          <a:off x="1115" y="895648"/>
          <a:ext cx="6093769" cy="2272702"/>
        </a:xfrm>
        <a:prstGeom prst="roundRect">
          <a:avLst/>
        </a:prstGeom>
        <a:gradFill rotWithShape="1">
          <a:gsLst>
            <a:gs pos="0">
              <a:schemeClr val="accent1">
                <a:tint val="50000"/>
                <a:satMod val="300000"/>
              </a:schemeClr>
            </a:gs>
            <a:gs pos="35000">
              <a:schemeClr val="accent1">
                <a:tint val="37000"/>
                <a:satMod val="300000"/>
              </a:schemeClr>
            </a:gs>
            <a:gs pos="100000">
              <a:schemeClr val="accent1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1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/>
      </dsp:spPr>
      <dsp:style>
        <a:lnRef idx="1">
          <a:schemeClr val="accent1"/>
        </a:lnRef>
        <a:fillRef idx="2">
          <a:schemeClr val="accent1"/>
        </a:fillRef>
        <a:effectRef idx="1">
          <a:schemeClr val="accent1"/>
        </a:effectRef>
        <a:fontRef idx="minor">
          <a:schemeClr val="dk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OBRATLOVCI</a:t>
          </a:r>
          <a:endParaRPr lang="cs-CZ" sz="6500" kern="1200" dirty="0"/>
        </a:p>
      </dsp:txBody>
      <dsp:txXfrm>
        <a:off x="1115" y="895648"/>
        <a:ext cx="6093769" cy="22727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gi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813343544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prezentace savců, ptáků, ryb, obojživelníků a plazů.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pull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142852"/>
            <a:ext cx="1854996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Savci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142984"/>
            <a:ext cx="7845417" cy="193899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rgbClr val="0070C0"/>
                </a:solidFill>
              </a:rPr>
              <a:t>většinou tělo pokryto srstí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70C0"/>
                </a:solidFill>
              </a:rPr>
              <a:t> samice rodí živá mláďata – sají mateřské mléko po narození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70C0"/>
                </a:solidFill>
              </a:rPr>
              <a:t> nejdokonalejší smysl bývá čich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70C0"/>
                </a:solidFill>
              </a:rPr>
              <a:t> někteří v zimě upadají do zimního spánku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70C0"/>
                </a:solidFill>
              </a:rPr>
              <a:t> býložravci, masožravci, všežravci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rgbClr val="0070C0"/>
                </a:solidFill>
              </a:rPr>
              <a:t> k savcům patří i člověk</a:t>
            </a:r>
            <a:endParaRPr lang="cs-CZ" sz="2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Blanka\AppData\Local\Microsoft\Windows\Temporary Internet Files\Content.IE5\0B0L0CFH\MC90019227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071810"/>
            <a:ext cx="2028382" cy="1541718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B0L0CFH\MC9000576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2928934"/>
            <a:ext cx="1890979" cy="1654150"/>
          </a:xfrm>
          <a:prstGeom prst="rect">
            <a:avLst/>
          </a:prstGeom>
          <a:noFill/>
        </p:spPr>
      </p:pic>
      <p:pic>
        <p:nvPicPr>
          <p:cNvPr id="1028" name="Picture 4" descr="C:\Users\Blanka\AppData\Local\Microsoft\Windows\Temporary Internet Files\Content.IE5\9Y97RLNH\MC90043240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28860" y="4357694"/>
            <a:ext cx="1870075" cy="1825625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YCHHQZI\MC9003379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4" y="4786322"/>
            <a:ext cx="1831543" cy="180776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214290"/>
            <a:ext cx="1765227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Ptáci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214422"/>
            <a:ext cx="8210902" cy="175432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některá se líhnou opeřená – samostatní, jiná holá – závislá na rodičích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jako jediný živočichové – tělo pokryto peřím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u samečků peří výrazněji zbarveno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všichni mají křídla – většina umí létat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někteří dobře plavou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 mláďata se líhnou z vajíček</a:t>
            </a:r>
          </a:p>
        </p:txBody>
      </p:sp>
      <p:pic>
        <p:nvPicPr>
          <p:cNvPr id="2050" name="Picture 2" descr="C:\Users\Blanka\AppData\Local\Microsoft\Windows\Temporary Internet Files\Content.IE5\9Y97RLNH\MC9000304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071810"/>
            <a:ext cx="884797" cy="1467269"/>
          </a:xfrm>
          <a:prstGeom prst="rect">
            <a:avLst/>
          </a:prstGeom>
          <a:noFill/>
        </p:spPr>
      </p:pic>
      <p:pic>
        <p:nvPicPr>
          <p:cNvPr id="2051" name="Picture 3" descr="C:\Users\Blanka\AppData\Local\Microsoft\Windows\Temporary Internet Files\Content.IE5\0B0L0CFH\MP90040721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71670" y="3000372"/>
            <a:ext cx="2379348" cy="1228534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9Y97RLNH\MC9002811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3071810"/>
            <a:ext cx="2421802" cy="2738673"/>
          </a:xfrm>
          <a:prstGeom prst="rect">
            <a:avLst/>
          </a:prstGeom>
          <a:noFill/>
        </p:spPr>
      </p:pic>
      <p:pic>
        <p:nvPicPr>
          <p:cNvPr id="2054" name="Picture 6" descr="C:\Users\Blanka\AppData\Local\Microsoft\Windows\Temporary Internet Files\Content.IE5\SYN3HWZP\MM900356646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43240" y="4429132"/>
            <a:ext cx="2100270" cy="1500198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85720" y="142852"/>
            <a:ext cx="1883849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ryby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071546"/>
            <a:ext cx="7000924" cy="252376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pradávní vodní živočichové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tělo pokryto šupinami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dýchají žábrami – po stranách hlavy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kyslík odebírají přímo z vody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rozmnožování – tření, vajíčka – jikry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někteří se živý planktonem a rostlinami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75000"/>
                  </a:schemeClr>
                </a:solidFill>
              </a:rPr>
              <a:t> jiné ryby jsou dravé a požírají drobné živočichy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3074" name="Picture 2" descr="C:\Users\Blanka\AppData\Local\Microsoft\Windows\Temporary Internet Files\Content.IE5\SYN3HWZP\MC9000840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642918"/>
            <a:ext cx="2550108" cy="1778065"/>
          </a:xfrm>
          <a:prstGeom prst="rect">
            <a:avLst/>
          </a:prstGeom>
          <a:noFill/>
        </p:spPr>
      </p:pic>
      <p:pic>
        <p:nvPicPr>
          <p:cNvPr id="3075" name="Picture 3" descr="C:\Users\Blanka\AppData\Local\Microsoft\Windows\Temporary Internet Files\Content.IE5\SYN3HWZP\MC90008389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3286124"/>
            <a:ext cx="2764422" cy="2978501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SYN3HWZP\MC9000839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3286124"/>
            <a:ext cx="3071802" cy="928694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9Y97RLNH\MC900438840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2" y="3286124"/>
            <a:ext cx="1785950" cy="1557326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0B0L0CFH\MC90008405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4929198"/>
            <a:ext cx="1835728" cy="655809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2844" y="142852"/>
            <a:ext cx="4525598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O</a:t>
            </a:r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bojživelníci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14422"/>
            <a:ext cx="547457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žijí ve vodě i na souši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 žáby, čolci, mloci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 tělo pokryto tenkou vlhkou kůží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 vajíčka kladou do vody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 vajíčka – pulci – dospělí jedinci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7030A0"/>
                </a:solidFill>
              </a:rPr>
              <a:t> živí se hmyzem, žížalami, slimáky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4098" name="Picture 2" descr="C:\Users\Blanka\AppData\Local\Microsoft\Windows\Temporary Internet Files\Content.IE5\9Y97RLNH\MC9003469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571480"/>
            <a:ext cx="1833372" cy="1222553"/>
          </a:xfrm>
          <a:prstGeom prst="rect">
            <a:avLst/>
          </a:prstGeom>
          <a:noFill/>
        </p:spPr>
      </p:pic>
      <p:pic>
        <p:nvPicPr>
          <p:cNvPr id="4100" name="Picture 4" descr="C:\Users\Blanka\AppData\Local\Microsoft\Windows\Temporary Internet Files\Content.IE5\0B0L0CFH\MP90043929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2285992"/>
            <a:ext cx="2628896" cy="2000264"/>
          </a:xfrm>
          <a:prstGeom prst="rect">
            <a:avLst/>
          </a:prstGeom>
          <a:noFill/>
        </p:spPr>
      </p:pic>
      <p:pic>
        <p:nvPicPr>
          <p:cNvPr id="4101" name="Picture 5" descr="C:\Users\Blanka\AppData\Local\Microsoft\Windows\Temporary Internet Files\Content.IE5\0YCHHQZI\MP9001787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714752"/>
            <a:ext cx="3657600" cy="2438400"/>
          </a:xfrm>
          <a:prstGeom prst="rect">
            <a:avLst/>
          </a:prstGeom>
          <a:noFill/>
        </p:spPr>
      </p:pic>
      <p:pic>
        <p:nvPicPr>
          <p:cNvPr id="4102" name="Picture 6" descr="C:\Users\Blanka\AppData\Local\Microsoft\Windows\Temporary Internet Files\Content.IE5\SYN3HWZP\MC90005310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4572008"/>
            <a:ext cx="3071834" cy="11430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285728"/>
            <a:ext cx="1749197" cy="9233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Plazi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357298"/>
            <a:ext cx="7699544" cy="193899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CC0000"/>
                </a:solidFill>
              </a:rPr>
              <a:t>žijí převážně na souši, ale i ve vodě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C0000"/>
                </a:solidFill>
              </a:rPr>
              <a:t> hadi, ještěrky, želvy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C0000"/>
                </a:solidFill>
              </a:rPr>
              <a:t> tělo pokrývá suchá šupinatá kůže, u želvy krunýř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C0000"/>
                </a:solidFill>
              </a:rPr>
              <a:t> mláďata z kožovitých vajíček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CC0000"/>
                </a:solidFill>
              </a:rPr>
              <a:t> loví hmyz, malé ptáky, drobné hlodavce, slimáky</a:t>
            </a:r>
            <a:endParaRPr lang="cs-CZ" sz="2400" b="1" dirty="0">
              <a:solidFill>
                <a:srgbClr val="CC0000"/>
              </a:solidFill>
            </a:endParaRPr>
          </a:p>
        </p:txBody>
      </p:sp>
      <p:pic>
        <p:nvPicPr>
          <p:cNvPr id="5122" name="Picture 2" descr="C:\Users\Blanka\AppData\Local\Microsoft\Windows\Temporary Internet Files\Content.IE5\0B0L0CFH\MC9000840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57562"/>
            <a:ext cx="2050042" cy="1737227"/>
          </a:xfrm>
          <a:prstGeom prst="rect">
            <a:avLst/>
          </a:prstGeom>
          <a:noFill/>
        </p:spPr>
      </p:pic>
      <p:pic>
        <p:nvPicPr>
          <p:cNvPr id="5123" name="Picture 3" descr="C:\Users\Blanka\AppData\Local\Microsoft\Windows\Temporary Internet Files\Content.IE5\0B0L0CFH\MP9004069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3108" y="3429000"/>
            <a:ext cx="3901440" cy="2599944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SYN3HWZP\MC900326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58016" y="3500438"/>
            <a:ext cx="1818742" cy="1065276"/>
          </a:xfrm>
          <a:prstGeom prst="rect">
            <a:avLst/>
          </a:prstGeom>
          <a:noFill/>
        </p:spPr>
      </p:pic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192</TotalTime>
  <Words>280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32</cp:revision>
  <dcterms:created xsi:type="dcterms:W3CDTF">2011-06-20T10:40:08Z</dcterms:created>
  <dcterms:modified xsi:type="dcterms:W3CDTF">2014-10-20T13:00:50Z</dcterms:modified>
</cp:coreProperties>
</file>