
<file path=[Content_Types].xml><?xml version="1.0" encoding="utf-8"?>
<Types xmlns="http://schemas.openxmlformats.org/package/2006/content-types">
  <Default Extension="png" ContentType="image/png"/>
  <Default Extension="jpeg" ContentType="image/jpeg"/>
  <Default Extension="ogg" ContentType="audio/unknown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9" r:id="rId4"/>
    <p:sldId id="271" r:id="rId5"/>
    <p:sldId id="273" r:id="rId6"/>
    <p:sldId id="272" r:id="rId7"/>
    <p:sldId id="266" r:id="rId8"/>
    <p:sldId id="269" r:id="rId9"/>
    <p:sldId id="260" r:id="rId10"/>
    <p:sldId id="261" r:id="rId11"/>
    <p:sldId id="270" r:id="rId12"/>
    <p:sldId id="263" r:id="rId13"/>
    <p:sldId id="264" r:id="rId14"/>
    <p:sldId id="265" r:id="rId15"/>
    <p:sldId id="267" r:id="rId16"/>
    <p:sldId id="268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77" autoAdjust="0"/>
    <p:restoredTop sz="94660"/>
  </p:normalViewPr>
  <p:slideViewPr>
    <p:cSldViewPr>
      <p:cViewPr>
        <p:scale>
          <a:sx n="76" d="100"/>
          <a:sy n="76" d="100"/>
        </p:scale>
        <p:origin x="-118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651CE0-A4B0-4E04-9A5D-9A18ADF7D5F6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34AA51-4EBD-46F1-8C67-61E1313E14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917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322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187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187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18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187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4AA51-4EBD-46F1-8C67-61E1313E146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18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336012C-79AC-47A4-891B-1CBF08A717F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BCDEAB9-C6B4-49A7-8C53-CE85BAB93D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microsoft.com/office/2007/relationships/hdphoto" Target="../media/hdphoto1.wdp"/><Relationship Id="rId5" Type="http://schemas.microsoft.com/office/2007/relationships/hdphoto" Target="../media/hdphoto3.wdp"/><Relationship Id="rId10" Type="http://schemas.openxmlformats.org/officeDocument/2006/relationships/image" Target="../media/image11.png"/><Relationship Id="rId4" Type="http://schemas.openxmlformats.org/officeDocument/2006/relationships/image" Target="../media/image13.png"/><Relationship Id="rId9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18.png"/><Relationship Id="rId12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11" Type="http://schemas.openxmlformats.org/officeDocument/2006/relationships/image" Target="../media/image20.png"/><Relationship Id="rId5" Type="http://schemas.openxmlformats.org/officeDocument/2006/relationships/image" Target="../media/image17.png"/><Relationship Id="rId10" Type="http://schemas.openxmlformats.org/officeDocument/2006/relationships/slide" Target="slide15.xml"/><Relationship Id="rId4" Type="http://schemas.openxmlformats.org/officeDocument/2006/relationships/slide" Target="slide12.xml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slide" Target="slide7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0.png"/><Relationship Id="rId2" Type="http://schemas.openxmlformats.org/officeDocument/2006/relationships/audio" Target="../media/media1.ogg"/><Relationship Id="rId1" Type="http://schemas.microsoft.com/office/2007/relationships/media" Target="../media/media1.ogg"/><Relationship Id="rId6" Type="http://schemas.openxmlformats.org/officeDocument/2006/relationships/image" Target="../media/image24.png"/><Relationship Id="rId5" Type="http://schemas.openxmlformats.org/officeDocument/2006/relationships/slide" Target="slide7.xml"/><Relationship Id="rId4" Type="http://schemas.openxmlformats.org/officeDocument/2006/relationships/notesSlide" Target="../notesSlides/notesSlid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uels.cz/galerie/Slovensko.gif" TargetMode="External"/><Relationship Id="rId3" Type="http://schemas.openxmlformats.org/officeDocument/2006/relationships/hyperlink" Target="http://www.davidhacha.cz/fotky/St_Maarten/b/vlajka_St_Maarten.png" TargetMode="External"/><Relationship Id="rId7" Type="http://schemas.openxmlformats.org/officeDocument/2006/relationships/hyperlink" Target="http://www.duels.cz/galerie/1x_czech_republic_mapsoftnet.jpg" TargetMode="External"/><Relationship Id="rId2" Type="http://schemas.openxmlformats.org/officeDocument/2006/relationships/hyperlink" Target="http://www.statnivlajky.cz/data/flags/ultra/ph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ojekty.skylab.cz/seal-mart_old_staticke/images/mapka-evropa-cr.gif" TargetMode="External"/><Relationship Id="rId5" Type="http://schemas.openxmlformats.org/officeDocument/2006/relationships/hyperlink" Target="http://www.comeniusnazatlance.asp2.cz/images/vlajka-francie.jpg" TargetMode="External"/><Relationship Id="rId4" Type="http://schemas.openxmlformats.org/officeDocument/2006/relationships/hyperlink" Target="http://vlajky.yin.cz/c/ceska-republika/ceska-republika.pn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zv.cz/public/6a/7/64/126925_14883_maly_statni_znak.jpg" TargetMode="External"/><Relationship Id="rId13" Type="http://schemas.openxmlformats.org/officeDocument/2006/relationships/hyperlink" Target="http://www.hrad.cz/img/u/prezident-cr/vaclav-klaus.jpg" TargetMode="External"/><Relationship Id="rId18" Type="http://schemas.openxmlformats.org/officeDocument/2006/relationships/hyperlink" Target="http://www.hrad.cz/img/u/prazsky-hrad/img-korunovacni-klenoty.jpg" TargetMode="External"/><Relationship Id="rId3" Type="http://schemas.openxmlformats.org/officeDocument/2006/relationships/hyperlink" Target="http://www.business-directory-poland.com/polen.gif" TargetMode="External"/><Relationship Id="rId7" Type="http://schemas.openxmlformats.org/officeDocument/2006/relationships/hyperlink" Target="http://www.mzv.cz/public/ca/a5/9e/126929_14883_Velky_statni_znak.jpg" TargetMode="External"/><Relationship Id="rId12" Type="http://schemas.openxmlformats.org/officeDocument/2006/relationships/hyperlink" Target="http://upload.wikimedia.org/wikipedia/commons/a/ad/Skroup-Anthem.jpg" TargetMode="External"/><Relationship Id="rId17" Type="http://schemas.openxmlformats.org/officeDocument/2006/relationships/hyperlink" Target="http://rostakovastezka.webgarden.cz/image/154273" TargetMode="External"/><Relationship Id="rId2" Type="http://schemas.openxmlformats.org/officeDocument/2006/relationships/hyperlink" Target="http://us.cdn1.123rf.com/168nwm/fintastique/fintastique0812/fintastique081200209/4028747-map-of-germany-and-german-flag-illustration.jpg" TargetMode="External"/><Relationship Id="rId16" Type="http://schemas.openxmlformats.org/officeDocument/2006/relationships/hyperlink" Target="http://botany.cz/foto/tiliacordataherb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lajky-prapory.cz/wp-content/uploads/cz.gif" TargetMode="External"/><Relationship Id="rId11" Type="http://schemas.openxmlformats.org/officeDocument/2006/relationships/hyperlink" Target="http://www.mulouny.cz/zivotniprostredi/images/stories/pamatne_stromy/8_pm_strom.JPG" TargetMode="External"/><Relationship Id="rId5" Type="http://schemas.openxmlformats.org/officeDocument/2006/relationships/hyperlink" Target="http://www.csr-prezidenti.ic.cz/havel.jpg" TargetMode="External"/><Relationship Id="rId15" Type="http://schemas.openxmlformats.org/officeDocument/2006/relationships/hyperlink" Target="http://web.uhk.cz/cvp/cr/czvlpres.gif" TargetMode="External"/><Relationship Id="rId10" Type="http://schemas.openxmlformats.org/officeDocument/2006/relationships/hyperlink" Target="http://slnieckova.sk/images/lipa-malolista-1080_jpg_290x600_q85.jpg" TargetMode="External"/><Relationship Id="rId4" Type="http://schemas.openxmlformats.org/officeDocument/2006/relationships/hyperlink" Target="http://upload.wikimedia.org/wikipedia/commons/b/bf/Rakousko-pah%C3%BDl_(v2).png" TargetMode="External"/><Relationship Id="rId9" Type="http://schemas.openxmlformats.org/officeDocument/2006/relationships/hyperlink" Target="http://vlastenci.cz/obr/znaky/trikolora.jpg" TargetMode="External"/><Relationship Id="rId14" Type="http://schemas.openxmlformats.org/officeDocument/2006/relationships/hyperlink" Target="http://lide.uhk.cz/pdf/student/dubnoba1/havel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26757" y="2276872"/>
            <a:ext cx="6172200" cy="189436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Česká republika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2920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40857" y="908720"/>
            <a:ext cx="9144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VY_32_INOVACE_13_B_16_Česká republika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</p:spTree>
    <p:extLst>
      <p:ext uri="{BB962C8B-B14F-4D97-AF65-F5344CB8AC3E}">
        <p14:creationId xmlns:p14="http://schemas.microsoft.com/office/powerpoint/2010/main" val="302260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3">
            <a:lumMod val="60000"/>
            <a:lumOff val="40000"/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241846"/>
              </p:ext>
            </p:extLst>
          </p:nvPr>
        </p:nvGraphicFramePr>
        <p:xfrm>
          <a:off x="1259632" y="1196752"/>
          <a:ext cx="7056784" cy="4468707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2286699"/>
                <a:gridCol w="2139172"/>
                <a:gridCol w="1106468"/>
                <a:gridCol w="1524445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r>
                        <a:rPr lang="cs-CZ" dirty="0" smtClean="0"/>
                        <a:t>. 4. 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26</a:t>
                      </a:r>
                      <a:r>
                        <a:rPr lang="cs-CZ" baseline="0" dirty="0" smtClean="0"/>
                        <a:t>. 4. 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Česká republika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Evropa, Praha,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sousední státy, státní symboly,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velký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státní znak,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malý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státní znak,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státní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vlajka, prezident,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národní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strom, trikolóra,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státní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hymna,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české 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korunovační klenoty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4882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91" y="2393752"/>
            <a:ext cx="2105472" cy="1052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971" y="5276853"/>
            <a:ext cx="1998912" cy="1250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6965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85" y="4619906"/>
            <a:ext cx="2101701" cy="1404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C:\Users\pc\AppData\Local\Microsoft\Windows\Temporary Internet Files\Content.IE5\WRMD7Y5T\MP9003626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436" y="3923534"/>
            <a:ext cx="2029979" cy="135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IYOB4FBL\MP9003628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031" y="3697872"/>
            <a:ext cx="1756792" cy="117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HZDV6G8I\MP90036282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321" y="2277189"/>
            <a:ext cx="187220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2551723" y="-420100"/>
            <a:ext cx="6172200" cy="189436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rgbClr val="002060"/>
                </a:solidFill>
              </a:rPr>
              <a:t>Najděte vlajku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české republiky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984823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Filipíny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5514" y="262458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Slovensko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48481" y="2838999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Slovinsko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43264" y="5085184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 Svatý</a:t>
            </a:r>
            <a:endParaRPr lang="cs-CZ" sz="2400" dirty="0">
              <a:solidFill>
                <a:srgbClr val="FFFF00"/>
              </a:solidFill>
            </a:endParaRPr>
          </a:p>
          <a:p>
            <a:endParaRPr lang="cs-CZ" sz="800" dirty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 Martin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92352" y="405263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Rusko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53200" y="602467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Francie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755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835696" y="653787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cs-CZ" sz="2400" i="1" dirty="0" smtClean="0"/>
              <a:t>Česká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i="1" dirty="0" smtClean="0"/>
              <a:t>republika</a:t>
            </a:r>
            <a:r>
              <a:rPr lang="cs-CZ" sz="2400" dirty="0" smtClean="0"/>
              <a:t> </a:t>
            </a:r>
            <a:r>
              <a:rPr lang="cs-CZ" sz="2000" dirty="0" smtClean="0"/>
              <a:t>je součástí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Evropy.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4784"/>
            <a:ext cx="6073630" cy="4922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82788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000" l="7246" r="947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332" y="2314790"/>
            <a:ext cx="4151436" cy="2105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51720" y="5157192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Sousedíme se</a:t>
            </a:r>
            <a:r>
              <a:rPr lang="cs-CZ" sz="2000" dirty="0" smtClean="0"/>
              <a:t>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vens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kem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kem</a:t>
            </a:r>
            <a:r>
              <a:rPr lang="cs-CZ" sz="2400" dirty="0" smtClean="0"/>
              <a:t>, </a:t>
            </a:r>
          </a:p>
          <a:p>
            <a:r>
              <a:rPr lang="cs-CZ" sz="2400" dirty="0" smtClean="0"/>
              <a:t>     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kem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ous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kem</a:t>
            </a:r>
            <a:r>
              <a:rPr lang="cs-CZ" sz="2400" dirty="0" smtClean="0"/>
              <a:t>.</a:t>
            </a:r>
            <a:endParaRPr lang="cs-CZ" sz="2800" dirty="0" smtClean="0"/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2" name="Ovál 1"/>
          <p:cNvSpPr/>
          <p:nvPr/>
        </p:nvSpPr>
        <p:spPr>
          <a:xfrm>
            <a:off x="4313357" y="3048117"/>
            <a:ext cx="108012" cy="10609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39566" y="3154215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897569"/>
            <a:ext cx="70364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lavním městem České republiky je </a:t>
            </a:r>
            <a:r>
              <a:rPr lang="cs-CZ" sz="2800" dirty="0" smtClean="0">
                <a:solidFill>
                  <a:schemeClr val="bg1"/>
                </a:solidFill>
              </a:rPr>
              <a:t>Praha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800" dirty="0" smtClean="0"/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8589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858" b="97833" l="1887" r="979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69" y="4076713"/>
            <a:ext cx="5546932" cy="2817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90" b="97024" l="1250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-97448"/>
            <a:ext cx="4966607" cy="4966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72" b="99457" l="1250" r="992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829" y="208775"/>
            <a:ext cx="3453606" cy="3177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353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69403"/>
            <a:ext cx="2689674" cy="1780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8000" l="7246" r="947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332" y="2314790"/>
            <a:ext cx="4151436" cy="2105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4313357" y="3048117"/>
            <a:ext cx="108012" cy="10609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939566" y="3154215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218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pc\AppData\Local\Microsoft\Windows\Temporary Internet Files\Content.IE5\WRMD7Y5T\MP900362655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318" y="735847"/>
            <a:ext cx="2404864" cy="160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121" y="3316009"/>
            <a:ext cx="189306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9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144" y="4056207"/>
            <a:ext cx="2123864" cy="1415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1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16" y="591831"/>
            <a:ext cx="2293830" cy="229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2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08" y="4043254"/>
            <a:ext cx="2952329" cy="2045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415" y="591831"/>
            <a:ext cx="1879321" cy="2406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95376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2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2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899592" y="980728"/>
            <a:ext cx="4248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 D</a:t>
            </a:r>
            <a:r>
              <a:rPr lang="cs-CZ" sz="2400" dirty="0" smtClean="0"/>
              <a:t>alším vzácným </a:t>
            </a:r>
            <a:r>
              <a:rPr lang="cs-CZ" sz="2400" dirty="0" smtClean="0"/>
              <a:t>státním 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symbolem České republiky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jsou </a:t>
            </a:r>
            <a:r>
              <a:rPr lang="cs-CZ" sz="2400" dirty="0">
                <a:solidFill>
                  <a:srgbClr val="FFFF00"/>
                </a:solidFill>
              </a:rPr>
              <a:t>k</a:t>
            </a:r>
            <a:r>
              <a:rPr lang="cs-CZ" sz="2400" dirty="0" smtClean="0">
                <a:solidFill>
                  <a:srgbClr val="FFFF00"/>
                </a:solidFill>
              </a:rPr>
              <a:t>orunovační </a:t>
            </a:r>
            <a:r>
              <a:rPr lang="cs-CZ" sz="2400" dirty="0" smtClean="0">
                <a:solidFill>
                  <a:srgbClr val="FFFF00"/>
                </a:solidFill>
              </a:rPr>
              <a:t>klenoty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971" y="2553867"/>
            <a:ext cx="6646637" cy="3254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41065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116632"/>
            <a:ext cx="6172200" cy="81072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Velký státní znak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168" y="3259406"/>
            <a:ext cx="2293830" cy="229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26804" y="3511478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/>
              <a:t>Č</a:t>
            </a:r>
            <a:r>
              <a:rPr lang="cs-CZ" sz="2400" dirty="0" smtClean="0"/>
              <a:t>eská </a:t>
            </a:r>
            <a:r>
              <a:rPr lang="cs-CZ" sz="2400" dirty="0" smtClean="0"/>
              <a:t>republika má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také </a:t>
            </a:r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alý </a:t>
            </a:r>
            <a:r>
              <a:rPr lang="cs-CZ" sz="2400" dirty="0" smtClean="0">
                <a:solidFill>
                  <a:srgbClr val="FF0000"/>
                </a:solidFill>
              </a:rPr>
              <a:t>státní znak</a:t>
            </a:r>
            <a:r>
              <a:rPr lang="cs-CZ" sz="2400" dirty="0" smtClean="0"/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6434310" y="2755643"/>
            <a:ext cx="1296144" cy="815895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514430" y="2755643"/>
            <a:ext cx="216024" cy="1968023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316599" y="222787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Čechy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7892663" y="3979486"/>
            <a:ext cx="648072" cy="74418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979015" y="4766040"/>
            <a:ext cx="1123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 flipV="1">
            <a:off x="6524511" y="5347638"/>
            <a:ext cx="408572" cy="79208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  <a:effectLst>
            <a:glow rad="139700">
              <a:srgbClr val="FFFF0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841339" y="6283742"/>
            <a:ext cx="1123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Slezsko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28256" y="1349152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 </a:t>
            </a:r>
            <a:r>
              <a:rPr lang="cs-CZ" sz="2400" dirty="0" smtClean="0"/>
              <a:t>státní symbol, který nosí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znaky Čech (lev), Moravy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a Slezska (orlice)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71915"/>
            <a:ext cx="1152128" cy="1467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10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792" y="212225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241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21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116632"/>
            <a:ext cx="6172200" cy="81072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Státní vlajka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1" name="Picture 10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792" y="212225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924" y="1556792"/>
            <a:ext cx="3367811" cy="2525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4302919"/>
            <a:ext cx="51633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- používáme ji během </a:t>
            </a:r>
            <a:r>
              <a:rPr lang="cs-CZ" sz="2400" i="1" dirty="0" smtClean="0"/>
              <a:t>výjimečných </a:t>
            </a:r>
          </a:p>
          <a:p>
            <a:r>
              <a:rPr lang="cs-CZ" sz="2400" i="1" dirty="0"/>
              <a:t> </a:t>
            </a:r>
            <a:r>
              <a:rPr lang="cs-CZ" sz="2400" i="1" dirty="0" smtClean="0"/>
              <a:t>   událostí</a:t>
            </a:r>
            <a:r>
              <a:rPr lang="cs-CZ" sz="2400" dirty="0" smtClean="0"/>
              <a:t> (např. 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Státních </a:t>
            </a: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svátcích</a:t>
            </a:r>
            <a:r>
              <a:rPr lang="cs-CZ" sz="2400" dirty="0" smtClean="0"/>
              <a:t>)  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79" y="5301208"/>
            <a:ext cx="51633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=</a:t>
            </a:r>
            <a:r>
              <a:rPr lang="en-US" sz="2400" dirty="0" smtClean="0"/>
              <a:t>&gt; </a:t>
            </a:r>
            <a:r>
              <a:rPr lang="cs-CZ" sz="2400" dirty="0" smtClean="0"/>
              <a:t>můžete ji vidět třeba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na budově školy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765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31840" y="212225"/>
            <a:ext cx="6172200" cy="81072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Prezident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59832" y="1778301"/>
            <a:ext cx="5895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Prvním</a:t>
            </a:r>
            <a:r>
              <a:rPr lang="cs-CZ" dirty="0" smtClean="0"/>
              <a:t> </a:t>
            </a:r>
            <a:r>
              <a:rPr lang="cs-CZ" sz="2400" dirty="0" smtClean="0"/>
              <a:t>prezidentem České republiky    </a:t>
            </a:r>
          </a:p>
          <a:p>
            <a:r>
              <a:rPr lang="cs-CZ" sz="2400" dirty="0" smtClean="0"/>
              <a:t> byl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Havel</a:t>
            </a:r>
            <a:r>
              <a:rPr lang="cs-CZ" sz="2400" dirty="0" smtClean="0"/>
              <a:t>.</a:t>
            </a: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Tím současným je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Klaus</a:t>
            </a:r>
            <a:r>
              <a:rPr lang="cs-CZ" sz="2400" dirty="0" smtClean="0"/>
              <a:t>.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" name="Picture 10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792" y="212225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231" y="3720542"/>
            <a:ext cx="2173014" cy="2880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43808" y="5838250"/>
            <a:ext cx="45332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Prezident používá </a:t>
            </a: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svou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vlastní vlajku.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3208055"/>
            <a:ext cx="2641575" cy="2603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30" y="212225"/>
            <a:ext cx="2057997" cy="2784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803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5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12225"/>
            <a:ext cx="6172200" cy="81072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Státní hymna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222" y="1499210"/>
            <a:ext cx="4672749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5" y="1099100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Kde domov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můj?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45786" y="5323830"/>
            <a:ext cx="5580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rgbClr val="00B050"/>
                </a:solidFill>
              </a:rPr>
              <a:t>Autorem hudby je</a:t>
            </a:r>
            <a:r>
              <a:rPr lang="cs-CZ" sz="2000" dirty="0" smtClean="0"/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Škroup</a:t>
            </a:r>
            <a:r>
              <a:rPr lang="cs-CZ" sz="2400" dirty="0" smtClean="0"/>
              <a:t>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45786" y="5949280"/>
            <a:ext cx="6174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rgbClr val="00B050"/>
                </a:solidFill>
              </a:rPr>
              <a:t>Slova k hymně napsal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Kajetán Tyl</a:t>
            </a:r>
            <a:r>
              <a:rPr lang="cs-CZ" sz="2400" dirty="0" smtClean="0"/>
              <a:t>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4497331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- Ukázka původního zápisu</a:t>
            </a:r>
            <a:endParaRPr lang="cs-CZ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40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12225"/>
            <a:ext cx="6172200" cy="81072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Státní hymna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1" name="Picture 10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792" y="212225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česká hymna.ogg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838218" y="5805264"/>
            <a:ext cx="609600" cy="609600"/>
          </a:xfrm>
          <a:prstGeom prst="rect">
            <a:avLst/>
          </a:prstGeom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29891"/>
            <a:ext cx="1140718" cy="1140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166304" y="1846993"/>
            <a:ext cx="43924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 domov můj,</a:t>
            </a:r>
            <a:br>
              <a:rPr lang="cs-CZ" sz="2400" dirty="0" smtClean="0"/>
            </a:br>
            <a:r>
              <a:rPr lang="cs-CZ" sz="2400" dirty="0" smtClean="0"/>
              <a:t>kde domov můj.</a:t>
            </a:r>
            <a:br>
              <a:rPr lang="cs-CZ" sz="2400" dirty="0" smtClean="0"/>
            </a:br>
            <a:r>
              <a:rPr lang="cs-CZ" sz="2400" dirty="0" smtClean="0"/>
              <a:t>Voda …… po lučinách,</a:t>
            </a:r>
            <a:br>
              <a:rPr lang="cs-CZ" sz="2400" dirty="0" smtClean="0"/>
            </a:br>
            <a:r>
              <a:rPr lang="cs-CZ" sz="2400" dirty="0" smtClean="0"/>
              <a:t>bory šumí po …………..,</a:t>
            </a:r>
            <a:br>
              <a:rPr lang="cs-CZ" sz="2400" dirty="0" smtClean="0"/>
            </a:br>
            <a:r>
              <a:rPr lang="cs-CZ" sz="2400" dirty="0" smtClean="0"/>
              <a:t>v sadě skví se …… květ,</a:t>
            </a:r>
            <a:br>
              <a:rPr lang="cs-CZ" sz="2400" dirty="0" smtClean="0"/>
            </a:br>
            <a:r>
              <a:rPr lang="cs-CZ" sz="2400" dirty="0" smtClean="0"/>
              <a:t>zemský …. to na pohled!</a:t>
            </a:r>
            <a:br>
              <a:rPr lang="cs-CZ" sz="2400" dirty="0" smtClean="0"/>
            </a:br>
            <a:r>
              <a:rPr lang="cs-CZ" sz="2400" dirty="0" smtClean="0"/>
              <a:t>A to je ta krásná země,</a:t>
            </a:r>
            <a:br>
              <a:rPr lang="cs-CZ" sz="2400" dirty="0" smtClean="0"/>
            </a:br>
            <a:r>
              <a:rPr lang="cs-CZ" sz="2400" dirty="0" smtClean="0"/>
              <a:t>země česká, domov můj,</a:t>
            </a:r>
            <a:br>
              <a:rPr lang="cs-CZ" sz="2400" dirty="0" smtClean="0"/>
            </a:br>
            <a:r>
              <a:rPr lang="cs-CZ" sz="2400" dirty="0" smtClean="0"/>
              <a:t>země česká, domov můj!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66304" y="1844824"/>
            <a:ext cx="43924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 domov můj,</a:t>
            </a:r>
            <a:br>
              <a:rPr lang="cs-CZ" sz="2400" dirty="0" smtClean="0"/>
            </a:br>
            <a:r>
              <a:rPr lang="cs-CZ" sz="2400" dirty="0" smtClean="0"/>
              <a:t>kde domov můj.</a:t>
            </a:r>
            <a:br>
              <a:rPr lang="cs-CZ" sz="2400" dirty="0" smtClean="0"/>
            </a:br>
            <a:r>
              <a:rPr lang="cs-CZ" sz="2400" dirty="0" smtClean="0"/>
              <a:t>Voda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hučí</a:t>
            </a:r>
            <a:r>
              <a:rPr lang="cs-CZ" sz="2400" dirty="0" smtClean="0"/>
              <a:t> po lučinách,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bory šumí po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skalinách</a:t>
            </a:r>
            <a:r>
              <a:rPr lang="cs-CZ" sz="2400" dirty="0" smtClean="0"/>
              <a:t>,</a:t>
            </a:r>
            <a:br>
              <a:rPr lang="cs-CZ" sz="2400" dirty="0" smtClean="0"/>
            </a:br>
            <a:r>
              <a:rPr lang="cs-CZ" sz="2400" dirty="0" smtClean="0"/>
              <a:t>v sadě skví se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jara</a:t>
            </a:r>
            <a:r>
              <a:rPr lang="cs-CZ" sz="2400" dirty="0" smtClean="0"/>
              <a:t> květ,</a:t>
            </a:r>
            <a:br>
              <a:rPr lang="cs-CZ" sz="2400" dirty="0" smtClean="0"/>
            </a:br>
            <a:r>
              <a:rPr lang="cs-CZ" sz="2400" dirty="0" smtClean="0"/>
              <a:t>zemský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ráj</a:t>
            </a:r>
            <a:r>
              <a:rPr lang="cs-CZ" sz="2400" dirty="0" smtClean="0"/>
              <a:t> to na pohled!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 to je ta krásná země,</a:t>
            </a:r>
            <a:br>
              <a:rPr lang="cs-CZ" sz="2400" dirty="0" smtClean="0"/>
            </a:br>
            <a:r>
              <a:rPr lang="cs-CZ" sz="2400" dirty="0" smtClean="0"/>
              <a:t>země česká, domov můj,</a:t>
            </a:r>
            <a:br>
              <a:rPr lang="cs-CZ" sz="2400" dirty="0" smtClean="0"/>
            </a:br>
            <a:r>
              <a:rPr lang="cs-CZ" sz="2400" dirty="0" smtClean="0"/>
              <a:t>země česká, domov můj!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123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</p:childTnLst>
        </p:cTn>
      </p:par>
    </p:tnLst>
    <p:bldLst>
      <p:bldP spid="11" grpId="1"/>
      <p:bldP spid="11" grpId="2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27584" y="244341"/>
            <a:ext cx="6172200" cy="810726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rgbClr val="FF0000"/>
                </a:solidFill>
              </a:rPr>
              <a:t>Státní barvy (trikolóra)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86755"/>
            <a:ext cx="3348373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0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668" y="39827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1628800"/>
            <a:ext cx="361064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Bílá barva</a:t>
            </a:r>
            <a:r>
              <a:rPr lang="cs-CZ" sz="2400" dirty="0" smtClean="0"/>
              <a:t> symbolizuje čistotu</a:t>
            </a:r>
            <a:r>
              <a:rPr lang="cs-CZ" sz="2400" dirty="0"/>
              <a:t>,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  <a:r>
              <a:rPr lang="cs-CZ" sz="2400" dirty="0"/>
              <a:t> krev prolitou vlastenci za svobodu vlasti a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 </a:t>
            </a:r>
            <a:r>
              <a:rPr lang="cs-CZ" sz="2400" dirty="0"/>
              <a:t>bezmračnou oblohu.</a:t>
            </a:r>
          </a:p>
        </p:txBody>
      </p:sp>
    </p:spTree>
    <p:extLst>
      <p:ext uri="{BB962C8B-B14F-4D97-AF65-F5344CB8AC3E}">
        <p14:creationId xmlns:p14="http://schemas.microsoft.com/office/powerpoint/2010/main" val="1538460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27584" y="244341"/>
            <a:ext cx="6172200" cy="810726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rgbClr val="FF0000"/>
                </a:solidFill>
              </a:rPr>
              <a:t>Národní strom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" name="Picture 10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668" y="39827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3937" y="1448920"/>
            <a:ext cx="36106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Národním stromem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České republiky je</a:t>
            </a:r>
          </a:p>
          <a:p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lípa srdčitá (malolistá)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939" y="1369756"/>
            <a:ext cx="41910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2380584" cy="3015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95583" y="5013176"/>
            <a:ext cx="43307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Dříve lidé lípu považovali</a:t>
            </a:r>
          </a:p>
          <a:p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za strom, který je ochraňuje.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76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179699"/>
              </p:ext>
            </p:extLst>
          </p:nvPr>
        </p:nvGraphicFramePr>
        <p:xfrm>
          <a:off x="107504" y="3573016"/>
          <a:ext cx="8884631" cy="307376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884631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-otevřená galerie Microsoft.com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http://www.statnivlajky.cz/data/flags/ultra/ph.png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http://www.davidhacha.cz/fotky/St_Maarten/b/vlajka_St_Maarten.png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http://vlajky.yin.cz/c/ceska-republika/ceska-republika.png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http://www.comeniusnazatlance.asp2.cz/images/vlajka-francie.jpg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http://projekty.skylab.cz/seal-mart_old_staticke/images/mapka-evropa-cr.gif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http://www.duels.cz/galerie/1x_czech_republic_mapsoftnet.jpg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http://www.duels.cz/galerie/Slovensko.gif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39794"/>
              </p:ext>
            </p:extLst>
          </p:nvPr>
        </p:nvGraphicFramePr>
        <p:xfrm>
          <a:off x="467544" y="116632"/>
          <a:ext cx="8352928" cy="322815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352928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Výkladová prezentace, určená pro 2. třídu, žáky seznamuje s Českou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republikou a jejími státními symboly. Úvod je věnován vlajkám a umístění českého státu v Evropě (sousedním státům). Při kliknutí na vlajku se objeví jméno státu, kterému vlajka patří. Po těchto snímcích přichází na řadu české státní symboly. Na hlavní stránce se nachází 6 obrázků, které slouží jako odkazy k bližším informacím. Za pomocí jiného odkazu – domečku v pravém rohu snímku – se poté vrátíte na hlavní stránku. U hymny je k dispozici i instrumentální ukázka (po kliknutí na otazník u textu hymny se objeví odkaz). Po hlavní stránce ještě zbývá snímek s korunovačními klenoty.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Prezentace obsahuje animace.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890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2104133"/>
              </p:ext>
            </p:extLst>
          </p:nvPr>
        </p:nvGraphicFramePr>
        <p:xfrm>
          <a:off x="179512" y="404664"/>
          <a:ext cx="8884631" cy="609128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884631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http://us.cdn1.123rf.com/168nwm/fintastique/fintastique0812/fintastique081200209/4028747-map-of-germany-and-german-flag-illustration.jpg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http://www.business-directory-poland.com/polen.gif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http://upload.wikimedia.org/wikipedia/commons/b/bf/Rakousko-pah%C3%BDl_%28v2%29.png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http://www.csr-prezidenti.ic.cz/havel.jpg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http://www.vlajky-prapory.cz/wp-content/uploads/cz.gif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http://www.mzv.cz/public/ca/a5/9e/126929_14883_Velky_statni_znak.jpg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http://www.mzv.cz/public/6a/7/64/126925_14883_maly_statni_znak.jpg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http://vlastenci.cz/obr/znaky/trikolora.jpg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http://slnieckova.sk/images/lipa-malolista-1080_jpg_290x600_q85.jpg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http://www.mulouny.cz/zivotniprostredi/images/stories/pamatne_stromy/8_pm_strom.JPG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http://upload.wikimedia.org/wikipedia/commons/a/ad/Skroup-Anthem.jpg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3"/>
                        </a:rPr>
                        <a:t>http://www.hrad.cz/img/u/prezident-cr/vaclav-klaus.jpg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4"/>
                        </a:rPr>
                        <a:t>http://lide.uhk.cz/pdf/student/dubnoba1/havel.jpeg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5"/>
                        </a:rPr>
                        <a:t>http://web.uhk.cz/cvp/cr/czvlpres.gif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6"/>
                        </a:rPr>
                        <a:t>http://botany.cz/foto/tiliacordataherb1.jpg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7"/>
                        </a:rPr>
                        <a:t>http://rostakovastezka.webgarden.cz/image/154273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8"/>
                        </a:rPr>
                        <a:t>http://www.hrad.cz/img/u/prazsky-hrad/img-korunovacni-klenoty.jpg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40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486</TotalTime>
  <Words>559</Words>
  <Application>Microsoft Office PowerPoint</Application>
  <PresentationFormat>Předvádění na obrazovce (4:3)</PresentationFormat>
  <Paragraphs>126</Paragraphs>
  <Slides>17</Slides>
  <Notes>6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Česká republika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Velký státní znak</vt:lpstr>
      <vt:lpstr>Státní vlajka</vt:lpstr>
      <vt:lpstr>Prezident</vt:lpstr>
      <vt:lpstr>Státní hymna</vt:lpstr>
      <vt:lpstr>Státní hymna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44</cp:revision>
  <dcterms:created xsi:type="dcterms:W3CDTF">2012-04-25T19:58:10Z</dcterms:created>
  <dcterms:modified xsi:type="dcterms:W3CDTF">2012-04-30T20:35:29Z</dcterms:modified>
</cp:coreProperties>
</file>