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59" r:id="rId9"/>
    <p:sldId id="262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C483B0-DF05-482B-9B3F-6D9FBA912126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5472A4-B4D7-4780-9FFE-7D1C0108B0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5945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472A4-B4D7-4780-9FFE-7D1C0108B09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9351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472A4-B4D7-4780-9FFE-7D1C0108B09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351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2461A-250E-4A29-9E9B-599CA3838FA1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ŠKOPKOVÁ HELENA, ZŠ HORNÍ SLAVKOV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VY_32_INOVACE_257_PRAHA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57200" y="1196752"/>
            <a:ext cx="8229600" cy="1779203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ŠABLONA III/2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9600" dirty="0" smtClean="0">
                <a:solidFill>
                  <a:schemeClr val="tx1"/>
                </a:solidFill>
              </a:rPr>
              <a:t>PRAHA</a:t>
            </a:r>
            <a:r>
              <a:rPr lang="cs-CZ" sz="9600" dirty="0" smtClean="0"/>
              <a:t> </a:t>
            </a:r>
            <a:endParaRPr lang="cs-CZ" sz="9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653136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713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</a:rPr>
              <a:t>PRAHA – HLAVNÍ MĚSTO ČR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Praha je hlavním městem ČR.</a:t>
            </a:r>
          </a:p>
          <a:p>
            <a:r>
              <a:rPr lang="cs-CZ" sz="3200" dirty="0" smtClean="0"/>
              <a:t>Je to naše jediné město s více než 1 000 000 obyvatel.</a:t>
            </a:r>
          </a:p>
          <a:p>
            <a:r>
              <a:rPr lang="cs-CZ" sz="3200" dirty="0" smtClean="0"/>
              <a:t>V </a:t>
            </a:r>
            <a:r>
              <a:rPr lang="cs-CZ" sz="3200" dirty="0"/>
              <a:t>P</a:t>
            </a:r>
            <a:r>
              <a:rPr lang="cs-CZ" sz="3200" dirty="0" smtClean="0"/>
              <a:t>raze sídlí na Pražském hradě prezident ČR.</a:t>
            </a:r>
          </a:p>
          <a:p>
            <a:r>
              <a:rPr lang="cs-CZ" sz="3200" dirty="0" smtClean="0"/>
              <a:t>Sídlí zde vláda a parlament.</a:t>
            </a:r>
          </a:p>
          <a:p>
            <a:r>
              <a:rPr lang="cs-CZ" sz="3200" dirty="0" smtClean="0"/>
              <a:t>V Praze sídlí zastupitelské úřady cizích zemí, kterým říkáme velvyslanectví.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5429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7788" y="116632"/>
            <a:ext cx="7772400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</a:rPr>
              <a:t>PRAŽSKÝ HRAD A HRADČANY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6187" y="1103342"/>
            <a:ext cx="8424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Pražský hrad začal vyrůstat v 9. stol. za vlády knížete Bořivoje.</a:t>
            </a:r>
          </a:p>
          <a:p>
            <a:r>
              <a:rPr lang="cs-CZ" sz="2400" dirty="0" smtClean="0"/>
              <a:t>Hrad byl několikrát přestavován, především za vlády Karla IV. </a:t>
            </a:r>
            <a:r>
              <a:rPr lang="cs-CZ" sz="2400" dirty="0"/>
              <a:t> </a:t>
            </a:r>
            <a:r>
              <a:rPr lang="cs-CZ" sz="2400" dirty="0" smtClean="0"/>
              <a:t>a Vladislava Jagellonského.</a:t>
            </a:r>
          </a:p>
          <a:p>
            <a:r>
              <a:rPr lang="cs-CZ" sz="2400" dirty="0" smtClean="0"/>
              <a:t>V prostoru obehnaném hradbami se dnes nachází palác, tři kostely a klášter.</a:t>
            </a:r>
          </a:p>
          <a:p>
            <a:r>
              <a:rPr lang="cs-CZ" sz="2400" dirty="0" smtClean="0"/>
              <a:t>Od roku 1918 se stal Hrad sídlem prezidenta republiky.</a:t>
            </a:r>
            <a:endParaRPr lang="cs-CZ" sz="2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30" y="3428998"/>
            <a:ext cx="8096250" cy="3305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32421" y="3411666"/>
            <a:ext cx="1747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384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92896"/>
            <a:ext cx="4551138" cy="414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48680"/>
            <a:ext cx="6912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Chrám sv. Víta byl založen roku 1344 za vlády Karla IV.. Jeho stavba trvala téměř 600 let . Jsou zde uloženy korunovační  klenoty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1399" y="3025050"/>
            <a:ext cx="3992105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74666" y="6280006"/>
            <a:ext cx="2520280" cy="3745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31399" y="5689346"/>
            <a:ext cx="3645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22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772400" cy="792088"/>
          </a:xfrm>
        </p:spPr>
        <p:txBody>
          <a:bodyPr/>
          <a:lstStyle/>
          <a:p>
            <a:r>
              <a:rPr lang="cs-CZ" dirty="0" smtClean="0"/>
              <a:t>Další památky Prahy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09286"/>
            <a:ext cx="4572000" cy="248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908720"/>
            <a:ext cx="3780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Karlův most </a:t>
            </a:r>
          </a:p>
          <a:p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6712" y="3425979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4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82992"/>
            <a:ext cx="4478412" cy="3330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42357" y="2698217"/>
            <a:ext cx="36863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Staroměstské náměstí 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4356" y="6241597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55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54121"/>
            <a:ext cx="3897348" cy="5661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0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Staroměstský orloj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622634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6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56725"/>
            <a:ext cx="3577580" cy="4770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5789752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09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92696"/>
            <a:ext cx="6479183" cy="4114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4027" y="251937"/>
            <a:ext cx="547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Národní divadlo</a:t>
            </a:r>
            <a:endParaRPr lang="cs-CZ" sz="3200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73016"/>
            <a:ext cx="4162425" cy="2943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4027" y="4792263"/>
            <a:ext cx="3535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8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111" y="637132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9652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03428" y="2185923"/>
            <a:ext cx="8712968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chr%C3%A1m+sv.+v%C3%ADta+voln%C3%A9+d%C3%ADlo&amp;hl=cs&amp;gbv=2&amp;biw=1366&amp;bih=551&amp;tbm=isch&amp;tbnid=Uy_TJnx0SUG0PM:&amp;imgrefurl=http://lide.gymcheb.cz/~pakucer/tretakIIpol/gotika.html&amp;docid=1frpIPwPkMtRHM&amp;imgurl=http://lide.gymcheb.cz/~pakucer/tretakIIpol/obrazky/35916063416vitCelyZlutomodry610.jpg&amp;w=610&amp;h=556&amp;ei=rdu_Tu_AG4bMswa0hN3QAw&amp;zoom=1&amp;iact=rc&amp;dur=640&amp;sig=106800324329567858818&amp;page=1&amp;tbnh=109&amp;tbnw=125&amp;start=0&amp;ndsp=21&amp;ved=1t:429,r:0,s:0&amp;tx=53&amp;ty=79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764704"/>
            <a:ext cx="856895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pra%C5%BEsk%C3%BD+hrad&amp;um=1&amp;hl=cs&amp;sa=N&amp;biw=1366&amp;bih=551&amp;tbm=isch&amp;tbnid=jEH12LKwAKvKgM:&amp;imgrefurl=http://www.prazsky.cz/hrad/&amp;docid=c5gbFRyz8jeHCM&amp;imgurl=http://www.prazsky.cz/hrad/prazsky-hrad.jpg&amp;w=850&amp;h=347&amp;ei=fd6_Tvq2CsPxsgag5uSEAw&amp;zoom=1&amp;iact=hc&amp;vpx=967&amp;vpy=265&amp;dur=4446&amp;hovh=143&amp;hovw=352&amp;tx=157&amp;ty=118&amp;sig=106800324329567858818&amp;page=2&amp;tbnh=96&amp;tbnw=235&amp;start=11&amp;ndsp=10&amp;ved=1t:429,r:4,s:11</a:t>
            </a:r>
          </a:p>
        </p:txBody>
      </p:sp>
      <p:sp>
        <p:nvSpPr>
          <p:cNvPr id="7" name="Obdélník 6"/>
          <p:cNvSpPr/>
          <p:nvPr/>
        </p:nvSpPr>
        <p:spPr>
          <a:xfrm>
            <a:off x="292192" y="3518341"/>
            <a:ext cx="849694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chr%C3%A1m+sv.+v%C3%ADta+wiki&amp;hl=cs&amp;gbv=2&amp;biw=1366&amp;bih=551&amp;tbm=isch&amp;tbnid=8YEtjnFAmlE2HM:&amp;imgrefurl=http://zena-in.cz/clanek/tajemna-gotika/kategorie/magie/rubrika/magie&amp;docid=Upu0wTLJVbKAIM&amp;imgurl=http://zena-in.cz/media/2011/05/16/vit.jpg&amp;w=460&amp;h=307&amp;ei=Atu_TuGaGsfCtAbJz7WrAw&amp;zoom=1&amp;iact=hc&amp;vpx=67&amp;vpy=248&amp;dur=1607&amp;hovh=183&amp;hovw=275&amp;tx=144&amp;ty=174&amp;sig=106800324329567858818&amp;page=1&amp;tbnh=100&amp;tbnw=133&amp;start=0&amp;ndsp=26&amp;ved=1t:429,r:18,s:0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6188" y="5229200"/>
            <a:ext cx="8568952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karl%C5%AFv+most&amp;hl=cs&amp;sa=G&amp;biw=1366&amp;bih=551&amp;gbv=2&amp;tbm=isch&amp;tbnid=KrkXBqc95iN9oM:&amp;imgrefurl=http://www.estav.cz/zpravy/nove/karluv-most-oprava.html&amp;docid=T9-BW1cTRTHdpM&amp;imgurl=http://www.estav.cz/gfx/we/zpr/karluv-most.jpg&amp;w=480&amp;h=261&amp;ei=GOS_TuDFCMfwsgbp59iVAw&amp;zoom=1&amp;iact=rc&amp;dur=561&amp;sig=106800324329567858818&amp;page=1&amp;tbnh=125&amp;tbnw=229&amp;start=0&amp;ndsp=12&amp;ved=1t:429,r:5,s:0&amp;tx=129&amp;ty=62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9532" y="260648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www. </a:t>
            </a:r>
            <a:r>
              <a:rPr lang="cs-CZ" dirty="0" err="1" smtClean="0"/>
              <a:t>google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9532" y="596429"/>
            <a:ext cx="33483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Obrázekč.1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9532" y="2060848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2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9876" y="3355473"/>
            <a:ext cx="2376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3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9395" y="4937081"/>
            <a:ext cx="48605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0082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8756" y="332656"/>
            <a:ext cx="8424936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starom%C4%9Bstsk%C3%A9+n%C3%A1m%C4%9Bst%C3%AD&amp;hl=cs&amp;gbv=2&amp;biw=1366&amp;bih=551&amp;tbm=isch&amp;tbnid=-UeCtDM0RFQNkM:&amp;imgrefurl=http://www.vyletnik.cz/mistopisny-rejstrik/praha/praha-1-centrum-stare-mesto-josefov-mala/1156-staromestske-namesti/&amp;docid=u2DX04_3cDuSfM&amp;imgurl=http://www.vyletnik.cz/images/vylet/staromestske-namesti-5c4.jpg&amp;w=640&amp;h=476&amp;ei=geW_Tq-6HoaksAbrptnFBg&amp;zoom=1&amp;iact=hc&amp;vpx=813&amp;vpy=193&amp;dur=1513&amp;hovh=194&amp;hovw=260&amp;tx=141&amp;ty=126&amp;sig=106800324329567858818&amp;page=1&amp;tbnh=154&amp;tbnw=189&amp;start=0&amp;ndsp=11&amp;ved=1t:429,r:4,s:0</a:t>
            </a:r>
          </a:p>
        </p:txBody>
      </p:sp>
      <p:sp>
        <p:nvSpPr>
          <p:cNvPr id="3" name="Obdélník 2"/>
          <p:cNvSpPr/>
          <p:nvPr/>
        </p:nvSpPr>
        <p:spPr>
          <a:xfrm>
            <a:off x="388756" y="2204864"/>
            <a:ext cx="86477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starom%C4%9Bstsk%C3%A9+n%C3%A1m%C4%9Bst%C3%AD&amp;hl=cs&amp;gbv=2&amp;biw=1366&amp;bih=551&amp;tbm=isch&amp;tbnid=80r_XfJkcZ6O7M:&amp;imgrefurl=http://15wheelsetcongress.com/cz/misto-konani.html&amp;docid=m0okUBT411B9sM&amp;imgurl=http://15wheelsetcongress.com/images/orloj.jpg&amp;w=705&amp;h=1024&amp;ei=geW_Tq-6HoaksAbrptnFBg&amp;zoom=1&amp;iact=rc&amp;dur=437&amp;sig=106800324329567858818&amp;page=1&amp;tbnh=154&amp;tbnw=98&amp;start=0&amp;ndsp=12&amp;ved=1t:429,r:2,s:0&amp;tx=64&amp;ty=122</a:t>
            </a:r>
          </a:p>
        </p:txBody>
      </p:sp>
      <p:sp>
        <p:nvSpPr>
          <p:cNvPr id="4" name="Obdélník 3"/>
          <p:cNvSpPr/>
          <p:nvPr/>
        </p:nvSpPr>
        <p:spPr>
          <a:xfrm>
            <a:off x="384952" y="3922237"/>
            <a:ext cx="864774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google.cz/imgres?q=starom%C4%9Bstsk%C3%A1+radnice&amp;hl=cs&amp;gbv=2&amp;biw=1366&amp;bih=551&amp;tbm=isch&amp;tbnid=JTXZySfZPKjmjM:&amp;imgrefurl=http://kultura.praha-mesto.cz/76787_TISKOVA-ZPRAVA-Schvalen-plan-vystav-pro-Staromestskou-radnici&amp;docid=gE_66moOHTYMnM&amp;imgurl=http://kultura.praha-mesto.cz/zdroj.aspx%253Ftyp%253D5%2526id%253D40147%2526sh%253D-700764069&amp;w=300&amp;h=400&amp;ei=7ue_TuSqGcbtsga6yd2ZAw&amp;zoom=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09685" y="106573"/>
            <a:ext cx="30963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č. 5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5321" y="1886557"/>
            <a:ext cx="33191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6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2573" y="3582754"/>
            <a:ext cx="27363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7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05830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764704"/>
            <a:ext cx="8856984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N%C3%A1rodn%C3%AD+divadlo&amp;um=1&amp;hl=cs&amp;biw=1366&amp;bih=551&amp;tbm=isch&amp;tbnid=VEjyAEfFbGOM7M:&amp;imgrefurl=http://www.pragap.com/cs/divadla/narodni-divadlo/&amp;docid=q-nExSfrL0ZmgM&amp;imgurl=http://www.pragap.com/fotografie/narodni_divadlo_praha_budova.jpg&amp;w=756&amp;h=480&amp;ei=d-i_TvWVEo3LsgagwfjFAw&amp;zoom=1&amp;iact=hc&amp;vpx=181&amp;vpy=199&amp;dur=4742&amp;hovh=179&amp;hovw=282&amp;tx=156&amp;ty=98&amp;sig=106800324329567858818&amp;page=1&amp;tbnh=151&amp;tbnw=207&amp;start=0&amp;ndsp=10&amp;ved=1t:429,r:0,s:0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0405" y="2348880"/>
            <a:ext cx="871296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google.cz/imgres?q=N%C3%A1rodn%C3%AD+divadlo+opona&amp;um=1&amp;hl=cs&amp;biw=1366&amp;bih=551&amp;tbm=isch&amp;tbnid=JGOkpCQmj8UqJM:&amp;imgrefurl=http://www.andreas-praefcke.de/carthalia/europe/cz_praha_narodni_interior.htm&amp;docid=E_0piqMpNxSvSM&amp;imgurl=http://www.andreas-praefcke.de/carthalia/europe/images/cz_praha_narodni_20.jpg&amp;w=437&amp;h=309&amp;ei=fOm_TtfrCMTNswaCyb3KAw&amp;zoom=1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94791"/>
            <a:ext cx="33123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8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6712" y="1963579"/>
            <a:ext cx="36724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9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97585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139</TotalTime>
  <Words>328</Words>
  <Application>Microsoft Office PowerPoint</Application>
  <PresentationFormat>Předvádění na obrazovce (4:3)</PresentationFormat>
  <Paragraphs>50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ŠABLONA III/2 PRAHA </vt:lpstr>
      <vt:lpstr>PRAHA – HLAVNÍ MĚSTO ČR</vt:lpstr>
      <vt:lpstr>PRAŽSKÝ HRAD A HRADČANY</vt:lpstr>
      <vt:lpstr>Prezentace aplikace PowerPoint</vt:lpstr>
      <vt:lpstr>Další památky Prahy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PRAHA</dc:title>
  <dc:creator>Škopková Helena</dc:creator>
  <cp:lastModifiedBy>Škopková Helena</cp:lastModifiedBy>
  <cp:revision>11</cp:revision>
  <dcterms:created xsi:type="dcterms:W3CDTF">2011-11-13T13:50:53Z</dcterms:created>
  <dcterms:modified xsi:type="dcterms:W3CDTF">2011-11-14T11:18:31Z</dcterms:modified>
</cp:coreProperties>
</file>