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8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9" r:id="rId11"/>
    <p:sldId id="270" r:id="rId12"/>
    <p:sldId id="271" r:id="rId13"/>
    <p:sldId id="272" r:id="rId14"/>
    <p:sldId id="266" r:id="rId15"/>
    <p:sldId id="27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615" autoAdjust="0"/>
    <p:restoredTop sz="86425" autoAdjust="0"/>
  </p:normalViewPr>
  <p:slideViewPr>
    <p:cSldViewPr>
      <p:cViewPr varScale="1">
        <p:scale>
          <a:sx n="94" d="100"/>
          <a:sy n="94" d="100"/>
        </p:scale>
        <p:origin x="-2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VY_52_INOVACE_06_Přírodopis 7.ročník_Mokřadní  ptáci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Lenka Hrnčířová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Mokřadní ptáci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Vytvořeno: srpen 2011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FF3621C1-5D89-4169-B9F7-F768AE7D9489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286FB6B1-19E1-4615-953F-467B2C9CB544}" type="parTrans" cxnId="{4AF1EF02-40F3-4822-924E-96D324B3A47A}">
      <dgm:prSet/>
      <dgm:spPr/>
      <dgm:t>
        <a:bodyPr/>
        <a:lstStyle/>
        <a:p>
          <a:endParaRPr lang="cs-CZ"/>
        </a:p>
      </dgm:t>
    </dgm:pt>
    <dgm:pt modelId="{52B735C7-C254-4AD2-B2A0-735976D4EC0D}" type="sibTrans" cxnId="{4AF1EF02-40F3-4822-924E-96D324B3A47A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C00F7E6A-B60D-414E-B40A-C4B931C28BAF}" type="pres">
      <dgm:prSet presAssocID="{FF3621C1-5D89-4169-B9F7-F768AE7D9489}" presName="vertSpace5" presStyleLbl="node1" presStyleIdx="3" presStyleCnt="6"/>
      <dgm:spPr/>
    </dgm:pt>
    <dgm:pt modelId="{18D1CD71-A09E-4DC8-AD58-D43BE56A821F}" type="pres">
      <dgm:prSet presAssocID="{FF3621C1-5D89-4169-B9F7-F768AE7D9489}" presName="circle5" presStyleLbl="node1" presStyleIdx="4" presStyleCnt="6"/>
      <dgm:spPr/>
    </dgm:pt>
    <dgm:pt modelId="{3AF1215E-7776-4C24-8064-1417BC451259}" type="pres">
      <dgm:prSet presAssocID="{FF3621C1-5D89-4169-B9F7-F768AE7D9489}" presName="rect5" presStyleLbl="alignAcc1" presStyleIdx="4" presStyleCnt="6"/>
      <dgm:spPr/>
      <dgm:t>
        <a:bodyPr/>
        <a:lstStyle/>
        <a:p>
          <a:endParaRPr lang="cs-CZ"/>
        </a:p>
      </dgm:t>
    </dgm:pt>
    <dgm:pt modelId="{1A56D0C6-827E-4224-8020-F6331FAB0C3E}" type="pres">
      <dgm:prSet presAssocID="{4C35D32F-0EAB-4CD7-82EE-45574DC2A586}" presName="vertSpace6" presStyleLbl="node1" presStyleIdx="4" presStyleCnt="6"/>
      <dgm:spPr/>
    </dgm:pt>
    <dgm:pt modelId="{5D1861EB-1465-4B6B-B573-C1854262B277}" type="pres">
      <dgm:prSet presAssocID="{4C35D32F-0EAB-4CD7-82EE-45574DC2A586}" presName="circle6" presStyleLbl="node1" presStyleIdx="5" presStyleCnt="6"/>
      <dgm:spPr/>
    </dgm:pt>
    <dgm:pt modelId="{751E9DD6-38DB-49FF-B3BE-A7F1586C8B05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2F3148-FA5D-45C0-8223-90D71CEF85DC}" type="pres">
      <dgm:prSet presAssocID="{FF3621C1-5D89-4169-B9F7-F768AE7D9489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B29FE0-4261-4AFC-A281-4104E238B479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E6F19C2-8B77-4250-84FC-4497BB013940}" type="presOf" srcId="{D1D4F407-5343-4D3F-B5B9-D407B03CAEB4}" destId="{D005CE8C-CC26-4C3E-AC11-E15060ECD759}" srcOrd="0" destOrd="0" presId="urn:microsoft.com/office/officeart/2005/8/layout/target3"/>
    <dgm:cxn modelId="{0325AD35-D487-4AF4-83B0-4EA4221E1619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FD15937-7BD0-45FA-8BCD-F1168D755FEE}" type="presOf" srcId="{B651F6E3-6281-48DB-9319-2AEAFDAE7572}" destId="{619D679B-A015-4ECF-8348-D1034C574F40}" srcOrd="0" destOrd="0" presId="urn:microsoft.com/office/officeart/2005/8/layout/target3"/>
    <dgm:cxn modelId="{C1D5D04E-1E52-4B3F-BB0E-51BF1C559D83}" type="presOf" srcId="{4C35D32F-0EAB-4CD7-82EE-45574DC2A586}" destId="{6AB29FE0-4261-4AFC-A281-4104E238B479}" srcOrd="1" destOrd="0" presId="urn:microsoft.com/office/officeart/2005/8/layout/target3"/>
    <dgm:cxn modelId="{B69B98B9-9900-4CFD-B860-47645D1617C4}" type="presOf" srcId="{D1D4F407-5343-4D3F-B5B9-D407B03CAEB4}" destId="{AED2198E-93D5-4001-81B4-73124B309672}" srcOrd="1" destOrd="0" presId="urn:microsoft.com/office/officeart/2005/8/layout/target3"/>
    <dgm:cxn modelId="{B6338616-C79D-475F-93D4-18D37AA82A6C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E3EA790-C8C4-4FEE-A248-F16F6D3FB4B1}" type="presOf" srcId="{FF3621C1-5D89-4169-B9F7-F768AE7D9489}" destId="{3AF1215E-7776-4C24-8064-1417BC451259}" srcOrd="0" destOrd="0" presId="urn:microsoft.com/office/officeart/2005/8/layout/target3"/>
    <dgm:cxn modelId="{AC5284AE-7CE1-4B57-84BE-AC07FF1253EF}" type="presOf" srcId="{FF3621C1-5D89-4169-B9F7-F768AE7D9489}" destId="{522F3148-FA5D-45C0-8223-90D71CEF85DC}" srcOrd="1" destOrd="0" presId="urn:microsoft.com/office/officeart/2005/8/layout/target3"/>
    <dgm:cxn modelId="{794D6C87-5152-46ED-906E-12ABDFD9178C}" type="presOf" srcId="{D8197B8C-B260-4A16-BDF4-0947B075E274}" destId="{25B08C86-7E15-44DC-BE7F-FFB55DD49D12}" srcOrd="0" destOrd="0" presId="urn:microsoft.com/office/officeart/2005/8/layout/target3"/>
    <dgm:cxn modelId="{56B5BE0E-5B7B-4CF2-912A-319FB0CA95E5}" type="presOf" srcId="{D1B46980-6531-4606-95E6-44980827E919}" destId="{2BE915AB-18AA-4053-B92C-3BFC9ED204BB}" srcOrd="1" destOrd="0" presId="urn:microsoft.com/office/officeart/2005/8/layout/target3"/>
    <dgm:cxn modelId="{4AF1EF02-40F3-4822-924E-96D324B3A47A}" srcId="{757F3AB3-0718-4624-B441-E567A8F0AB56}" destId="{FF3621C1-5D89-4169-B9F7-F768AE7D9489}" srcOrd="4" destOrd="0" parTransId="{286FB6B1-19E1-4615-953F-467B2C9CB544}" sibTransId="{52B735C7-C254-4AD2-B2A0-735976D4EC0D}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4F541FB3-3644-46AF-9DB0-00F2E0CFD67D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F970BD8-9009-4B0D-BBF5-3091E24EECF6}" type="presOf" srcId="{757F3AB3-0718-4624-B441-E567A8F0AB56}" destId="{333A1088-737F-45CB-B68E-254E46348037}" srcOrd="0" destOrd="0" presId="urn:microsoft.com/office/officeart/2005/8/layout/target3"/>
    <dgm:cxn modelId="{7C296796-DCE6-4E97-BC48-EFFFB8337217}" type="presOf" srcId="{4C35D32F-0EAB-4CD7-82EE-45574DC2A586}" destId="{751E9DD6-38DB-49FF-B3BE-A7F1586C8B05}" srcOrd="0" destOrd="0" presId="urn:microsoft.com/office/officeart/2005/8/layout/target3"/>
    <dgm:cxn modelId="{67403A13-9B77-4A62-BEF6-51B56D125944}" type="presParOf" srcId="{333A1088-737F-45CB-B68E-254E46348037}" destId="{F5ABB229-8D3B-4694-996A-96F23CF14429}" srcOrd="0" destOrd="0" presId="urn:microsoft.com/office/officeart/2005/8/layout/target3"/>
    <dgm:cxn modelId="{CCC9E554-F15E-4FDC-85B0-E9A2F6B6D1C3}" type="presParOf" srcId="{333A1088-737F-45CB-B68E-254E46348037}" destId="{F41139FD-01EE-4571-8B17-4FB00FC51163}" srcOrd="1" destOrd="0" presId="urn:microsoft.com/office/officeart/2005/8/layout/target3"/>
    <dgm:cxn modelId="{E9D2A165-1622-4FD5-B984-FCED516285E4}" type="presParOf" srcId="{333A1088-737F-45CB-B68E-254E46348037}" destId="{D005CE8C-CC26-4C3E-AC11-E15060ECD759}" srcOrd="2" destOrd="0" presId="urn:microsoft.com/office/officeart/2005/8/layout/target3"/>
    <dgm:cxn modelId="{32D6DEA1-EFC1-4ED9-95BB-E7668A993A2F}" type="presParOf" srcId="{333A1088-737F-45CB-B68E-254E46348037}" destId="{2C702D82-9B77-49B7-9568-BB8EB47C3372}" srcOrd="3" destOrd="0" presId="urn:microsoft.com/office/officeart/2005/8/layout/target3"/>
    <dgm:cxn modelId="{2FF563ED-9AE5-4364-AEB8-969C2EFA570C}" type="presParOf" srcId="{333A1088-737F-45CB-B68E-254E46348037}" destId="{A52A0455-90FF-4808-ABD0-F02540D31D5A}" srcOrd="4" destOrd="0" presId="urn:microsoft.com/office/officeart/2005/8/layout/target3"/>
    <dgm:cxn modelId="{F438A500-9949-486E-BBEF-CA59BEEA8B5B}" type="presParOf" srcId="{333A1088-737F-45CB-B68E-254E46348037}" destId="{6140AFEC-043D-4C43-A2F9-D0F5331DF3A3}" srcOrd="5" destOrd="0" presId="urn:microsoft.com/office/officeart/2005/8/layout/target3"/>
    <dgm:cxn modelId="{1BE39E18-12C3-4E66-A2A9-AFF0378F04B1}" type="presParOf" srcId="{333A1088-737F-45CB-B68E-254E46348037}" destId="{9358AC05-5D7D-4327-9F80-1AD486AEA664}" srcOrd="6" destOrd="0" presId="urn:microsoft.com/office/officeart/2005/8/layout/target3"/>
    <dgm:cxn modelId="{A6604F96-7D87-4138-B315-981F10EF67F0}" type="presParOf" srcId="{333A1088-737F-45CB-B68E-254E46348037}" destId="{313FC574-E1CD-4FB4-B054-0B805CE0447D}" srcOrd="7" destOrd="0" presId="urn:microsoft.com/office/officeart/2005/8/layout/target3"/>
    <dgm:cxn modelId="{F29D696E-5FA3-4103-A0B4-F5EE2A12F9AB}" type="presParOf" srcId="{333A1088-737F-45CB-B68E-254E46348037}" destId="{619D679B-A015-4ECF-8348-D1034C574F40}" srcOrd="8" destOrd="0" presId="urn:microsoft.com/office/officeart/2005/8/layout/target3"/>
    <dgm:cxn modelId="{8E5F0365-EC8F-4D72-A08D-8BA4C3A116EB}" type="presParOf" srcId="{333A1088-737F-45CB-B68E-254E46348037}" destId="{322283A8-4A27-4CDA-BAE3-F381106A9174}" srcOrd="9" destOrd="0" presId="urn:microsoft.com/office/officeart/2005/8/layout/target3"/>
    <dgm:cxn modelId="{FBF52E55-D5BE-4CBD-8CE8-7D14BAF6BF35}" type="presParOf" srcId="{333A1088-737F-45CB-B68E-254E46348037}" destId="{FFC9F71D-1B4F-4AD9-A4A6-86ADEFC8AF5C}" srcOrd="10" destOrd="0" presId="urn:microsoft.com/office/officeart/2005/8/layout/target3"/>
    <dgm:cxn modelId="{C4EDAD78-3FA7-4E74-AEF3-B9590CF7E7C6}" type="presParOf" srcId="{333A1088-737F-45CB-B68E-254E46348037}" destId="{25B08C86-7E15-44DC-BE7F-FFB55DD49D12}" srcOrd="11" destOrd="0" presId="urn:microsoft.com/office/officeart/2005/8/layout/target3"/>
    <dgm:cxn modelId="{E8D555C2-4F30-41D7-B027-3D04A5D9FDE7}" type="presParOf" srcId="{333A1088-737F-45CB-B68E-254E46348037}" destId="{C00F7E6A-B60D-414E-B40A-C4B931C28BAF}" srcOrd="12" destOrd="0" presId="urn:microsoft.com/office/officeart/2005/8/layout/target3"/>
    <dgm:cxn modelId="{3C1F46A7-EFB9-476C-BB2E-0C480F517779}" type="presParOf" srcId="{333A1088-737F-45CB-B68E-254E46348037}" destId="{18D1CD71-A09E-4DC8-AD58-D43BE56A821F}" srcOrd="13" destOrd="0" presId="urn:microsoft.com/office/officeart/2005/8/layout/target3"/>
    <dgm:cxn modelId="{EAD9B853-8114-496E-A536-A0994D5FE0B2}" type="presParOf" srcId="{333A1088-737F-45CB-B68E-254E46348037}" destId="{3AF1215E-7776-4C24-8064-1417BC451259}" srcOrd="14" destOrd="0" presId="urn:microsoft.com/office/officeart/2005/8/layout/target3"/>
    <dgm:cxn modelId="{1D83FFF7-5A4D-4AD6-89FD-F01324519551}" type="presParOf" srcId="{333A1088-737F-45CB-B68E-254E46348037}" destId="{1A56D0C6-827E-4224-8020-F6331FAB0C3E}" srcOrd="15" destOrd="0" presId="urn:microsoft.com/office/officeart/2005/8/layout/target3"/>
    <dgm:cxn modelId="{F533F811-2FAD-4434-9D85-16CEB038E946}" type="presParOf" srcId="{333A1088-737F-45CB-B68E-254E46348037}" destId="{5D1861EB-1465-4B6B-B573-C1854262B277}" srcOrd="16" destOrd="0" presId="urn:microsoft.com/office/officeart/2005/8/layout/target3"/>
    <dgm:cxn modelId="{CAF597C3-FB7E-47C0-B4EF-E53BEDA7B7CC}" type="presParOf" srcId="{333A1088-737F-45CB-B68E-254E46348037}" destId="{751E9DD6-38DB-49FF-B3BE-A7F1586C8B05}" srcOrd="17" destOrd="0" presId="urn:microsoft.com/office/officeart/2005/8/layout/target3"/>
    <dgm:cxn modelId="{12BF0293-1810-4BB5-BF4B-9926204A892A}" type="presParOf" srcId="{333A1088-737F-45CB-B68E-254E46348037}" destId="{AED2198E-93D5-4001-81B4-73124B309672}" srcOrd="18" destOrd="0" presId="urn:microsoft.com/office/officeart/2005/8/layout/target3"/>
    <dgm:cxn modelId="{812EDA92-A3F7-4F77-898C-138B8C38DDD2}" type="presParOf" srcId="{333A1088-737F-45CB-B68E-254E46348037}" destId="{2BE915AB-18AA-4053-B92C-3BFC9ED204BB}" srcOrd="19" destOrd="0" presId="urn:microsoft.com/office/officeart/2005/8/layout/target3"/>
    <dgm:cxn modelId="{B89B92AB-CB29-4E68-85D1-07813E71C7BE}" type="presParOf" srcId="{333A1088-737F-45CB-B68E-254E46348037}" destId="{6BB5E863-4638-4E1D-BFDE-399D028AC4ED}" srcOrd="20" destOrd="0" presId="urn:microsoft.com/office/officeart/2005/8/layout/target3"/>
    <dgm:cxn modelId="{1E11DE9D-1B4F-4B19-B96D-C5B051594F17}" type="presParOf" srcId="{333A1088-737F-45CB-B68E-254E46348037}" destId="{5A5FFA88-C948-4069-8E93-59FA12366E83}" srcOrd="21" destOrd="0" presId="urn:microsoft.com/office/officeart/2005/8/layout/target3"/>
    <dgm:cxn modelId="{60FE8DFD-615E-4CA8-8F57-E9E8DD830ED7}" type="presParOf" srcId="{333A1088-737F-45CB-B68E-254E46348037}" destId="{522F3148-FA5D-45C0-8223-90D71CEF85DC}" srcOrd="22" destOrd="0" presId="urn:microsoft.com/office/officeart/2005/8/layout/target3"/>
    <dgm:cxn modelId="{E13B8D4E-BF89-47AB-BC07-9CBCAD076D23}" type="presParOf" srcId="{333A1088-737F-45CB-B68E-254E46348037}" destId="{6AB29FE0-4261-4AFC-A281-4104E238B479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Lenka Hrnčířová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VY_52_INOVACE_06_Přírodopis 7.ročník_Mokřadní  ptáci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Mokřadní ptáci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18D1CD71-A09E-4DC8-AD58-D43BE56A821F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F1215E-7776-4C24-8064-1417BC451259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5D1861EB-1465-4B6B-B573-C1854262B27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1E9DD6-38DB-49FF-B3BE-A7F1586C8B05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srpen 2011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9C253C-1FF5-4891-BAB5-48FA667FAAD6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7DEB1B-2410-473C-B268-77070A5F73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3942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58F92E-D3A5-490B-9681-88B369C371FA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56745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DEB1B-2410-473C-B268-77070A5F733C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91916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DEB1B-2410-473C-B268-77070A5F733C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657396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DEB1B-2410-473C-B268-77070A5F733C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2011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DEB1B-2410-473C-B268-77070A5F733C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8417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DEB1B-2410-473C-B268-77070A5F733C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50243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DEB1B-2410-473C-B268-77070A5F733C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742687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DEB1B-2410-473C-B268-77070A5F733C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54790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DEB1B-2410-473C-B268-77070A5F733C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60586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DEB1B-2410-473C-B268-77070A5F733C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445927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DEB1B-2410-473C-B268-77070A5F733C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16167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DEB1B-2410-473C-B268-77070A5F733C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5824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DEB1B-2410-473C-B268-77070A5F733C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90134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DEB1B-2410-473C-B268-77070A5F733C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74595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DEB1B-2410-473C-B268-77070A5F733C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75010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5B96-6CB6-457C-A272-ED0DCE546C91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9CE7A-85A6-4C2C-AF93-CAFEC64869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1145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5B96-6CB6-457C-A272-ED0DCE546C91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9CE7A-85A6-4C2C-AF93-CAFEC64869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6620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5B96-6CB6-457C-A272-ED0DCE546C91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9CE7A-85A6-4C2C-AF93-CAFEC64869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4245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5B96-6CB6-457C-A272-ED0DCE546C91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9CE7A-85A6-4C2C-AF93-CAFEC64869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93672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5B96-6CB6-457C-A272-ED0DCE546C91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9CE7A-85A6-4C2C-AF93-CAFEC64869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193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5B96-6CB6-457C-A272-ED0DCE546C91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9CE7A-85A6-4C2C-AF93-CAFEC64869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3852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5B96-6CB6-457C-A272-ED0DCE546C91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9CE7A-85A6-4C2C-AF93-CAFEC64869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53168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5B96-6CB6-457C-A272-ED0DCE546C91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9CE7A-85A6-4C2C-AF93-CAFEC64869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55459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5B96-6CB6-457C-A272-ED0DCE546C91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9CE7A-85A6-4C2C-AF93-CAFEC64869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9679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5B96-6CB6-457C-A272-ED0DCE546C91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9CE7A-85A6-4C2C-AF93-CAFEC64869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75253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5B96-6CB6-457C-A272-ED0DCE546C91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9CE7A-85A6-4C2C-AF93-CAFEC64869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0558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65B96-6CB6-457C-A272-ED0DCE546C91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9CE7A-85A6-4C2C-AF93-CAFEC648690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4015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://cs.wikipedia.org/wiki/Soubor:Ardea_cinerea_5_(Marek_Szczepanek).jpg" TargetMode="External"/><Relationship Id="rId7" Type="http://schemas.openxmlformats.org/officeDocument/2006/relationships/hyperlink" Target="http://cs.wikipedia.org/wiki/Soubor:Fiskehejre.jp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hyperlink" Target="http://cs.wikipedia.org/wiki/Soubor:Ardea_cinerea_4_(Marek_Szczepanek).jpg" TargetMode="Externa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White_Stork_(Ciconia_ciconia).jp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hyperlink" Target="//upload.wikimedia.org/wikipedia/commons/a/a6/Ciconia_ciconia_(Marek_Szczepanek).jpg" TargetMode="Externa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iconia_nigra_1_(Marek_Szczepanek).jpg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hyperlink" Target="http://cs.wikipedia.org/wiki/Soubor:Cap_cerny.jpg" TargetMode="Externa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B%C5%99ehou%C5%A1_%C4%8Dernoocas%C3%BD" TargetMode="External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Limosa_limosa_(flying)-2.jpg" TargetMode="External"/><Relationship Id="rId5" Type="http://schemas.openxmlformats.org/officeDocument/2006/relationships/image" Target="../media/image10.jpeg"/><Relationship Id="rId4" Type="http://schemas.openxmlformats.org/officeDocument/2006/relationships/hyperlink" Target="http://cs.wikipedia.org/wiki/Soubor:Limosa_limosa_2_(Marek_Szczepanek)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Northern_Lapwing_new.jpg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Kokoszka(Grzecho_Lukasik).jpg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hyperlink" Target="http://cs.wikipedia.org/wiki/Soubor:Common_Moorhen_(Gallinula_chloropus)-_Immature_at_Kolkata_I_IMG_2455.jpg" TargetMode="Externa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rdea_cinerea_5_(Marek_Szczepanek).jpg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White_Stork_(Ciconia_ciconia).jpg" TargetMode="External"/><Relationship Id="rId5" Type="http://schemas.openxmlformats.org/officeDocument/2006/relationships/hyperlink" Target="http://cs.wikipedia.org/wiki/Soubor:Ardea_cinerea_4_(Marek_Szczepanek).jpg" TargetMode="External"/><Relationship Id="rId4" Type="http://schemas.openxmlformats.org/officeDocument/2006/relationships/hyperlink" Target="http://cs.wikipedia.org/wiki/Soubor:Fiskehejre.jpg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Kokoszka(Grzecho_Lukasik).jpg" TargetMode="External"/><Relationship Id="rId3" Type="http://schemas.openxmlformats.org/officeDocument/2006/relationships/hyperlink" Target="http://cs.wikipedia.org/wiki/Soubor:Ciconia_nigra_1_(Marek_Szczepanek).jpg" TargetMode="External"/><Relationship Id="rId7" Type="http://schemas.openxmlformats.org/officeDocument/2006/relationships/hyperlink" Target="http://cs.wikipedia.org/wiki/Soubor:Northern_Lapwing_new.jpg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Limosa_limosa_(flying)-2.jpg" TargetMode="External"/><Relationship Id="rId5" Type="http://schemas.openxmlformats.org/officeDocument/2006/relationships/hyperlink" Target="http://cs.wikipedia.org/wiki/Soubor:Limosa_limosa_2_(Marek_Szczepanek).jpg" TargetMode="External"/><Relationship Id="rId4" Type="http://schemas.openxmlformats.org/officeDocument/2006/relationships/hyperlink" Target="http://cs.wikipedia.org/wiki/Soubor:Cap_cerny.jpg" TargetMode="External"/><Relationship Id="rId9" Type="http://schemas.openxmlformats.org/officeDocument/2006/relationships/hyperlink" Target="http://cs.wikipedia.org/wiki/Soubor:Common_Moorhen_(Gallinula_chloropus)-_Immature_at_Kolkata_I_IMG_2455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514108304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5825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813690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Anotace</a:t>
            </a:r>
          </a:p>
          <a:p>
            <a:endParaRPr lang="cs-CZ" sz="2800" dirty="0"/>
          </a:p>
          <a:p>
            <a:r>
              <a:rPr lang="cs-CZ" sz="2800" dirty="0" smtClean="0"/>
              <a:t>Přírodopis, </a:t>
            </a:r>
            <a:r>
              <a:rPr lang="cs-CZ" sz="2800" dirty="0" smtClean="0"/>
              <a:t>7.očník</a:t>
            </a:r>
            <a:r>
              <a:rPr lang="cs-CZ" sz="2800" dirty="0" smtClean="0"/>
              <a:t>, Mokřadní ptáci</a:t>
            </a:r>
          </a:p>
          <a:p>
            <a:endParaRPr lang="cs-CZ" sz="2800" dirty="0" smtClean="0"/>
          </a:p>
          <a:p>
            <a:pPr marL="514350" indent="-514350">
              <a:buAutoNum type="arabicParenR"/>
            </a:pPr>
            <a:r>
              <a:rPr lang="cs-CZ" sz="2800" dirty="0" smtClean="0"/>
              <a:t>Prezentace k výkladu</a:t>
            </a:r>
          </a:p>
          <a:p>
            <a:pPr marL="514350" indent="-514350">
              <a:buAutoNum type="alphaLcParenR"/>
            </a:pPr>
            <a:r>
              <a:rPr lang="cs-CZ" sz="2800" dirty="0" smtClean="0"/>
              <a:t>Charakteristika mokřadních ptáků</a:t>
            </a:r>
          </a:p>
          <a:p>
            <a:pPr marL="514350" indent="-514350">
              <a:buAutoNum type="alphaLcParenR"/>
            </a:pPr>
            <a:r>
              <a:rPr lang="cs-CZ" sz="2800" dirty="0" smtClean="0"/>
              <a:t>Brodiví</a:t>
            </a:r>
          </a:p>
          <a:p>
            <a:pPr marL="514350" indent="-514350">
              <a:buAutoNum type="alphaLcParenR"/>
            </a:pPr>
            <a:r>
              <a:rPr lang="cs-CZ" sz="2800" dirty="0" err="1" smtClean="0"/>
              <a:t>Dlouhokřídlí</a:t>
            </a:r>
            <a:endParaRPr lang="cs-CZ" sz="2800" dirty="0" smtClean="0"/>
          </a:p>
          <a:p>
            <a:pPr marL="514350" indent="-514350">
              <a:buAutoNum type="alphaLcParenR"/>
            </a:pPr>
            <a:r>
              <a:rPr lang="cs-CZ" sz="2800" dirty="0" smtClean="0"/>
              <a:t>Krátkokřídlí</a:t>
            </a:r>
          </a:p>
          <a:p>
            <a:r>
              <a:rPr lang="cs-CZ" sz="2800" dirty="0" smtClean="0"/>
              <a:t>2)  Procvičení – otázky – s kontrolou</a:t>
            </a:r>
          </a:p>
          <a:p>
            <a:pPr marL="514350" indent="-514350">
              <a:buAutoNum type="alphaLcParenR"/>
            </a:pPr>
            <a:endParaRPr lang="cs-CZ" sz="2800" dirty="0" smtClean="0"/>
          </a:p>
          <a:p>
            <a:pPr marL="514350" indent="-514350">
              <a:buAutoNum type="alphaLcParenR"/>
            </a:pPr>
            <a:endParaRPr lang="cs-CZ" sz="2800" dirty="0" smtClean="0"/>
          </a:p>
          <a:p>
            <a:pPr marL="514350" indent="-514350">
              <a:buAutoNum type="alphaLcParenR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567275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3872" y="454968"/>
            <a:ext cx="8342583" cy="415498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u="sng" dirty="0" smtClean="0"/>
              <a:t>Mokřadní ptáci</a:t>
            </a:r>
          </a:p>
          <a:p>
            <a:endParaRPr lang="cs-CZ" sz="2800" b="1" u="sng" dirty="0"/>
          </a:p>
          <a:p>
            <a:endParaRPr lang="cs-CZ" sz="2800" b="1" u="sng" dirty="0" smtClean="0"/>
          </a:p>
          <a:p>
            <a:r>
              <a:rPr lang="cs-CZ" sz="2800" dirty="0" smtClean="0"/>
              <a:t>- potravu získávají při brodění – prodloužené běháky</a:t>
            </a:r>
          </a:p>
          <a:p>
            <a:r>
              <a:rPr lang="cs-CZ" sz="2800" dirty="0" smtClean="0"/>
              <a:t>  zadních končetin, prodloužené prsty – chůze v bahně</a:t>
            </a:r>
          </a:p>
          <a:p>
            <a:endParaRPr lang="cs-CZ" sz="2800" dirty="0"/>
          </a:p>
          <a:p>
            <a:r>
              <a:rPr lang="cs-CZ" sz="2800" dirty="0" smtClean="0"/>
              <a:t>- zdržují se v mělkých vodách</a:t>
            </a:r>
          </a:p>
          <a:p>
            <a:endParaRPr lang="cs-CZ" sz="2800" dirty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86715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83568" y="188640"/>
            <a:ext cx="7920880" cy="338554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Brodiví</a:t>
            </a:r>
          </a:p>
          <a:p>
            <a:r>
              <a:rPr lang="cs-CZ" sz="2800" b="1" u="sng" dirty="0" smtClean="0"/>
              <a:t>volavka popelavá</a:t>
            </a:r>
          </a:p>
          <a:p>
            <a:r>
              <a:rPr lang="cs-CZ" sz="2800" dirty="0" smtClean="0"/>
              <a:t>- číhá na kořist nehybně, harpunují ji ostrým zobákem</a:t>
            </a:r>
          </a:p>
          <a:p>
            <a:r>
              <a:rPr lang="cs-CZ" sz="2800" dirty="0" smtClean="0"/>
              <a:t>- při letu esovitě prohnutý krk, nohy natažené dozadu</a:t>
            </a:r>
          </a:p>
          <a:p>
            <a:r>
              <a:rPr lang="cs-CZ" sz="2800" dirty="0" smtClean="0"/>
              <a:t>- hnízdí na stromech v koloniích</a:t>
            </a:r>
          </a:p>
          <a:p>
            <a:r>
              <a:rPr lang="cs-CZ" sz="2800" dirty="0" smtClean="0"/>
              <a:t>- řeky, rybníky</a:t>
            </a:r>
          </a:p>
          <a:p>
            <a:r>
              <a:rPr lang="cs-CZ" sz="2800" dirty="0" smtClean="0"/>
              <a:t>- ryby, obojživelníci, hmyz, hraboši</a:t>
            </a:r>
          </a:p>
          <a:p>
            <a:endParaRPr lang="cs-CZ" dirty="0"/>
          </a:p>
        </p:txBody>
      </p:sp>
      <p:pic>
        <p:nvPicPr>
          <p:cNvPr id="2" name="Picture 2" descr="Dospělý pták">
            <a:hlinkClick r:id="rId3" tooltip="Dospělý pták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69160"/>
            <a:ext cx="2706181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upload.wikimedia.org/wikipedia/commons/thumb/9/92/Ardea_cinerea_4_%28Marek_Szczepanek%29.jpg/220px-Ardea_cinerea_4_%28Marek_Szczepanek%29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869160"/>
            <a:ext cx="2750304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upload.wikimedia.org/wikipedia/commons/thumb/c/c8/Fiskehejre.jpg/220px-Fiskehejre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47370" y="4905164"/>
            <a:ext cx="2993716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5728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76672"/>
            <a:ext cx="8623130" cy="26776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/>
              <a:t>č</a:t>
            </a:r>
            <a:r>
              <a:rPr lang="cs-CZ" sz="2800" b="1" u="sng" dirty="0" smtClean="0"/>
              <a:t>áp bílý</a:t>
            </a:r>
          </a:p>
          <a:p>
            <a:r>
              <a:rPr lang="cs-CZ" sz="2800" dirty="0" smtClean="0"/>
              <a:t>- kráčí, kořist uchopí zobákem</a:t>
            </a:r>
          </a:p>
          <a:p>
            <a:r>
              <a:rPr lang="cs-CZ" sz="2800" dirty="0" smtClean="0"/>
              <a:t>- při letu rovný krk, nohy dozadu</a:t>
            </a:r>
          </a:p>
          <a:p>
            <a:r>
              <a:rPr lang="cs-CZ" sz="2800" dirty="0" smtClean="0"/>
              <a:t>- velká hnízda na komínech, střechách, vysokých stromech</a:t>
            </a:r>
          </a:p>
          <a:p>
            <a:r>
              <a:rPr lang="cs-CZ" sz="2800" dirty="0" smtClean="0"/>
              <a:t>- žáby, hraboše, myši, hmyz</a:t>
            </a:r>
          </a:p>
          <a:p>
            <a:r>
              <a:rPr lang="cs-CZ" sz="2800" dirty="0" smtClean="0"/>
              <a:t>- tažný</a:t>
            </a:r>
            <a:endParaRPr lang="cs-CZ" sz="2800" dirty="0"/>
          </a:p>
        </p:txBody>
      </p:sp>
      <p:pic>
        <p:nvPicPr>
          <p:cNvPr id="3" name="Picture 2" descr="čáp bílý">
            <a:hlinkClick r:id="rId3" tooltip="čáp bílý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149080"/>
            <a:ext cx="2718336" cy="2041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oubor:Ciconia ciconia (Marek Szczepanek)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333455"/>
            <a:ext cx="2160240" cy="3384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61523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6836743" cy="224676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/>
              <a:t>č</a:t>
            </a:r>
            <a:r>
              <a:rPr lang="cs-CZ" sz="2800" b="1" u="sng" dirty="0" smtClean="0"/>
              <a:t>áp černý</a:t>
            </a:r>
          </a:p>
          <a:p>
            <a:r>
              <a:rPr lang="cs-CZ" sz="2800" dirty="0" smtClean="0"/>
              <a:t>- menší než čáp bílý</a:t>
            </a:r>
          </a:p>
          <a:p>
            <a:r>
              <a:rPr lang="cs-CZ" sz="2800" dirty="0" smtClean="0"/>
              <a:t>- skrytě v lesích, hnízda na stromech a skalách</a:t>
            </a:r>
          </a:p>
          <a:p>
            <a:r>
              <a:rPr lang="cs-CZ" sz="2800" dirty="0" smtClean="0"/>
              <a:t>- ryby, obojživelníci, myši, hmyz</a:t>
            </a:r>
          </a:p>
          <a:p>
            <a:r>
              <a:rPr lang="cs-CZ" sz="2800" dirty="0" smtClean="0"/>
              <a:t>- krmivý, tažný</a:t>
            </a:r>
            <a:endParaRPr lang="cs-CZ" sz="2800" dirty="0"/>
          </a:p>
        </p:txBody>
      </p:sp>
      <p:pic>
        <p:nvPicPr>
          <p:cNvPr id="3" name="Picture 2" descr="Ciconia nigra 1 (Marek Szczepanek)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154" y="4139006"/>
            <a:ext cx="3356761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upload.wikimedia.org/wikipedia/commons/thumb/4/48/Cap_cerny.jpg/170px-Cap_cerny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24575" y="3342102"/>
            <a:ext cx="2376264" cy="3061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0426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7152984" cy="35394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 err="1" smtClean="0"/>
              <a:t>Dlouhokřídlí</a:t>
            </a:r>
            <a:endParaRPr lang="cs-CZ" sz="2800" b="1" u="sng" dirty="0" smtClean="0"/>
          </a:p>
          <a:p>
            <a:endParaRPr lang="cs-CZ" sz="2800" b="1" u="sng" dirty="0" smtClean="0"/>
          </a:p>
          <a:p>
            <a:r>
              <a:rPr lang="cs-CZ" sz="2800" b="1" u="sng" dirty="0" err="1"/>
              <a:t>b</a:t>
            </a:r>
            <a:r>
              <a:rPr lang="cs-CZ" sz="2800" b="1" u="sng" dirty="0" err="1" smtClean="0"/>
              <a:t>řehouš</a:t>
            </a:r>
            <a:r>
              <a:rPr lang="cs-CZ" sz="2800" b="1" u="sng" dirty="0" smtClean="0"/>
              <a:t> černoocasý</a:t>
            </a:r>
          </a:p>
          <a:p>
            <a:r>
              <a:rPr lang="cs-CZ" sz="2800" dirty="0" smtClean="0"/>
              <a:t>- šedohnědé zbarvení, dlouhý, úzký zobák</a:t>
            </a:r>
          </a:p>
          <a:p>
            <a:r>
              <a:rPr lang="cs-CZ" sz="2800" dirty="0" smtClean="0"/>
              <a:t>- kriticky ohrožený</a:t>
            </a:r>
          </a:p>
          <a:p>
            <a:r>
              <a:rPr lang="cs-CZ" sz="2800" dirty="0" smtClean="0"/>
              <a:t>- hnízdí na vlhkých loukách, travnatých bažinách</a:t>
            </a:r>
          </a:p>
          <a:p>
            <a:endParaRPr lang="cs-CZ" sz="2800" dirty="0" smtClean="0">
              <a:hlinkClick r:id="rId3"/>
            </a:endParaRPr>
          </a:p>
          <a:p>
            <a:endParaRPr lang="cs-CZ" sz="2800" dirty="0">
              <a:hlinkClick r:id="rId3"/>
            </a:endParaRPr>
          </a:p>
        </p:txBody>
      </p:sp>
      <p:pic>
        <p:nvPicPr>
          <p:cNvPr id="6146" name="Picture 2" descr="Břehouš černoocasý ve svatebním šatě">
            <a:hlinkClick r:id="rId4" tooltip="Břehouš černoocasý ve svatebním šatě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4464539"/>
            <a:ext cx="3030894" cy="1966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upload.wikimedia.org/wikipedia/commons/thumb/3/38/Limosa_limosa_%28flying%29-2.jpg/220px-Limosa_limosa_%28flying%29-2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434602"/>
            <a:ext cx="3024336" cy="1952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98108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8481937" cy="39703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/>
              <a:t>č</a:t>
            </a:r>
            <a:r>
              <a:rPr lang="cs-CZ" sz="2800" b="1" u="sng" dirty="0" smtClean="0"/>
              <a:t>ejka chocholatá</a:t>
            </a:r>
          </a:p>
          <a:p>
            <a:endParaRPr lang="cs-CZ" sz="2800" b="1" u="sng" dirty="0" smtClean="0"/>
          </a:p>
          <a:p>
            <a:r>
              <a:rPr lang="cs-CZ" sz="2800" dirty="0" smtClean="0"/>
              <a:t>- mokré louky, břehy rybníků</a:t>
            </a:r>
          </a:p>
          <a:p>
            <a:r>
              <a:rPr lang="cs-CZ" sz="2800" dirty="0" smtClean="0"/>
              <a:t>- hnízdo na zemi, nekrmivá mláďata</a:t>
            </a:r>
          </a:p>
          <a:p>
            <a:r>
              <a:rPr lang="cs-CZ" sz="2800" dirty="0" smtClean="0"/>
              <a:t>- černé zbarvení se zeleným kovovým leskem, vztyčitelná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chocholka na hlavě </a:t>
            </a:r>
          </a:p>
          <a:p>
            <a:r>
              <a:rPr lang="cs-CZ" sz="2800" dirty="0" smtClean="0"/>
              <a:t>- hnízdo v zemi</a:t>
            </a:r>
          </a:p>
          <a:p>
            <a:endParaRPr lang="cs-CZ" sz="2800" dirty="0" smtClean="0"/>
          </a:p>
          <a:p>
            <a:endParaRPr lang="cs-CZ" sz="2800" dirty="0"/>
          </a:p>
        </p:txBody>
      </p:sp>
      <p:pic>
        <p:nvPicPr>
          <p:cNvPr id="5122" name="Picture 2" descr="Čejka chocholatá">
            <a:hlinkClick r:id="rId3" tooltip="Čejka chocholatá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470967"/>
            <a:ext cx="2977971" cy="2276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04618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5623271" cy="310854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 smtClean="0"/>
              <a:t>Krátkokřídlí</a:t>
            </a:r>
          </a:p>
          <a:p>
            <a:endParaRPr lang="cs-CZ" sz="2800" b="1" u="sng" dirty="0"/>
          </a:p>
          <a:p>
            <a:r>
              <a:rPr lang="cs-CZ" sz="2800" b="1" u="sng" dirty="0"/>
              <a:t>s</a:t>
            </a:r>
            <a:r>
              <a:rPr lang="cs-CZ" sz="2800" b="1" u="sng" dirty="0" smtClean="0"/>
              <a:t>lípka zelenonohá</a:t>
            </a:r>
          </a:p>
          <a:p>
            <a:r>
              <a:rPr lang="cs-CZ" sz="2800" dirty="0" smtClean="0"/>
              <a:t>- rákosiny rybníků</a:t>
            </a:r>
          </a:p>
          <a:p>
            <a:r>
              <a:rPr lang="cs-CZ" sz="2800" dirty="0" smtClean="0"/>
              <a:t>- na čele červená lysinka, zelené nohy</a:t>
            </a:r>
          </a:p>
          <a:p>
            <a:r>
              <a:rPr lang="cs-CZ" sz="2800" dirty="0" smtClean="0"/>
              <a:t>- hnízdo na vodě z travin</a:t>
            </a:r>
          </a:p>
          <a:p>
            <a:r>
              <a:rPr lang="cs-CZ" sz="2800" dirty="0" smtClean="0"/>
              <a:t>- rostliny, bezobratlí</a:t>
            </a:r>
            <a:endParaRPr lang="cs-CZ" sz="2800" dirty="0"/>
          </a:p>
        </p:txBody>
      </p:sp>
      <p:pic>
        <p:nvPicPr>
          <p:cNvPr id="7170" name="Picture 2" descr="Slípka zelenonohá">
            <a:hlinkClick r:id="rId3" tooltip="Slípka zelenonohá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4125040"/>
            <a:ext cx="3246603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upload.wikimedia.org/wikipedia/commons/thumb/8/8a/Common_Moorhen_%28Gallinula_chloropus%29-_Immature_at_Kolkata_I_IMG_2455.jpg/220px-Common_Moorhen_%28Gallinula_chloropus%29-_Immature_at_Kolkata_I_IMG_2455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093016"/>
            <a:ext cx="2913835" cy="2185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092280" y="4869160"/>
            <a:ext cx="110479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B0F0"/>
                </a:solidFill>
              </a:rPr>
              <a:t>m</a:t>
            </a:r>
            <a:r>
              <a:rPr lang="cs-CZ" sz="2800" b="1" dirty="0" smtClean="0">
                <a:solidFill>
                  <a:srgbClr val="00B0F0"/>
                </a:solidFill>
              </a:rPr>
              <a:t>ladý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 pták</a:t>
            </a:r>
            <a:endParaRPr lang="cs-CZ" sz="28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698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76672"/>
            <a:ext cx="8094716" cy="66787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Procvičení – odpověz na tyto otázky</a:t>
            </a:r>
          </a:p>
          <a:p>
            <a:endParaRPr lang="cs-CZ" sz="3200" b="1" dirty="0"/>
          </a:p>
          <a:p>
            <a:pPr marL="514350" indent="-514350">
              <a:buAutoNum type="arabicParenR"/>
            </a:pPr>
            <a:r>
              <a:rPr lang="cs-CZ" sz="2800" dirty="0" smtClean="0"/>
              <a:t>Jakým způsobem získávají mokřadní ptáci potravu?</a:t>
            </a:r>
          </a:p>
          <a:p>
            <a:pPr marL="514350" indent="-514350">
              <a:buAutoNum type="arabicParenR"/>
            </a:pPr>
            <a:endParaRPr lang="cs-CZ" sz="2800" dirty="0"/>
          </a:p>
          <a:p>
            <a:pPr marL="514350" indent="-514350">
              <a:buAutoNum type="arabicParenR"/>
            </a:pPr>
            <a:r>
              <a:rPr lang="cs-CZ" sz="2800" dirty="0" smtClean="0"/>
              <a:t>Jak jsou přizpůsobeni pohybu ve vodě?</a:t>
            </a:r>
          </a:p>
          <a:p>
            <a:pPr marL="514350" indent="-514350">
              <a:buAutoNum type="arabicParenR"/>
            </a:pPr>
            <a:endParaRPr lang="cs-CZ" sz="2800" dirty="0"/>
          </a:p>
          <a:p>
            <a:pPr marL="514350" indent="-514350">
              <a:buAutoNum type="arabicParenR"/>
            </a:pPr>
            <a:r>
              <a:rPr lang="cs-CZ" sz="2800" dirty="0" smtClean="0"/>
              <a:t>Jmenuj 3 brodivé ptáky.</a:t>
            </a:r>
          </a:p>
          <a:p>
            <a:pPr marL="514350" indent="-514350">
              <a:buAutoNum type="arabicParenR"/>
            </a:pPr>
            <a:endParaRPr lang="cs-CZ" sz="2800" dirty="0"/>
          </a:p>
          <a:p>
            <a:pPr marL="514350" indent="-514350">
              <a:buAutoNum type="arabicParenR"/>
            </a:pPr>
            <a:r>
              <a:rPr lang="cs-CZ" sz="2800" dirty="0" smtClean="0"/>
              <a:t>Do jakého řádu patří slípka zelenonohá?</a:t>
            </a:r>
          </a:p>
          <a:p>
            <a:pPr marL="514350" indent="-514350">
              <a:buAutoNum type="arabicParenR"/>
            </a:pPr>
            <a:endParaRPr lang="cs-CZ" sz="2800" dirty="0"/>
          </a:p>
          <a:p>
            <a:pPr marL="514350" indent="-514350">
              <a:buAutoNum type="arabicParenR"/>
            </a:pPr>
            <a:r>
              <a:rPr lang="cs-CZ" sz="2800" dirty="0" smtClean="0"/>
              <a:t>Charakterizuj slípku zelenonohou.</a:t>
            </a:r>
          </a:p>
          <a:p>
            <a:pPr marL="514350" indent="-514350">
              <a:buAutoNum type="arabicParenR"/>
            </a:pPr>
            <a:endParaRPr lang="cs-CZ" sz="2800" dirty="0"/>
          </a:p>
          <a:p>
            <a:pPr marL="514350" indent="-514350">
              <a:buAutoNum type="arabicParenR"/>
            </a:pPr>
            <a:endParaRPr lang="cs-CZ" sz="2800" dirty="0" smtClean="0"/>
          </a:p>
          <a:p>
            <a:pPr marL="514350" indent="-514350">
              <a:buAutoNum type="arabicParenR"/>
            </a:pPr>
            <a:endParaRPr lang="cs-CZ" sz="2800" dirty="0"/>
          </a:p>
          <a:p>
            <a:pPr marL="514350" indent="-514350">
              <a:buAutoNum type="arabicParenR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43786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92696"/>
            <a:ext cx="806246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6) Který z čápů je větší?</a:t>
            </a:r>
          </a:p>
          <a:p>
            <a:endParaRPr lang="cs-CZ" sz="2800" dirty="0"/>
          </a:p>
          <a:p>
            <a:r>
              <a:rPr lang="cs-CZ" sz="2800" dirty="0" smtClean="0"/>
              <a:t>7) Který brodivý pták létá s esovitě prohnutým krkem?</a:t>
            </a:r>
          </a:p>
          <a:p>
            <a:endParaRPr lang="cs-CZ" sz="2800" dirty="0"/>
          </a:p>
          <a:p>
            <a:r>
              <a:rPr lang="cs-CZ" sz="2800" dirty="0" smtClean="0"/>
              <a:t>8) Který </a:t>
            </a:r>
            <a:r>
              <a:rPr lang="cs-CZ" sz="2800" dirty="0" err="1" smtClean="0"/>
              <a:t>dlouhokřídlý</a:t>
            </a:r>
            <a:r>
              <a:rPr lang="cs-CZ" sz="2800" dirty="0" smtClean="0"/>
              <a:t> pták je kriticky ohrožen v ČR?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045071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260648"/>
            <a:ext cx="6912768" cy="10987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Kontrola  odpovědí</a:t>
            </a:r>
          </a:p>
          <a:p>
            <a:endParaRPr lang="cs-CZ" sz="3200" b="1" dirty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r>
              <a:rPr lang="cs-CZ" sz="2800" b="1" dirty="0" smtClean="0">
                <a:solidFill>
                  <a:srgbClr val="FF0000"/>
                </a:solidFill>
              </a:rPr>
              <a:t>Broděním</a:t>
            </a:r>
          </a:p>
          <a:p>
            <a:pPr marL="514350" indent="-514350">
              <a:buAutoNum type="arabicParenR"/>
            </a:pPr>
            <a:endParaRPr lang="cs-CZ" sz="2800" b="1" dirty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r>
              <a:rPr lang="cs-CZ" sz="2800" b="1" dirty="0" smtClean="0">
                <a:solidFill>
                  <a:srgbClr val="FF0000"/>
                </a:solidFill>
              </a:rPr>
              <a:t>Prodloužené běháky, prodloužené prsty</a:t>
            </a:r>
          </a:p>
          <a:p>
            <a:pPr marL="514350" indent="-514350">
              <a:buAutoNum type="arabicParenR"/>
            </a:pPr>
            <a:endParaRPr lang="cs-CZ" sz="2800" b="1" dirty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r>
              <a:rPr lang="cs-CZ" sz="2800" b="1" dirty="0" smtClean="0">
                <a:solidFill>
                  <a:srgbClr val="FF0000"/>
                </a:solidFill>
              </a:rPr>
              <a:t>Čáp bílý, čáp černý, volavka popelavá</a:t>
            </a:r>
          </a:p>
          <a:p>
            <a:pPr marL="514350" indent="-514350">
              <a:buAutoNum type="arabicParenR"/>
            </a:pPr>
            <a:endParaRPr lang="cs-CZ" sz="2800" b="1" dirty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r>
              <a:rPr lang="cs-CZ" sz="2800" b="1" dirty="0" smtClean="0">
                <a:solidFill>
                  <a:srgbClr val="FF0000"/>
                </a:solidFill>
              </a:rPr>
              <a:t>Krátkokřídlí</a:t>
            </a:r>
          </a:p>
          <a:p>
            <a:pPr marL="514350" indent="-514350">
              <a:buAutoNum type="arabicParenR"/>
            </a:pPr>
            <a:endParaRPr lang="cs-CZ" sz="2800" b="1" dirty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r>
              <a:rPr lang="cs-CZ" sz="2800" b="1" dirty="0" smtClean="0">
                <a:solidFill>
                  <a:srgbClr val="FF0000"/>
                </a:solidFill>
              </a:rPr>
              <a:t>Zelené nohy, na čele červená lysinka</a:t>
            </a:r>
          </a:p>
          <a:p>
            <a:pPr marL="514350" indent="-514350">
              <a:buAutoNum type="arabicParenR"/>
            </a:pPr>
            <a:endParaRPr lang="cs-CZ" sz="2800" b="1" dirty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r>
              <a:rPr lang="cs-CZ" sz="2800" b="1" dirty="0" smtClean="0">
                <a:solidFill>
                  <a:srgbClr val="FF0000"/>
                </a:solidFill>
              </a:rPr>
              <a:t>Čáp bílý</a:t>
            </a:r>
          </a:p>
          <a:p>
            <a:pPr marL="514350" indent="-514350">
              <a:buAutoNum type="arabicParenR"/>
            </a:pPr>
            <a:endParaRPr lang="cs-CZ" sz="2800" b="1" dirty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endParaRPr lang="cs-CZ" sz="2800" b="1" dirty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endParaRPr lang="cs-CZ" sz="2800" b="1" dirty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endParaRPr lang="cs-CZ" sz="2800" b="1" dirty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endParaRPr lang="cs-CZ" sz="2800" b="1" dirty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endParaRPr lang="cs-CZ" sz="2800" b="1" dirty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9504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548680"/>
            <a:ext cx="342600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7) Volavka popelavá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8)  </a:t>
            </a:r>
            <a:r>
              <a:rPr lang="cs-CZ" sz="2800" b="1" dirty="0" err="1" smtClean="0">
                <a:solidFill>
                  <a:srgbClr val="FF0000"/>
                </a:solidFill>
              </a:rPr>
              <a:t>Břehouš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čeroocasý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93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8784976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Použité zdroje</a:t>
            </a:r>
          </a:p>
          <a:p>
            <a:endParaRPr lang="cs-CZ" sz="2400" dirty="0"/>
          </a:p>
          <a:p>
            <a:r>
              <a:rPr lang="cs-CZ" sz="2400" dirty="0">
                <a:hlinkClick r:id="rId3"/>
              </a:rPr>
              <a:t>http://cs.wikipedia.org/wiki/Soubor:Ardea_cinerea_5_(Marek_Szczepanek).</a:t>
            </a:r>
            <a:r>
              <a:rPr lang="cs-CZ" sz="2400" dirty="0" smtClean="0">
                <a:hlinkClick r:id="rId3"/>
              </a:rPr>
              <a:t>jpg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>
                <a:hlinkClick r:id="rId4"/>
              </a:rPr>
              <a:t>http://</a:t>
            </a:r>
            <a:r>
              <a:rPr lang="cs-CZ" sz="2400" dirty="0" smtClean="0">
                <a:hlinkClick r:id="rId4"/>
              </a:rPr>
              <a:t>cs.wikipedia.org/wiki/Soubor:Fiskehejre.jpg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>
                <a:hlinkClick r:id="rId5"/>
              </a:rPr>
              <a:t>http://cs.wikipedia.org/wiki/Soubor:Ardea_cinerea_4_(Marek_Szczepanek).</a:t>
            </a:r>
            <a:r>
              <a:rPr lang="cs-CZ" sz="2400" dirty="0" smtClean="0">
                <a:hlinkClick r:id="rId5"/>
              </a:rPr>
              <a:t>jpg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>
                <a:hlinkClick r:id="rId6"/>
              </a:rPr>
              <a:t>http://cs.wikipedia.org/wiki/Soubor:White_Stork_(Ciconia_ciconia).</a:t>
            </a:r>
            <a:r>
              <a:rPr lang="cs-CZ" sz="2400" dirty="0" smtClean="0">
                <a:hlinkClick r:id="rId6"/>
              </a:rPr>
              <a:t>jpg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/>
              <a:t>http://cs.wikipedia.org/wiki/Soubor:Ciconia_ciconia_(Marek_Szczepanek).jpg</a:t>
            </a:r>
            <a:endParaRPr lang="cs-CZ" sz="2400" dirty="0" smtClean="0"/>
          </a:p>
          <a:p>
            <a:endParaRPr lang="cs-CZ" sz="2400" dirty="0"/>
          </a:p>
          <a:p>
            <a:endParaRPr lang="cs-CZ" sz="2000" dirty="0"/>
          </a:p>
          <a:p>
            <a:endParaRPr lang="cs-CZ" sz="2000" dirty="0"/>
          </a:p>
          <a:p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57014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404665"/>
            <a:ext cx="828092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http://cs.wikipedia.org/wiki/Soubor:Ciconia_nigra_1_(Marek_Szczepanek).</a:t>
            </a:r>
            <a:r>
              <a:rPr lang="cs-CZ" dirty="0" smtClean="0">
                <a:hlinkClick r:id="rId3"/>
              </a:rPr>
              <a:t>jpg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cs.wikipedia.org/wiki/Soubor:Cap_cerny.jpg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5"/>
              </a:rPr>
              <a:t>http://cs.wikipedia.org/wiki/Soubor:Limosa_limosa_2_(Marek_Szczepanek).</a:t>
            </a:r>
            <a:r>
              <a:rPr lang="cs-CZ" dirty="0" smtClean="0">
                <a:hlinkClick r:id="rId5"/>
              </a:rPr>
              <a:t>jpg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6"/>
              </a:rPr>
              <a:t>http://cs.wikipedia.org/wiki/Soubor:Limosa_limosa_(flying)-</a:t>
            </a:r>
            <a:r>
              <a:rPr lang="cs-CZ" dirty="0" smtClean="0">
                <a:hlinkClick r:id="rId6"/>
              </a:rPr>
              <a:t>2.jpg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cs.wikipedia.org/wiki/Soubor:Northern_Lapwing_new.jpg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8"/>
              </a:rPr>
              <a:t>http://cs.wikipedia.org/wiki/Soubor:Kokoszka(Grzecho_Lukasik).</a:t>
            </a:r>
            <a:r>
              <a:rPr lang="cs-CZ" dirty="0" smtClean="0">
                <a:hlinkClick r:id="rId8"/>
              </a:rPr>
              <a:t>jpg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9"/>
              </a:rPr>
              <a:t>http://cs.wikipedia.org/wiki/Soubor:Common_Moorhen_(Gallinula_chloropus)-_</a:t>
            </a:r>
            <a:r>
              <a:rPr lang="cs-CZ" dirty="0" smtClean="0">
                <a:hlinkClick r:id="rId9"/>
              </a:rPr>
              <a:t>Immature_at_Kolkata_I_IMG_2455.jpg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ČABRADOVÁ, Věra; HASCH, František; SEJPKA, Jaroslav a kol. </a:t>
            </a:r>
            <a:r>
              <a:rPr lang="cs-CZ" i="1" dirty="0"/>
              <a:t>Přírodopis 7- učebnice </a:t>
            </a:r>
          </a:p>
          <a:p>
            <a:r>
              <a:rPr lang="cs-CZ" i="1" dirty="0"/>
              <a:t>pro ZŠ a víceletá gymnázia</a:t>
            </a:r>
            <a:r>
              <a:rPr lang="cs-CZ" dirty="0"/>
              <a:t>. Plzeň: Fraus, 2005, ISBN 80-7238-424-4.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6471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477</Words>
  <Application>Microsoft Office PowerPoint</Application>
  <PresentationFormat>Předvádění na obrazovce (4:3)</PresentationFormat>
  <Paragraphs>155</Paragraphs>
  <Slides>15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Dum</cp:lastModifiedBy>
  <cp:revision>23</cp:revision>
  <dcterms:created xsi:type="dcterms:W3CDTF">2011-11-21T15:57:19Z</dcterms:created>
  <dcterms:modified xsi:type="dcterms:W3CDTF">2012-04-30T22:45:13Z</dcterms:modified>
</cp:coreProperties>
</file>