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70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2461A-250E-4A29-9E9B-599CA3838FA1}" type="datetime1">
              <a:rPr lang="en-US" smtClean="0"/>
              <a:pPr/>
              <a:t>11/24/2011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AD66C-382E-48AD-8F4C-E87C4D4A8B28}" type="datetime1">
              <a:rPr lang="en-US" smtClean="0"/>
              <a:pPr/>
              <a:t>11/24/2011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F4ADA4-35DF-4BD1-8C53-4246F035229A}" type="datetime1">
              <a:rPr lang="en-US" smtClean="0"/>
              <a:pPr/>
              <a:t>11/24/2011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F63ED-02B1-490A-8EAD-E0CB136D5388}" type="datetime1">
              <a:rPr lang="en-US" smtClean="0"/>
              <a:pPr/>
              <a:t>11/24/2011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1BB6-685D-4518-8FAD-1882B9671546}" type="datetime1">
              <a:rPr lang="en-US" smtClean="0"/>
              <a:pPr/>
              <a:t>11/24/2011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FFBFE-5C08-4E0E-AF38-FB925F0B4D71}" type="datetime1">
              <a:rPr lang="en-US" smtClean="0"/>
              <a:pPr/>
              <a:t>11/24/2011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3242C-D747-4ADD-80D8-99421268E3A8}" type="datetime1">
              <a:rPr lang="en-US" smtClean="0"/>
              <a:pPr/>
              <a:t>11/24/2011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2007-CDD1-4BCF-B9F4-9D458EFEEFE1}" type="datetime1">
              <a:rPr lang="en-US" smtClean="0"/>
              <a:pPr/>
              <a:t>11/24/2011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F265-CA88-4C30-A9AD-02E6A5184734}" type="datetime1">
              <a:rPr lang="en-US" smtClean="0"/>
              <a:pPr/>
              <a:t>11/24/2011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81099-48EC-46A3-9530-F58EB96AF77C}" type="datetime1">
              <a:rPr lang="en-US" smtClean="0"/>
              <a:pPr/>
              <a:t>11/24/2011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7E24-FFB9-4C73-8C6D-E02A7AD33DB8}" type="datetime1">
              <a:rPr lang="en-US" smtClean="0"/>
              <a:pPr/>
              <a:t>11/24/2011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823242C-D747-4ADD-80D8-99421268E3A8}" type="datetime1">
              <a:rPr lang="en-US" smtClean="0"/>
              <a:pPr/>
              <a:t>11/24/2011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sldNum="0"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0" y="260648"/>
            <a:ext cx="8928992" cy="3175993"/>
          </a:xfrm>
        </p:spPr>
        <p:txBody>
          <a:bodyPr/>
          <a:lstStyle/>
          <a:p>
            <a:r>
              <a:rPr lang="cs-CZ" sz="5400" dirty="0" smtClean="0"/>
              <a:t>ŠABLONA III/2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8800" dirty="0" smtClean="0"/>
              <a:t>PŘEDLOŽKY S,Z</a:t>
            </a:r>
            <a:endParaRPr lang="cs-CZ" sz="88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179512" y="3573016"/>
            <a:ext cx="8784976" cy="12192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HELENA ŠKOPKOVÁ, ZŠ NÁDRAŽNÍ 683, HORNÍ SLAVKOV</a:t>
            </a:r>
          </a:p>
          <a:p>
            <a:r>
              <a:rPr lang="cs-CZ" sz="3600" dirty="0" smtClean="0">
                <a:solidFill>
                  <a:schemeClr val="tx1"/>
                </a:solidFill>
              </a:rPr>
              <a:t>VY_32_INOVACE_322_PŘEDLOŽKY S,Z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797152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885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11560" y="116632"/>
            <a:ext cx="7772400" cy="2505075"/>
          </a:xfrm>
        </p:spPr>
        <p:txBody>
          <a:bodyPr/>
          <a:lstStyle/>
          <a:p>
            <a:r>
              <a:rPr lang="cs-CZ" sz="6600" dirty="0" smtClean="0">
                <a:solidFill>
                  <a:srgbClr val="C00000"/>
                </a:solidFill>
                <a:latin typeface="Snap ITC" pitchFamily="82" charset="0"/>
              </a:rPr>
              <a:t>CO VÍME O PŘEDLOŽKÁCH</a:t>
            </a:r>
            <a:endParaRPr lang="cs-CZ" sz="6600" dirty="0">
              <a:solidFill>
                <a:srgbClr val="C00000"/>
              </a:solidFill>
              <a:latin typeface="Snap ITC" pitchFamily="82" charset="0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107504" y="4068763"/>
            <a:ext cx="9036496" cy="2528589"/>
          </a:xfrm>
        </p:spPr>
        <p:txBody>
          <a:bodyPr>
            <a:normAutofit fontScale="92500" lnSpcReduction="10000"/>
          </a:bodyPr>
          <a:lstStyle/>
          <a:p>
            <a:r>
              <a:rPr lang="cs-CZ" sz="4000" dirty="0" smtClean="0">
                <a:solidFill>
                  <a:srgbClr val="002060"/>
                </a:solidFill>
                <a:latin typeface="+mn-lt"/>
              </a:rPr>
              <a:t>Předložky jsou samostatným slovním druhem.</a:t>
            </a:r>
          </a:p>
          <a:p>
            <a:r>
              <a:rPr lang="cs-CZ" sz="4000" dirty="0" smtClean="0">
                <a:solidFill>
                  <a:srgbClr val="00B050"/>
                </a:solidFill>
                <a:latin typeface="+mn-lt"/>
              </a:rPr>
              <a:t>Spojují se s podstatnými jmény.</a:t>
            </a:r>
          </a:p>
          <a:p>
            <a:r>
              <a:rPr lang="cs-CZ" sz="4000" dirty="0" smtClean="0">
                <a:solidFill>
                  <a:srgbClr val="FFC000"/>
                </a:solidFill>
                <a:latin typeface="+mn-lt"/>
              </a:rPr>
              <a:t>Označujeme je číslem 7. </a:t>
            </a:r>
          </a:p>
          <a:p>
            <a:endParaRPr lang="cs-CZ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49143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353944"/>
          </a:xfrm>
        </p:spPr>
        <p:txBody>
          <a:bodyPr/>
          <a:lstStyle/>
          <a:p>
            <a:r>
              <a:rPr lang="cs-CZ" dirty="0" smtClean="0"/>
              <a:t>Píší se zvlášť.</a:t>
            </a:r>
            <a:br>
              <a:rPr lang="cs-CZ" dirty="0" smtClean="0"/>
            </a:br>
            <a:r>
              <a:rPr lang="cs-CZ" dirty="0" smtClean="0"/>
              <a:t>Při čtení klademe </a:t>
            </a:r>
            <a:br>
              <a:rPr lang="cs-CZ" dirty="0" smtClean="0"/>
            </a:br>
            <a:r>
              <a:rPr lang="cs-CZ" dirty="0" smtClean="0"/>
              <a:t>na předložku důraz a čteme ji dohromady s následujícím slovem.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sz="9600" b="1" i="1" dirty="0" smtClean="0">
                <a:solidFill>
                  <a:srgbClr val="FF0000"/>
                </a:solidFill>
                <a:effectLst/>
              </a:rPr>
              <a:t>s   kočkou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ahnutá šipka nahoru 2"/>
          <p:cNvSpPr/>
          <p:nvPr/>
        </p:nvSpPr>
        <p:spPr>
          <a:xfrm>
            <a:off x="2051720" y="5517232"/>
            <a:ext cx="1728192" cy="576064"/>
          </a:xfrm>
          <a:prstGeom prst="curved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40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1196752"/>
            <a:ext cx="9144000" cy="5544616"/>
          </a:xfrm>
        </p:spPr>
        <p:txBody>
          <a:bodyPr/>
          <a:lstStyle/>
          <a:p>
            <a:r>
              <a:rPr lang="cs-CZ" sz="6000" dirty="0" smtClean="0">
                <a:latin typeface="Comic Sans MS" pitchFamily="66" charset="0"/>
              </a:rPr>
              <a:t> </a:t>
            </a:r>
            <a:r>
              <a:rPr lang="cs-CZ" sz="9600" dirty="0" smtClean="0">
                <a:latin typeface="Comic Sans MS" pitchFamily="66" charset="0"/>
              </a:rPr>
              <a:t>PŘEDLOŽKA</a:t>
            </a:r>
            <a:br>
              <a:rPr lang="cs-CZ" sz="9600" dirty="0" smtClean="0">
                <a:latin typeface="Comic Sans MS" pitchFamily="66" charset="0"/>
              </a:rPr>
            </a:br>
            <a:r>
              <a:rPr lang="cs-CZ" sz="6000" dirty="0" smtClean="0">
                <a:latin typeface="Comic Sans MS" pitchFamily="66" charset="0"/>
              </a:rPr>
              <a:t/>
            </a:r>
            <a:br>
              <a:rPr lang="cs-CZ" sz="6000" dirty="0" smtClean="0">
                <a:latin typeface="Comic Sans MS" pitchFamily="66" charset="0"/>
              </a:rPr>
            </a:br>
            <a:r>
              <a:rPr lang="cs-CZ" sz="9600" dirty="0" smtClean="0">
                <a:latin typeface="Comic Sans MS" pitchFamily="66" charset="0"/>
              </a:rPr>
              <a:t>  </a:t>
            </a:r>
            <a: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  <a:t>Z (ZE)</a:t>
            </a:r>
            <a:br>
              <a:rPr lang="cs-CZ" sz="9600" dirty="0" smtClean="0">
                <a:solidFill>
                  <a:srgbClr val="FF0000"/>
                </a:solidFill>
                <a:latin typeface="Comic Sans MS" pitchFamily="66" charset="0"/>
              </a:rPr>
            </a:b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7200" dirty="0" smtClean="0">
                <a:latin typeface="Snap ITC" pitchFamily="82" charset="0"/>
              </a:rPr>
              <a:t>se pojí s </a:t>
            </a:r>
            <a:r>
              <a:rPr lang="cs-CZ" sz="6600" dirty="0" smtClean="0">
                <a:solidFill>
                  <a:srgbClr val="00B050"/>
                </a:solidFill>
                <a:latin typeface="Snap ITC" pitchFamily="82" charset="0"/>
              </a:rPr>
              <a:t>2. pádem</a:t>
            </a:r>
            <a:r>
              <a:rPr lang="cs-CZ" sz="6000" dirty="0" smtClean="0"/>
              <a:t/>
            </a:r>
            <a:br>
              <a:rPr lang="cs-CZ" sz="6000" dirty="0" smtClean="0"/>
            </a:b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2560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756592" y="908720"/>
            <a:ext cx="10657184" cy="4984576"/>
          </a:xfrm>
        </p:spPr>
        <p:txBody>
          <a:bodyPr/>
          <a:lstStyle/>
          <a:p>
            <a:r>
              <a:rPr lang="cs-CZ" sz="9600" dirty="0" smtClean="0">
                <a:latin typeface="Comic Sans MS" pitchFamily="66" charset="0"/>
              </a:rPr>
              <a:t>PŘEDLOŽKA</a:t>
            </a:r>
            <a:br>
              <a:rPr lang="cs-CZ" sz="9600" dirty="0" smtClean="0">
                <a:latin typeface="Comic Sans MS" pitchFamily="66" charset="0"/>
              </a:rPr>
            </a:br>
            <a:r>
              <a:rPr lang="cs-CZ" sz="9600" dirty="0" smtClean="0">
                <a:solidFill>
                  <a:srgbClr val="FFC000"/>
                </a:solidFill>
                <a:latin typeface="Comic Sans MS" pitchFamily="66" charset="0"/>
              </a:rPr>
              <a:t/>
            </a:r>
            <a:br>
              <a:rPr lang="cs-CZ" sz="9600" dirty="0" smtClean="0">
                <a:solidFill>
                  <a:srgbClr val="FFC000"/>
                </a:solidFill>
                <a:latin typeface="Comic Sans MS" pitchFamily="66" charset="0"/>
              </a:rPr>
            </a:br>
            <a:r>
              <a:rPr lang="cs-CZ" sz="9600" dirty="0" smtClean="0">
                <a:solidFill>
                  <a:srgbClr val="FFC000"/>
                </a:solidFill>
                <a:latin typeface="Comic Sans MS" pitchFamily="66" charset="0"/>
              </a:rPr>
              <a:t>S (SE)</a:t>
            </a:r>
            <a:br>
              <a:rPr lang="cs-CZ" sz="9600" dirty="0" smtClean="0">
                <a:solidFill>
                  <a:srgbClr val="FFC000"/>
                </a:solidFill>
                <a:latin typeface="Comic Sans MS" pitchFamily="66" charset="0"/>
              </a:rPr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6600" dirty="0" smtClean="0">
                <a:latin typeface="Snap ITC" pitchFamily="82" charset="0"/>
              </a:rPr>
              <a:t>se pojí se </a:t>
            </a:r>
            <a:r>
              <a:rPr lang="cs-CZ" sz="6600" dirty="0" smtClean="0">
                <a:solidFill>
                  <a:srgbClr val="00B050"/>
                </a:solidFill>
                <a:latin typeface="Snap ITC" pitchFamily="82" charset="0"/>
              </a:rPr>
              <a:t>7. pádem</a:t>
            </a:r>
            <a:endParaRPr lang="cs-CZ" sz="6600" dirty="0">
              <a:solidFill>
                <a:srgbClr val="00B050"/>
              </a:solidFill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720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16632"/>
            <a:ext cx="8820472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solidFill>
                  <a:srgbClr val="00B050"/>
                </a:solidFill>
              </a:rPr>
              <a:t>Najděte v textu předložky </a:t>
            </a:r>
          </a:p>
          <a:p>
            <a:r>
              <a:rPr lang="cs-CZ" sz="4400" dirty="0" smtClean="0">
                <a:latin typeface="Comic Sans MS" pitchFamily="66" charset="0"/>
              </a:rPr>
              <a:t>Slyšeli hlasy</a:t>
            </a:r>
            <a:r>
              <a:rPr lang="cs-CZ" sz="44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4400" dirty="0" smtClean="0">
                <a:latin typeface="Comic Sans MS" pitchFamily="66" charset="0"/>
              </a:rPr>
              <a:t>z</a:t>
            </a:r>
            <a:r>
              <a:rPr lang="cs-CZ" sz="44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4400" dirty="0" smtClean="0">
                <a:latin typeface="Comic Sans MS" pitchFamily="66" charset="0"/>
              </a:rPr>
              <a:t>rozhlasu. </a:t>
            </a:r>
          </a:p>
          <a:p>
            <a:r>
              <a:rPr lang="cs-CZ" sz="4400" dirty="0" smtClean="0">
                <a:latin typeface="Comic Sans MS" pitchFamily="66" charset="0"/>
              </a:rPr>
              <a:t>Pavučina visí ze stropu. </a:t>
            </a:r>
          </a:p>
          <a:p>
            <a:r>
              <a:rPr lang="cs-CZ" sz="4400" dirty="0" smtClean="0">
                <a:latin typeface="Comic Sans MS" pitchFamily="66" charset="0"/>
              </a:rPr>
              <a:t>Mám rád buchty</a:t>
            </a:r>
            <a:r>
              <a:rPr lang="cs-CZ" sz="4400" dirty="0">
                <a:latin typeface="Comic Sans MS" pitchFamily="66" charset="0"/>
              </a:rPr>
              <a:t> </a:t>
            </a:r>
            <a:r>
              <a:rPr lang="cs-CZ" sz="4400" dirty="0" smtClean="0">
                <a:latin typeface="Comic Sans MS" pitchFamily="66" charset="0"/>
              </a:rPr>
              <a:t>s mákem.</a:t>
            </a:r>
          </a:p>
          <a:p>
            <a:r>
              <a:rPr lang="cs-CZ" sz="4400" dirty="0" smtClean="0">
                <a:latin typeface="Comic Sans MS" pitchFamily="66" charset="0"/>
              </a:rPr>
              <a:t>Odešel</a:t>
            </a:r>
            <a:r>
              <a:rPr lang="cs-CZ" sz="4400" dirty="0">
                <a:latin typeface="Comic Sans MS" pitchFamily="66" charset="0"/>
              </a:rPr>
              <a:t> </a:t>
            </a:r>
            <a:r>
              <a:rPr lang="cs-CZ" sz="4400" dirty="0" smtClean="0">
                <a:latin typeface="Comic Sans MS" pitchFamily="66" charset="0"/>
              </a:rPr>
              <a:t>se sliby.</a:t>
            </a:r>
          </a:p>
          <a:p>
            <a:r>
              <a:rPr lang="cs-CZ" sz="4400" dirty="0" smtClean="0">
                <a:latin typeface="Comic Sans MS" pitchFamily="66" charset="0"/>
              </a:rPr>
              <a:t>Vyrobíme výrobek z papíru.</a:t>
            </a:r>
          </a:p>
          <a:p>
            <a:r>
              <a:rPr lang="cs-CZ" sz="4400" dirty="0" smtClean="0">
                <a:latin typeface="Comic Sans MS" pitchFamily="66" charset="0"/>
              </a:rPr>
              <a:t>Socha byla vytesána z mramoru.</a:t>
            </a:r>
          </a:p>
          <a:p>
            <a:r>
              <a:rPr lang="cs-CZ" sz="4400" dirty="0" smtClean="0">
                <a:latin typeface="Comic Sans MS" pitchFamily="66" charset="0"/>
              </a:rPr>
              <a:t>Vrátil se z Austrálie.</a:t>
            </a:r>
          </a:p>
          <a:p>
            <a:r>
              <a:rPr lang="cs-CZ" sz="4400" dirty="0" smtClean="0">
                <a:latin typeface="Comic Sans MS" pitchFamily="66" charset="0"/>
              </a:rPr>
              <a:t>Pojedeme se sestrou</a:t>
            </a:r>
            <a:r>
              <a:rPr lang="cs-CZ" sz="44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4400" dirty="0" smtClean="0">
                <a:latin typeface="Comic Sans MS" pitchFamily="66" charset="0"/>
              </a:rPr>
              <a:t>z Prahy vlakem.</a:t>
            </a:r>
          </a:p>
          <a:p>
            <a:endParaRPr lang="cs-CZ" sz="4400" dirty="0" smtClean="0">
              <a:latin typeface="Comic Sans MS" pitchFamily="66" charset="0"/>
            </a:endParaRPr>
          </a:p>
          <a:p>
            <a:endParaRPr lang="cs-CZ" sz="4400" dirty="0" smtClean="0">
              <a:latin typeface="Comic Sans MS" pitchFamily="66" charset="0"/>
            </a:endParaRPr>
          </a:p>
          <a:p>
            <a:endParaRPr lang="cs-CZ" sz="4400" dirty="0" smtClean="0">
              <a:latin typeface="Comic Sans MS" pitchFamily="66" charset="0"/>
            </a:endParaRPr>
          </a:p>
          <a:p>
            <a:r>
              <a:rPr lang="cs-CZ" sz="4400" dirty="0" smtClean="0">
                <a:latin typeface="Comic Sans MS" pitchFamily="66" charset="0"/>
              </a:rPr>
              <a:t>     </a:t>
            </a:r>
            <a:endParaRPr lang="cs-CZ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98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116632"/>
            <a:ext cx="8820472" cy="9510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solidFill>
                  <a:srgbClr val="00B050"/>
                </a:solidFill>
              </a:rPr>
              <a:t>Máte správně?</a:t>
            </a:r>
          </a:p>
          <a:p>
            <a:r>
              <a:rPr lang="cs-CZ" sz="4400" dirty="0" smtClean="0">
                <a:latin typeface="Comic Sans MS" pitchFamily="66" charset="0"/>
              </a:rPr>
              <a:t>Slyšeli hlasy</a:t>
            </a:r>
            <a:r>
              <a:rPr lang="cs-CZ" sz="44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4400" u="sng" dirty="0" smtClean="0">
                <a:solidFill>
                  <a:srgbClr val="FF0000"/>
                </a:solidFill>
                <a:latin typeface="Comic Sans MS" pitchFamily="66" charset="0"/>
              </a:rPr>
              <a:t>z</a:t>
            </a:r>
            <a:r>
              <a:rPr lang="cs-CZ" sz="44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4400" dirty="0" smtClean="0">
                <a:latin typeface="Comic Sans MS" pitchFamily="66" charset="0"/>
              </a:rPr>
              <a:t>rozhlasu. </a:t>
            </a:r>
          </a:p>
          <a:p>
            <a:r>
              <a:rPr lang="cs-CZ" sz="4400" dirty="0" smtClean="0">
                <a:latin typeface="Comic Sans MS" pitchFamily="66" charset="0"/>
              </a:rPr>
              <a:t>Pavučina visí </a:t>
            </a:r>
            <a:r>
              <a:rPr lang="cs-CZ" sz="4400" u="sng" dirty="0" smtClean="0">
                <a:solidFill>
                  <a:srgbClr val="FF0000"/>
                </a:solidFill>
                <a:latin typeface="Comic Sans MS" pitchFamily="66" charset="0"/>
              </a:rPr>
              <a:t>ze</a:t>
            </a:r>
            <a:r>
              <a:rPr lang="cs-CZ" sz="4400" dirty="0" smtClean="0">
                <a:latin typeface="Comic Sans MS" pitchFamily="66" charset="0"/>
              </a:rPr>
              <a:t> stropu. </a:t>
            </a:r>
          </a:p>
          <a:p>
            <a:r>
              <a:rPr lang="cs-CZ" sz="4400" dirty="0" smtClean="0">
                <a:latin typeface="Comic Sans MS" pitchFamily="66" charset="0"/>
              </a:rPr>
              <a:t>Mám rád buchty</a:t>
            </a:r>
            <a:r>
              <a:rPr lang="cs-CZ" sz="4400" u="sng" dirty="0" smtClean="0">
                <a:solidFill>
                  <a:srgbClr val="FF0000"/>
                </a:solidFill>
                <a:latin typeface="Comic Sans MS" pitchFamily="66" charset="0"/>
              </a:rPr>
              <a:t> s </a:t>
            </a:r>
            <a:r>
              <a:rPr lang="cs-CZ" sz="4400" dirty="0" smtClean="0">
                <a:latin typeface="Comic Sans MS" pitchFamily="66" charset="0"/>
              </a:rPr>
              <a:t>mákem.</a:t>
            </a:r>
          </a:p>
          <a:p>
            <a:r>
              <a:rPr lang="cs-CZ" sz="4400" dirty="0" smtClean="0">
                <a:latin typeface="Comic Sans MS" pitchFamily="66" charset="0"/>
              </a:rPr>
              <a:t>Odešel</a:t>
            </a:r>
            <a:r>
              <a:rPr lang="cs-CZ" sz="4400" u="sng" dirty="0" smtClean="0">
                <a:solidFill>
                  <a:srgbClr val="FF0000"/>
                </a:solidFill>
                <a:latin typeface="Comic Sans MS" pitchFamily="66" charset="0"/>
              </a:rPr>
              <a:t> se </a:t>
            </a:r>
            <a:r>
              <a:rPr lang="cs-CZ" sz="4400" dirty="0" smtClean="0">
                <a:latin typeface="Comic Sans MS" pitchFamily="66" charset="0"/>
              </a:rPr>
              <a:t>sliby.</a:t>
            </a:r>
          </a:p>
          <a:p>
            <a:r>
              <a:rPr lang="cs-CZ" sz="4400" dirty="0" smtClean="0">
                <a:latin typeface="Comic Sans MS" pitchFamily="66" charset="0"/>
              </a:rPr>
              <a:t>Vyrobíme výrobek </a:t>
            </a:r>
            <a:r>
              <a:rPr lang="cs-CZ" sz="4400" u="sng" dirty="0" smtClean="0">
                <a:solidFill>
                  <a:srgbClr val="FF0000"/>
                </a:solidFill>
                <a:latin typeface="Comic Sans MS" pitchFamily="66" charset="0"/>
              </a:rPr>
              <a:t>z</a:t>
            </a:r>
            <a:r>
              <a:rPr lang="cs-CZ" sz="4400" dirty="0" smtClean="0">
                <a:latin typeface="Comic Sans MS" pitchFamily="66" charset="0"/>
              </a:rPr>
              <a:t> papíru.</a:t>
            </a:r>
          </a:p>
          <a:p>
            <a:r>
              <a:rPr lang="cs-CZ" sz="4400" dirty="0" smtClean="0">
                <a:latin typeface="Comic Sans MS" pitchFamily="66" charset="0"/>
              </a:rPr>
              <a:t>Socha byla vytesána </a:t>
            </a:r>
            <a:r>
              <a:rPr lang="cs-CZ" sz="4400" u="sng" dirty="0" smtClean="0">
                <a:solidFill>
                  <a:srgbClr val="FF0000"/>
                </a:solidFill>
                <a:latin typeface="Comic Sans MS" pitchFamily="66" charset="0"/>
              </a:rPr>
              <a:t>z</a:t>
            </a:r>
            <a:r>
              <a:rPr lang="cs-CZ" sz="4400" dirty="0" smtClean="0">
                <a:latin typeface="Comic Sans MS" pitchFamily="66" charset="0"/>
              </a:rPr>
              <a:t> mramoru.</a:t>
            </a:r>
          </a:p>
          <a:p>
            <a:r>
              <a:rPr lang="cs-CZ" sz="4400" dirty="0" smtClean="0">
                <a:latin typeface="Comic Sans MS" pitchFamily="66" charset="0"/>
              </a:rPr>
              <a:t>Vrátil se </a:t>
            </a:r>
            <a:r>
              <a:rPr lang="cs-CZ" sz="4400" u="sng" dirty="0" smtClean="0">
                <a:solidFill>
                  <a:srgbClr val="FF0000"/>
                </a:solidFill>
                <a:latin typeface="Comic Sans MS" pitchFamily="66" charset="0"/>
              </a:rPr>
              <a:t>z</a:t>
            </a:r>
            <a:r>
              <a:rPr lang="cs-CZ" sz="4400" dirty="0" smtClean="0">
                <a:latin typeface="Comic Sans MS" pitchFamily="66" charset="0"/>
              </a:rPr>
              <a:t> Austrálie.</a:t>
            </a:r>
          </a:p>
          <a:p>
            <a:r>
              <a:rPr lang="cs-CZ" sz="4400" dirty="0" smtClean="0">
                <a:latin typeface="Comic Sans MS" pitchFamily="66" charset="0"/>
              </a:rPr>
              <a:t>Pojedeme </a:t>
            </a:r>
            <a:r>
              <a:rPr lang="cs-CZ" sz="4400" u="sng" dirty="0" smtClean="0">
                <a:solidFill>
                  <a:srgbClr val="FF0000"/>
                </a:solidFill>
                <a:latin typeface="Comic Sans MS" pitchFamily="66" charset="0"/>
              </a:rPr>
              <a:t>se</a:t>
            </a:r>
            <a:r>
              <a:rPr lang="cs-CZ" sz="4400" dirty="0" smtClean="0">
                <a:latin typeface="Comic Sans MS" pitchFamily="66" charset="0"/>
              </a:rPr>
              <a:t> sestrou</a:t>
            </a:r>
            <a:r>
              <a:rPr lang="cs-CZ" sz="44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4400" u="sng" dirty="0" smtClean="0">
                <a:solidFill>
                  <a:srgbClr val="FF0000"/>
                </a:solidFill>
                <a:latin typeface="Comic Sans MS" pitchFamily="66" charset="0"/>
              </a:rPr>
              <a:t>z</a:t>
            </a:r>
            <a:r>
              <a:rPr lang="cs-CZ" sz="440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cs-CZ" sz="4400" dirty="0" smtClean="0">
                <a:latin typeface="Comic Sans MS" pitchFamily="66" charset="0"/>
              </a:rPr>
              <a:t>Prahy vlakem.</a:t>
            </a:r>
          </a:p>
          <a:p>
            <a:endParaRPr lang="cs-CZ" sz="4400" dirty="0" smtClean="0">
              <a:latin typeface="Comic Sans MS" pitchFamily="66" charset="0"/>
            </a:endParaRPr>
          </a:p>
          <a:p>
            <a:endParaRPr lang="cs-CZ" sz="4400" dirty="0" smtClean="0">
              <a:latin typeface="Comic Sans MS" pitchFamily="66" charset="0"/>
            </a:endParaRPr>
          </a:p>
          <a:p>
            <a:endParaRPr lang="cs-CZ" sz="4400" dirty="0" smtClean="0">
              <a:latin typeface="Comic Sans MS" pitchFamily="66" charset="0"/>
            </a:endParaRPr>
          </a:p>
          <a:p>
            <a:r>
              <a:rPr lang="cs-CZ" sz="4400" dirty="0" smtClean="0">
                <a:latin typeface="Comic Sans MS" pitchFamily="66" charset="0"/>
              </a:rPr>
              <a:t>     </a:t>
            </a:r>
            <a:endParaRPr lang="cs-CZ" sz="4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451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08720"/>
            <a:ext cx="806489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V  těchto větách určete  správný pád podstatného jména stojícího  </a:t>
            </a:r>
          </a:p>
          <a:p>
            <a:r>
              <a:rPr lang="cs-CZ" sz="7200" dirty="0">
                <a:solidFill>
                  <a:srgbClr val="00B050"/>
                </a:solidFill>
                <a:latin typeface="Comic Sans MS" pitchFamily="66" charset="0"/>
              </a:rPr>
              <a:t>z</a:t>
            </a:r>
            <a:r>
              <a:rPr lang="cs-CZ" sz="7200" dirty="0" smtClean="0">
                <a:solidFill>
                  <a:srgbClr val="00B050"/>
                </a:solidFill>
                <a:latin typeface="Comic Sans MS" pitchFamily="66" charset="0"/>
              </a:rPr>
              <a:t>a předložkou. </a:t>
            </a:r>
            <a:endParaRPr lang="cs-CZ" sz="7200" dirty="0">
              <a:solidFill>
                <a:srgbClr val="00B05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78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ál 8"/>
          <p:cNvSpPr/>
          <p:nvPr/>
        </p:nvSpPr>
        <p:spPr>
          <a:xfrm>
            <a:off x="683568" y="4039999"/>
            <a:ext cx="936104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267744" y="4996974"/>
            <a:ext cx="1008114" cy="1008112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3783627" y="4996974"/>
            <a:ext cx="997558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4234822" y="3892673"/>
            <a:ext cx="994435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506625" y="3103895"/>
            <a:ext cx="921359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351579" y="2022753"/>
            <a:ext cx="864096" cy="896715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7020272" y="1236141"/>
            <a:ext cx="864096" cy="864095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2736599" y="1158657"/>
            <a:ext cx="864096" cy="86409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233887" y="2132167"/>
            <a:ext cx="918445" cy="894581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11832" y="645631"/>
            <a:ext cx="9144000" cy="6494085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sz="3200" i="1" dirty="0" smtClean="0">
                <a:solidFill>
                  <a:srgbClr val="00B050"/>
                </a:solidFill>
              </a:rPr>
              <a:t>Určíme pád podstatného jména stojícího za předložkou</a:t>
            </a:r>
          </a:p>
          <a:p>
            <a:r>
              <a:rPr lang="cs-CZ" sz="3200" i="1" dirty="0" smtClean="0">
                <a:solidFill>
                  <a:srgbClr val="00B050"/>
                </a:solidFill>
              </a:rPr>
              <a:t>                           </a:t>
            </a:r>
            <a:r>
              <a:rPr lang="cs-CZ" sz="3200" b="1" i="1" dirty="0" smtClean="0">
                <a:solidFill>
                  <a:srgbClr val="FF0000"/>
                </a:solidFill>
              </a:rPr>
              <a:t>2.p                                      </a:t>
            </a:r>
            <a:r>
              <a:rPr lang="cs-CZ" sz="3200" b="1" i="1" dirty="0" err="1" smtClean="0">
                <a:solidFill>
                  <a:srgbClr val="FF0000"/>
                </a:solidFill>
              </a:rPr>
              <a:t>2.p</a:t>
            </a:r>
            <a:endParaRPr lang="cs-CZ" sz="3200" b="1" i="1" dirty="0" smtClean="0">
              <a:solidFill>
                <a:srgbClr val="FF0000"/>
              </a:solidFill>
            </a:endParaRPr>
          </a:p>
          <a:p>
            <a:r>
              <a:rPr lang="cs-CZ" sz="3200" i="1" dirty="0" smtClean="0"/>
              <a:t> Slyšeli hlasy</a:t>
            </a:r>
            <a:r>
              <a:rPr lang="cs-CZ" sz="3200" i="1" u="sng" dirty="0" smtClean="0">
                <a:solidFill>
                  <a:srgbClr val="FF0000"/>
                </a:solidFill>
              </a:rPr>
              <a:t> z </a:t>
            </a:r>
            <a:r>
              <a:rPr lang="cs-CZ" sz="3200" i="1" dirty="0" smtClean="0"/>
              <a:t>rozhlasu. Pavučina visí </a:t>
            </a:r>
            <a:r>
              <a:rPr lang="cs-CZ" sz="3200" i="1" u="sng" dirty="0" smtClean="0">
                <a:solidFill>
                  <a:srgbClr val="FF0000"/>
                </a:solidFill>
              </a:rPr>
              <a:t>ze </a:t>
            </a:r>
            <a:r>
              <a:rPr lang="cs-CZ" sz="3200" i="1" dirty="0" smtClean="0"/>
              <a:t>stropu</a:t>
            </a:r>
            <a:r>
              <a:rPr lang="cs-CZ" sz="3200" b="1" i="1" dirty="0" smtClean="0"/>
              <a:t>.</a:t>
            </a:r>
          </a:p>
          <a:p>
            <a:r>
              <a:rPr lang="cs-CZ" sz="3200" b="1" i="1" dirty="0" smtClean="0"/>
              <a:t>                                </a:t>
            </a:r>
            <a:r>
              <a:rPr lang="cs-CZ" sz="3200" b="1" i="1" dirty="0" smtClean="0">
                <a:solidFill>
                  <a:srgbClr val="FF0000"/>
                </a:solidFill>
              </a:rPr>
              <a:t> </a:t>
            </a:r>
            <a:r>
              <a:rPr lang="cs-CZ" sz="3200" b="1" i="1" dirty="0" smtClean="0">
                <a:solidFill>
                  <a:srgbClr val="FFC000"/>
                </a:solidFill>
              </a:rPr>
              <a:t>7.p</a:t>
            </a:r>
            <a:r>
              <a:rPr lang="cs-CZ" sz="3200" b="1" i="1" dirty="0" smtClean="0">
                <a:solidFill>
                  <a:srgbClr val="FF0000"/>
                </a:solidFill>
              </a:rPr>
              <a:t>                        </a:t>
            </a:r>
            <a:r>
              <a:rPr lang="cs-CZ" sz="3200" b="1" i="1" dirty="0" err="1" smtClean="0">
                <a:solidFill>
                  <a:srgbClr val="FFC000"/>
                </a:solidFill>
              </a:rPr>
              <a:t>7.p</a:t>
            </a:r>
            <a:endParaRPr lang="cs-CZ" sz="3200" b="1" i="1" dirty="0" smtClean="0">
              <a:solidFill>
                <a:srgbClr val="FFC000"/>
              </a:solidFill>
            </a:endParaRPr>
          </a:p>
          <a:p>
            <a:r>
              <a:rPr lang="cs-CZ" sz="3200" i="1" dirty="0" smtClean="0"/>
              <a:t>Mám rád buchty s mákem. Odešel se sliby.</a:t>
            </a:r>
          </a:p>
          <a:p>
            <a:r>
              <a:rPr lang="cs-CZ" sz="3200" i="1" dirty="0"/>
              <a:t> </a:t>
            </a:r>
            <a:r>
              <a:rPr lang="cs-CZ" sz="3200" i="1" dirty="0" smtClean="0"/>
              <a:t>                                  </a:t>
            </a:r>
            <a:r>
              <a:rPr lang="cs-CZ" sz="3200" b="1" i="1" dirty="0" smtClean="0">
                <a:solidFill>
                  <a:srgbClr val="FF0000"/>
                </a:solidFill>
              </a:rPr>
              <a:t>2.p</a:t>
            </a:r>
          </a:p>
          <a:p>
            <a:r>
              <a:rPr lang="cs-CZ" sz="3200" i="1" dirty="0" smtClean="0"/>
              <a:t>Vyrobíme výrobek </a:t>
            </a:r>
            <a:r>
              <a:rPr lang="cs-CZ" sz="3200" i="1" u="sng" dirty="0" smtClean="0">
                <a:solidFill>
                  <a:srgbClr val="FF0000"/>
                </a:solidFill>
              </a:rPr>
              <a:t>z</a:t>
            </a:r>
            <a:r>
              <a:rPr lang="cs-CZ" sz="3200" i="1" dirty="0" smtClean="0"/>
              <a:t> papíru. Socha byla vytesána</a:t>
            </a:r>
          </a:p>
          <a:p>
            <a:r>
              <a:rPr lang="cs-CZ" sz="3200" i="1" dirty="0" smtClean="0"/>
              <a:t>        </a:t>
            </a:r>
            <a:r>
              <a:rPr lang="cs-CZ" sz="3200" b="1" i="1" dirty="0" smtClean="0">
                <a:solidFill>
                  <a:srgbClr val="FF0000"/>
                </a:solidFill>
              </a:rPr>
              <a:t>2.p                              </a:t>
            </a:r>
            <a:r>
              <a:rPr lang="cs-CZ" sz="3200" b="1" i="1" dirty="0" err="1" smtClean="0">
                <a:solidFill>
                  <a:srgbClr val="FF0000"/>
                </a:solidFill>
              </a:rPr>
              <a:t>2.p</a:t>
            </a:r>
            <a:endParaRPr lang="cs-CZ" sz="3200" b="1" i="1" dirty="0" smtClean="0">
              <a:solidFill>
                <a:srgbClr val="FF0000"/>
              </a:solidFill>
            </a:endParaRPr>
          </a:p>
          <a:p>
            <a:r>
              <a:rPr lang="cs-CZ" sz="3200" i="1" dirty="0" smtClean="0"/>
              <a:t> </a:t>
            </a:r>
            <a:r>
              <a:rPr lang="cs-CZ" sz="3200" i="1" u="sng" dirty="0" smtClean="0">
                <a:solidFill>
                  <a:srgbClr val="FF0000"/>
                </a:solidFill>
              </a:rPr>
              <a:t>z</a:t>
            </a:r>
            <a:r>
              <a:rPr lang="cs-CZ" sz="3200" i="1" dirty="0" smtClean="0"/>
              <a:t> mramoru. Vrátil se </a:t>
            </a:r>
            <a:r>
              <a:rPr lang="cs-CZ" sz="3200" i="1" u="sng" dirty="0" smtClean="0">
                <a:solidFill>
                  <a:srgbClr val="FF0000"/>
                </a:solidFill>
              </a:rPr>
              <a:t>z</a:t>
            </a:r>
            <a:r>
              <a:rPr lang="cs-CZ" sz="3200" i="1" dirty="0" smtClean="0"/>
              <a:t> Austrálie. </a:t>
            </a:r>
          </a:p>
          <a:p>
            <a:r>
              <a:rPr lang="cs-CZ" sz="3200" i="1" dirty="0" smtClean="0">
                <a:solidFill>
                  <a:srgbClr val="FF0000"/>
                </a:solidFill>
              </a:rPr>
              <a:t>                        </a:t>
            </a:r>
            <a:r>
              <a:rPr lang="cs-CZ" sz="3200" b="1" i="1" dirty="0" smtClean="0">
                <a:solidFill>
                  <a:srgbClr val="FFC000"/>
                </a:solidFill>
              </a:rPr>
              <a:t>7.p</a:t>
            </a:r>
            <a:r>
              <a:rPr lang="cs-CZ" sz="3200" b="1" i="1" dirty="0" smtClean="0">
                <a:solidFill>
                  <a:srgbClr val="FF0000"/>
                </a:solidFill>
              </a:rPr>
              <a:t>         2.p</a:t>
            </a:r>
            <a:endParaRPr lang="cs-CZ" sz="3200" i="1" dirty="0">
              <a:solidFill>
                <a:srgbClr val="FF0000"/>
              </a:solidFill>
            </a:endParaRPr>
          </a:p>
          <a:p>
            <a:r>
              <a:rPr lang="cs-CZ" sz="3200" i="1" dirty="0" smtClean="0"/>
              <a:t>Pojedeme </a:t>
            </a:r>
            <a:r>
              <a:rPr lang="cs-CZ" sz="3200" i="1" u="sng" dirty="0" smtClean="0">
                <a:solidFill>
                  <a:srgbClr val="FF0000"/>
                </a:solidFill>
              </a:rPr>
              <a:t>se</a:t>
            </a:r>
            <a:r>
              <a:rPr lang="cs-CZ" sz="3200" i="1" dirty="0" smtClean="0"/>
              <a:t> sestrou </a:t>
            </a:r>
            <a:r>
              <a:rPr lang="cs-CZ" sz="3200" i="1" u="sng" dirty="0" smtClean="0">
                <a:solidFill>
                  <a:srgbClr val="FF0000"/>
                </a:solidFill>
              </a:rPr>
              <a:t>z</a:t>
            </a:r>
            <a:r>
              <a:rPr lang="cs-CZ" sz="3200" i="1" dirty="0" smtClean="0"/>
              <a:t> Prahy vlakem.</a:t>
            </a:r>
          </a:p>
          <a:p>
            <a:endParaRPr lang="cs-CZ" sz="3200" b="1" i="1" dirty="0" smtClean="0"/>
          </a:p>
          <a:p>
            <a:endParaRPr lang="cs-CZ" sz="3200" b="1" i="1" dirty="0"/>
          </a:p>
        </p:txBody>
      </p:sp>
    </p:spTree>
    <p:extLst>
      <p:ext uri="{BB962C8B-B14F-4D97-AF65-F5344CB8AC3E}">
        <p14:creationId xmlns:p14="http://schemas.microsoft.com/office/powerpoint/2010/main" val="3041087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0"/>
            <a:ext cx="9144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i="1" dirty="0" smtClean="0">
                <a:solidFill>
                  <a:srgbClr val="00B050"/>
                </a:solidFill>
              </a:rPr>
              <a:t>  Přidejte správnou předložku </a:t>
            </a:r>
            <a:endParaRPr lang="cs-CZ" sz="4400" i="1" dirty="0">
              <a:solidFill>
                <a:srgbClr val="00B050"/>
              </a:solidFill>
            </a:endParaRPr>
          </a:p>
        </p:txBody>
      </p:sp>
      <p:pic>
        <p:nvPicPr>
          <p:cNvPr id="2051" name="Picture 3" descr="C:\Users\skophe\AppData\Local\Microsoft\Windows\Temporary Internet Files\Content.IE5\SVB9MRNZ\MC9003710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9439"/>
            <a:ext cx="8060851" cy="532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 rot="20698623">
            <a:off x="2527821" y="1598631"/>
            <a:ext cx="5343346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cs-CZ" sz="4400" b="1" dirty="0"/>
          </a:p>
        </p:txBody>
      </p:sp>
      <p:sp>
        <p:nvSpPr>
          <p:cNvPr id="5" name="Obdélník 4"/>
          <p:cNvSpPr/>
          <p:nvPr/>
        </p:nvSpPr>
        <p:spPr>
          <a:xfrm rot="9160878">
            <a:off x="3088452" y="3599468"/>
            <a:ext cx="5328592" cy="7920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 rot="19968678">
            <a:off x="4213106" y="3254328"/>
            <a:ext cx="4464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___ciziny </a:t>
            </a:r>
            <a:endParaRPr lang="cs-CZ" sz="4400" dirty="0"/>
          </a:p>
        </p:txBody>
      </p:sp>
      <p:sp>
        <p:nvSpPr>
          <p:cNvPr id="7" name="TextovéPole 6"/>
          <p:cNvSpPr txBox="1"/>
          <p:nvPr/>
        </p:nvSpPr>
        <p:spPr>
          <a:xfrm rot="20732034">
            <a:off x="2843808" y="1644770"/>
            <a:ext cx="47525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400" dirty="0" smtClean="0"/>
              <a:t>chléb ___ máslem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58224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kophe\AppData\Local\Microsoft\Windows\Temporary Internet Files\Content.IE5\SVB9MRNZ\MC9003710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67187"/>
            <a:ext cx="8496944" cy="561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 rot="20768840">
            <a:off x="2294742" y="1885475"/>
            <a:ext cx="5256584" cy="8640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 rot="20788347">
            <a:off x="2463038" y="1902027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800" dirty="0" smtClean="0"/>
              <a:t>čaj ___ cukrem  </a:t>
            </a:r>
            <a:endParaRPr lang="cs-CZ" sz="4800" dirty="0"/>
          </a:p>
        </p:txBody>
      </p:sp>
      <p:sp>
        <p:nvSpPr>
          <p:cNvPr id="4" name="Obdélník 3"/>
          <p:cNvSpPr/>
          <p:nvPr/>
        </p:nvSpPr>
        <p:spPr>
          <a:xfrm rot="20013768">
            <a:off x="3065852" y="3721711"/>
            <a:ext cx="5184576" cy="7920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 rot="20008483">
            <a:off x="3281875" y="3748841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800" dirty="0" smtClean="0"/>
              <a:t>vývar ___ kostí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411062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kophe\AppData\Local\Microsoft\Windows\Temporary Internet Files\Content.IE5\SVB9MRNZ\MC9003710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637126"/>
            <a:ext cx="8280920" cy="546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 rot="20729906">
            <a:off x="2366748" y="1698965"/>
            <a:ext cx="5096845" cy="8640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 rot="20717805">
            <a:off x="2395867" y="1726414"/>
            <a:ext cx="51901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400" dirty="0" smtClean="0"/>
              <a:t>buchty __  povidly</a:t>
            </a:r>
            <a:endParaRPr lang="cs-CZ" sz="4400" dirty="0"/>
          </a:p>
        </p:txBody>
      </p:sp>
      <p:sp>
        <p:nvSpPr>
          <p:cNvPr id="4" name="Obdélník 3"/>
          <p:cNvSpPr/>
          <p:nvPr/>
        </p:nvSpPr>
        <p:spPr>
          <a:xfrm rot="19994618">
            <a:off x="3137005" y="3465807"/>
            <a:ext cx="5184576" cy="9361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 rot="19940925">
            <a:off x="3101002" y="3518361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800" dirty="0" smtClean="0"/>
              <a:t>spadl ___ stromu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30700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kophe\AppData\Local\Microsoft\Windows\Temporary Internet Files\Content.IE5\SVB9MRNZ\MC90037109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48679"/>
            <a:ext cx="8604448" cy="5682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 rot="20802129">
            <a:off x="2224107" y="1728493"/>
            <a:ext cx="5306321" cy="9361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 rot="20818220">
            <a:off x="2245593" y="1702065"/>
            <a:ext cx="53550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800" dirty="0" smtClean="0"/>
              <a:t>sklenice ___ skla</a:t>
            </a:r>
            <a:endParaRPr lang="cs-CZ" sz="4800" dirty="0"/>
          </a:p>
        </p:txBody>
      </p:sp>
      <p:sp>
        <p:nvSpPr>
          <p:cNvPr id="5" name="Obdélník 4"/>
          <p:cNvSpPr/>
          <p:nvPr/>
        </p:nvSpPr>
        <p:spPr>
          <a:xfrm rot="19967996">
            <a:off x="3068848" y="3482127"/>
            <a:ext cx="5562929" cy="93610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 rot="19988161">
            <a:off x="2828358" y="3604695"/>
            <a:ext cx="610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</a:t>
            </a:r>
            <a:r>
              <a:rPr lang="cs-CZ" sz="4800" dirty="0" smtClean="0"/>
              <a:t>nudle __ tvarohem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567858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8928992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  <a:latin typeface="Comic Sans MS" pitchFamily="66" charset="0"/>
              </a:rPr>
              <a:t>ŘEŠENÍ :</a:t>
            </a:r>
          </a:p>
          <a:p>
            <a:r>
              <a:rPr lang="cs-CZ" sz="4800" dirty="0">
                <a:solidFill>
                  <a:srgbClr val="0070C0"/>
                </a:solidFill>
                <a:latin typeface="Comic Sans MS" pitchFamily="66" charset="0"/>
              </a:rPr>
              <a:t>c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hléb </a:t>
            </a:r>
            <a:r>
              <a:rPr lang="cs-CZ" sz="4800" u="sng" dirty="0" smtClean="0">
                <a:solidFill>
                  <a:srgbClr val="FF0000"/>
                </a:solidFill>
                <a:latin typeface="Comic Sans MS" pitchFamily="66" charset="0"/>
              </a:rPr>
              <a:t>s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 máslem</a:t>
            </a:r>
          </a:p>
          <a:p>
            <a:r>
              <a:rPr lang="cs-CZ" sz="4800" u="sng" dirty="0">
                <a:solidFill>
                  <a:srgbClr val="FF0000"/>
                </a:solidFill>
                <a:latin typeface="Comic Sans MS" pitchFamily="66" charset="0"/>
              </a:rPr>
              <a:t>z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 ciziny</a:t>
            </a:r>
          </a:p>
          <a:p>
            <a:r>
              <a:rPr lang="cs-CZ" sz="4800" dirty="0">
                <a:solidFill>
                  <a:srgbClr val="0070C0"/>
                </a:solidFill>
                <a:latin typeface="Comic Sans MS" pitchFamily="66" charset="0"/>
              </a:rPr>
              <a:t>č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aj </a:t>
            </a:r>
            <a:r>
              <a:rPr lang="cs-CZ" sz="4800" u="sng" dirty="0" smtClean="0">
                <a:solidFill>
                  <a:srgbClr val="FF0000"/>
                </a:solidFill>
                <a:latin typeface="Comic Sans MS" pitchFamily="66" charset="0"/>
              </a:rPr>
              <a:t>s 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cukrem</a:t>
            </a:r>
          </a:p>
          <a:p>
            <a:r>
              <a:rPr lang="cs-CZ" sz="4800" dirty="0">
                <a:solidFill>
                  <a:srgbClr val="0070C0"/>
                </a:solidFill>
                <a:latin typeface="Comic Sans MS" pitchFamily="66" charset="0"/>
              </a:rPr>
              <a:t>v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ývar </a:t>
            </a:r>
            <a:r>
              <a:rPr lang="cs-CZ" sz="4800" u="sng" dirty="0" smtClean="0">
                <a:solidFill>
                  <a:srgbClr val="FF0000"/>
                </a:solidFill>
                <a:latin typeface="Comic Sans MS" pitchFamily="66" charset="0"/>
              </a:rPr>
              <a:t>z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 kostí</a:t>
            </a:r>
          </a:p>
          <a:p>
            <a:r>
              <a:rPr lang="cs-CZ" sz="4800" dirty="0">
                <a:solidFill>
                  <a:srgbClr val="0070C0"/>
                </a:solidFill>
                <a:latin typeface="Comic Sans MS" pitchFamily="66" charset="0"/>
              </a:rPr>
              <a:t>b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uchty </a:t>
            </a:r>
            <a:r>
              <a:rPr lang="cs-CZ" sz="4800" u="sng" dirty="0" smtClean="0">
                <a:solidFill>
                  <a:srgbClr val="FF0000"/>
                </a:solidFill>
                <a:latin typeface="Comic Sans MS" pitchFamily="66" charset="0"/>
              </a:rPr>
              <a:t>s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 povidly</a:t>
            </a:r>
          </a:p>
          <a:p>
            <a:r>
              <a:rPr lang="cs-CZ" sz="4800" dirty="0">
                <a:solidFill>
                  <a:srgbClr val="0070C0"/>
                </a:solidFill>
                <a:latin typeface="Comic Sans MS" pitchFamily="66" charset="0"/>
              </a:rPr>
              <a:t>s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padl </a:t>
            </a:r>
            <a:r>
              <a:rPr lang="cs-CZ" sz="4800" u="sng" dirty="0" smtClean="0">
                <a:solidFill>
                  <a:srgbClr val="FF0000"/>
                </a:solidFill>
                <a:latin typeface="Comic Sans MS" pitchFamily="66" charset="0"/>
              </a:rPr>
              <a:t>ze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 stromu</a:t>
            </a:r>
          </a:p>
          <a:p>
            <a:r>
              <a:rPr lang="cs-CZ" sz="4800" dirty="0">
                <a:solidFill>
                  <a:srgbClr val="0070C0"/>
                </a:solidFill>
                <a:latin typeface="Comic Sans MS" pitchFamily="66" charset="0"/>
              </a:rPr>
              <a:t>s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klenice </a:t>
            </a:r>
            <a:r>
              <a:rPr lang="cs-CZ" sz="4800" u="sng" dirty="0" smtClean="0">
                <a:solidFill>
                  <a:srgbClr val="FF0000"/>
                </a:solidFill>
                <a:latin typeface="Comic Sans MS" pitchFamily="66" charset="0"/>
              </a:rPr>
              <a:t>ze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 skla</a:t>
            </a:r>
          </a:p>
          <a:p>
            <a:r>
              <a:rPr lang="cs-CZ" sz="4800" dirty="0">
                <a:solidFill>
                  <a:srgbClr val="0070C0"/>
                </a:solidFill>
                <a:latin typeface="Comic Sans MS" pitchFamily="66" charset="0"/>
              </a:rPr>
              <a:t>n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udle </a:t>
            </a:r>
            <a:r>
              <a:rPr lang="cs-CZ" sz="4800" u="sng" dirty="0" smtClean="0">
                <a:solidFill>
                  <a:srgbClr val="FF0000"/>
                </a:solidFill>
                <a:latin typeface="Comic Sans MS" pitchFamily="66" charset="0"/>
              </a:rPr>
              <a:t>s</a:t>
            </a:r>
            <a:r>
              <a:rPr lang="cs-CZ" sz="4800" dirty="0" smtClean="0">
                <a:solidFill>
                  <a:srgbClr val="0070C0"/>
                </a:solidFill>
                <a:latin typeface="Comic Sans MS" pitchFamily="66" charset="0"/>
              </a:rPr>
              <a:t> tvarohem</a:t>
            </a:r>
            <a:endParaRPr lang="cs-CZ" sz="4800" dirty="0">
              <a:solidFill>
                <a:srgbClr val="0070C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572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92696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Obrázky použity dne 22.11.2011 z  Office.com - 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894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158</TotalTime>
  <Words>281</Words>
  <Application>Microsoft Office PowerPoint</Application>
  <PresentationFormat>Předvádění na obrazovce (4:3)</PresentationFormat>
  <Paragraphs>68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Exekutivní</vt:lpstr>
      <vt:lpstr>ŠABLONA III/2 PŘEDLOŽKY S,Z</vt:lpstr>
      <vt:lpstr>CO VÍME O PŘEDLOŽKÁCH</vt:lpstr>
      <vt:lpstr>Píší se zvlášť. Při čtení klademe  na předložku důraz a čteme ji dohromady s následujícím slovem.  s   kočkou </vt:lpstr>
      <vt:lpstr> PŘEDLOŽKA    Z (ZE)  se pojí s 2. pádem </vt:lpstr>
      <vt:lpstr>PŘEDLOŽKA  S (SE)  se pojí se 7. pádem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PŘEDLOŽKY S,Z</dc:title>
  <dc:creator>Škopková Helena</dc:creator>
  <cp:lastModifiedBy>Škopková Helena</cp:lastModifiedBy>
  <cp:revision>17</cp:revision>
  <cp:lastPrinted>2011-11-24T17:27:57Z</cp:lastPrinted>
  <dcterms:created xsi:type="dcterms:W3CDTF">2011-11-23T17:37:45Z</dcterms:created>
  <dcterms:modified xsi:type="dcterms:W3CDTF">2011-11-24T17:32:49Z</dcterms:modified>
</cp:coreProperties>
</file>