
<file path=[Content_Types].xml><?xml version="1.0" encoding="utf-8"?>
<Types xmlns="http://schemas.openxmlformats.org/package/2006/content-types">
  <Default Extension="png" ContentType="image/pn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2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13.xml" ContentType="application/vnd.openxmlformats-officedocument.theme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theme/theme14.xml" ContentType="application/vnd.openxmlformats-officedocument.theme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theme/theme15.xml" ContentType="application/vnd.openxmlformats-officedocument.theme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theme/theme16.xml" ContentType="application/vnd.openxmlformats-officedocument.theme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theme/theme17.xml" ContentType="application/vnd.openxmlformats-officedocument.theme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theme/theme18.xml" ContentType="application/vnd.openxmlformats-officedocument.theme+xml"/>
  <Override PartName="/ppt/theme/theme1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  <p:sldMasterId id="2147483732" r:id="rId6"/>
    <p:sldMasterId id="2147483744" r:id="rId7"/>
    <p:sldMasterId id="2147483756" r:id="rId8"/>
    <p:sldMasterId id="2147483768" r:id="rId9"/>
    <p:sldMasterId id="2147483780" r:id="rId10"/>
    <p:sldMasterId id="2147483792" r:id="rId11"/>
    <p:sldMasterId id="2147483804" r:id="rId12"/>
    <p:sldMasterId id="2147483816" r:id="rId13"/>
    <p:sldMasterId id="2147483828" r:id="rId14"/>
    <p:sldMasterId id="2147483840" r:id="rId15"/>
    <p:sldMasterId id="2147483852" r:id="rId16"/>
    <p:sldMasterId id="2147483864" r:id="rId17"/>
    <p:sldMasterId id="2147483888" r:id="rId18"/>
  </p:sldMasterIdLst>
  <p:notesMasterIdLst>
    <p:notesMasterId r:id="rId39"/>
  </p:notesMasterIdLst>
  <p:sldIdLst>
    <p:sldId id="264" r:id="rId19"/>
    <p:sldId id="265" r:id="rId20"/>
    <p:sldId id="266" r:id="rId21"/>
    <p:sldId id="267" r:id="rId22"/>
    <p:sldId id="268" r:id="rId23"/>
    <p:sldId id="269" r:id="rId24"/>
    <p:sldId id="270" r:id="rId25"/>
    <p:sldId id="271" r:id="rId26"/>
    <p:sldId id="273" r:id="rId27"/>
    <p:sldId id="272" r:id="rId28"/>
    <p:sldId id="274" r:id="rId29"/>
    <p:sldId id="275" r:id="rId30"/>
    <p:sldId id="276" r:id="rId31"/>
    <p:sldId id="277" r:id="rId32"/>
    <p:sldId id="278" r:id="rId33"/>
    <p:sldId id="279" r:id="rId34"/>
    <p:sldId id="280" r:id="rId35"/>
    <p:sldId id="284" r:id="rId36"/>
    <p:sldId id="282" r:id="rId37"/>
    <p:sldId id="283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CC0099"/>
    <a:srgbClr val="FF9999"/>
    <a:srgbClr val="FF99FF"/>
    <a:srgbClr val="FFCC99"/>
    <a:srgbClr val="FFCC66"/>
    <a:srgbClr val="FF7C80"/>
    <a:srgbClr val="FF9900"/>
    <a:srgbClr val="FF99CC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8.xml"/><Relationship Id="rId39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447D53-1B3B-4383-BED7-48EFDA9B8C8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856E30-8F36-42E6-8F56-95FC977C89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212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8A1F1-FC93-4D3E-A8DE-784EC26D3F6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952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8A1F1-FC93-4D3E-A8DE-784EC26D3F66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012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8A1F1-FC93-4D3E-A8DE-784EC26D3F66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00900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8A1F1-FC93-4D3E-A8DE-784EC26D3F66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9052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8921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692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725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57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7203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79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917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885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274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881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355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6D489-F6C3-43AF-985B-35428510BD5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7556-6CB3-432B-B7F6-E3323FB6AA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1456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6D489-F6C3-43AF-985B-35428510BD5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7556-6CB3-432B-B7F6-E3323FB6AA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0627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6D489-F6C3-43AF-985B-35428510BD5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7556-6CB3-432B-B7F6-E3323FB6AA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9368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6D489-F6C3-43AF-985B-35428510BD5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7556-6CB3-432B-B7F6-E3323FB6AA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3630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6D489-F6C3-43AF-985B-35428510BD5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7556-6CB3-432B-B7F6-E3323FB6AA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8868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6D489-F6C3-43AF-985B-35428510BD5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7556-6CB3-432B-B7F6-E3323FB6AA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0794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6D489-F6C3-43AF-985B-35428510BD5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7556-6CB3-432B-B7F6-E3323FB6AA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0520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6D489-F6C3-43AF-985B-35428510BD5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7556-6CB3-432B-B7F6-E3323FB6AA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8742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6D489-F6C3-43AF-985B-35428510BD5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7556-6CB3-432B-B7F6-E3323FB6AA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0045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6D489-F6C3-43AF-985B-35428510BD5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7556-6CB3-432B-B7F6-E3323FB6AA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0074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6D489-F6C3-43AF-985B-35428510BD5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7556-6CB3-432B-B7F6-E3323FB6AA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2727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811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062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677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52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298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8525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75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715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82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06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603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215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731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051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49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59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22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051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163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820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06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473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08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144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187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78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689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425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378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442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70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3224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032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261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411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320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12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526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0654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06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000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19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48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780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4646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2289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62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13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533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43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093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1767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7301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897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568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451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683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113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688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509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80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64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563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061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538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73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09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744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553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237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908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128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288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775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1490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382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261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14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482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51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81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237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958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555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85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118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741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205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269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06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14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46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891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251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923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808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199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698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37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372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41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780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977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0609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137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110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88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33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077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133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866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164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94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272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315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346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939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827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805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884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6926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467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726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456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523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016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19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049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882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734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83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993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392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326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2083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405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651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518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877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055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459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666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0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022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789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220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243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565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549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596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09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457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087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375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500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850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016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656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391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7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794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170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074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57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064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27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668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430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483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64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676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646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96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612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927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615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1.xml"/><Relationship Id="rId3" Type="http://schemas.openxmlformats.org/officeDocument/2006/relationships/slideLayout" Target="../slideLayouts/slideLayout146.xml"/><Relationship Id="rId7" Type="http://schemas.openxmlformats.org/officeDocument/2006/relationships/slideLayout" Target="../slideLayouts/slideLayout150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5.xml"/><Relationship Id="rId1" Type="http://schemas.openxmlformats.org/officeDocument/2006/relationships/slideLayout" Target="../slideLayouts/slideLayout144.xml"/><Relationship Id="rId6" Type="http://schemas.openxmlformats.org/officeDocument/2006/relationships/slideLayout" Target="../slideLayouts/slideLayout149.xml"/><Relationship Id="rId11" Type="http://schemas.openxmlformats.org/officeDocument/2006/relationships/slideLayout" Target="../slideLayouts/slideLayout154.xml"/><Relationship Id="rId5" Type="http://schemas.openxmlformats.org/officeDocument/2006/relationships/slideLayout" Target="../slideLayouts/slideLayout148.xml"/><Relationship Id="rId10" Type="http://schemas.openxmlformats.org/officeDocument/2006/relationships/slideLayout" Target="../slideLayouts/slideLayout153.xml"/><Relationship Id="rId4" Type="http://schemas.openxmlformats.org/officeDocument/2006/relationships/slideLayout" Target="../slideLayouts/slideLayout147.xml"/><Relationship Id="rId9" Type="http://schemas.openxmlformats.org/officeDocument/2006/relationships/slideLayout" Target="../slideLayouts/slideLayout152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2.xml"/><Relationship Id="rId3" Type="http://schemas.openxmlformats.org/officeDocument/2006/relationships/slideLayout" Target="../slideLayouts/slideLayout157.xml"/><Relationship Id="rId7" Type="http://schemas.openxmlformats.org/officeDocument/2006/relationships/slideLayout" Target="../slideLayouts/slideLayout161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6.xml"/><Relationship Id="rId1" Type="http://schemas.openxmlformats.org/officeDocument/2006/relationships/slideLayout" Target="../slideLayouts/slideLayout155.xml"/><Relationship Id="rId6" Type="http://schemas.openxmlformats.org/officeDocument/2006/relationships/slideLayout" Target="../slideLayouts/slideLayout160.xml"/><Relationship Id="rId11" Type="http://schemas.openxmlformats.org/officeDocument/2006/relationships/slideLayout" Target="../slideLayouts/slideLayout165.xml"/><Relationship Id="rId5" Type="http://schemas.openxmlformats.org/officeDocument/2006/relationships/slideLayout" Target="../slideLayouts/slideLayout159.xml"/><Relationship Id="rId10" Type="http://schemas.openxmlformats.org/officeDocument/2006/relationships/slideLayout" Target="../slideLayouts/slideLayout164.xml"/><Relationship Id="rId4" Type="http://schemas.openxmlformats.org/officeDocument/2006/relationships/slideLayout" Target="../slideLayouts/slideLayout158.xml"/><Relationship Id="rId9" Type="http://schemas.openxmlformats.org/officeDocument/2006/relationships/slideLayout" Target="../slideLayouts/slideLayout163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3.xml"/><Relationship Id="rId3" Type="http://schemas.openxmlformats.org/officeDocument/2006/relationships/slideLayout" Target="../slideLayouts/slideLayout168.xml"/><Relationship Id="rId7" Type="http://schemas.openxmlformats.org/officeDocument/2006/relationships/slideLayout" Target="../slideLayouts/slideLayout172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7.xml"/><Relationship Id="rId1" Type="http://schemas.openxmlformats.org/officeDocument/2006/relationships/slideLayout" Target="../slideLayouts/slideLayout166.xml"/><Relationship Id="rId6" Type="http://schemas.openxmlformats.org/officeDocument/2006/relationships/slideLayout" Target="../slideLayouts/slideLayout171.xml"/><Relationship Id="rId11" Type="http://schemas.openxmlformats.org/officeDocument/2006/relationships/slideLayout" Target="../slideLayouts/slideLayout176.xml"/><Relationship Id="rId5" Type="http://schemas.openxmlformats.org/officeDocument/2006/relationships/slideLayout" Target="../slideLayouts/slideLayout170.xml"/><Relationship Id="rId10" Type="http://schemas.openxmlformats.org/officeDocument/2006/relationships/slideLayout" Target="../slideLayouts/slideLayout175.xml"/><Relationship Id="rId4" Type="http://schemas.openxmlformats.org/officeDocument/2006/relationships/slideLayout" Target="../slideLayouts/slideLayout169.xml"/><Relationship Id="rId9" Type="http://schemas.openxmlformats.org/officeDocument/2006/relationships/slideLayout" Target="../slideLayouts/slideLayout174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4.xml"/><Relationship Id="rId3" Type="http://schemas.openxmlformats.org/officeDocument/2006/relationships/slideLayout" Target="../slideLayouts/slideLayout179.xml"/><Relationship Id="rId7" Type="http://schemas.openxmlformats.org/officeDocument/2006/relationships/slideLayout" Target="../slideLayouts/slideLayout183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178.xml"/><Relationship Id="rId1" Type="http://schemas.openxmlformats.org/officeDocument/2006/relationships/slideLayout" Target="../slideLayouts/slideLayout177.xml"/><Relationship Id="rId6" Type="http://schemas.openxmlformats.org/officeDocument/2006/relationships/slideLayout" Target="../slideLayouts/slideLayout182.xml"/><Relationship Id="rId11" Type="http://schemas.openxmlformats.org/officeDocument/2006/relationships/slideLayout" Target="../slideLayouts/slideLayout187.xml"/><Relationship Id="rId5" Type="http://schemas.openxmlformats.org/officeDocument/2006/relationships/slideLayout" Target="../slideLayouts/slideLayout181.xml"/><Relationship Id="rId10" Type="http://schemas.openxmlformats.org/officeDocument/2006/relationships/slideLayout" Target="../slideLayouts/slideLayout186.xml"/><Relationship Id="rId4" Type="http://schemas.openxmlformats.org/officeDocument/2006/relationships/slideLayout" Target="../slideLayouts/slideLayout180.xml"/><Relationship Id="rId9" Type="http://schemas.openxmlformats.org/officeDocument/2006/relationships/slideLayout" Target="../slideLayouts/slideLayout185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5.xml"/><Relationship Id="rId3" Type="http://schemas.openxmlformats.org/officeDocument/2006/relationships/slideLayout" Target="../slideLayouts/slideLayout190.xml"/><Relationship Id="rId7" Type="http://schemas.openxmlformats.org/officeDocument/2006/relationships/slideLayout" Target="../slideLayouts/slideLayout194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189.xml"/><Relationship Id="rId1" Type="http://schemas.openxmlformats.org/officeDocument/2006/relationships/slideLayout" Target="../slideLayouts/slideLayout188.xml"/><Relationship Id="rId6" Type="http://schemas.openxmlformats.org/officeDocument/2006/relationships/slideLayout" Target="../slideLayouts/slideLayout193.xml"/><Relationship Id="rId11" Type="http://schemas.openxmlformats.org/officeDocument/2006/relationships/slideLayout" Target="../slideLayouts/slideLayout198.xml"/><Relationship Id="rId5" Type="http://schemas.openxmlformats.org/officeDocument/2006/relationships/slideLayout" Target="../slideLayouts/slideLayout192.xml"/><Relationship Id="rId10" Type="http://schemas.openxmlformats.org/officeDocument/2006/relationships/slideLayout" Target="../slideLayouts/slideLayout197.xml"/><Relationship Id="rId4" Type="http://schemas.openxmlformats.org/officeDocument/2006/relationships/slideLayout" Target="../slideLayouts/slideLayout191.xml"/><Relationship Id="rId9" Type="http://schemas.openxmlformats.org/officeDocument/2006/relationships/slideLayout" Target="../slideLayouts/slideLayout19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975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36D489-F6C3-43AF-985B-35428510BD5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EC7556-6CB3-432B-B7F6-E3323FB6AA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006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078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2024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9911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551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539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09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704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981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547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150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485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082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8068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430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016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17942-BABE-46A3-801A-0088EE6CB0E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675F5-0B30-4272-A0A9-FFEEC400B73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99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DoPGqwdwJg&amp;feature=player_detailpag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pn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84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06.xml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6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95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17.xml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audio" Target="../media/audio1.wav"/><Relationship Id="rId7" Type="http://schemas.microsoft.com/office/2007/relationships/hdphoto" Target="../media/hdphoto1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28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39.xml"/><Relationship Id="rId5" Type="http://schemas.microsoft.com/office/2007/relationships/hdphoto" Target="../media/hdphoto1.wdp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2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0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161.xml"/><Relationship Id="rId5" Type="http://schemas.openxmlformats.org/officeDocument/2006/relationships/image" Target="../media/image24.wmf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17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183.xml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779976" y="5837525"/>
            <a:ext cx="7660023" cy="576064"/>
          </a:xfrm>
        </p:spPr>
        <p:txBody>
          <a:bodyPr>
            <a:noAutofit/>
          </a:bodyPr>
          <a:lstStyle/>
          <a:p>
            <a:r>
              <a:rPr lang="cs-CZ" sz="1600" dirty="0" smtClean="0">
                <a:hlinkClick r:id="rId3"/>
              </a:rPr>
              <a:t>http://www.youtube.com/watch?v=kDoPGqwdwJg&amp;feature=player_detailpage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7738" y="5157192"/>
            <a:ext cx="400737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cs typeface="Aparajita" pitchFamily="34" charset="0"/>
              </a:rPr>
              <a:t>Příběh prasátka Pepi</a:t>
            </a:r>
          </a:p>
          <a:p>
            <a:pPr algn="ctr"/>
            <a:endParaRPr lang="cs-CZ" sz="2000" dirty="0">
              <a:solidFill>
                <a:srgbClr val="00B0F0"/>
              </a:solidFill>
              <a:cs typeface="Aparajita" pitchFamily="34" charset="0"/>
            </a:endParaRPr>
          </a:p>
        </p:txBody>
      </p:sp>
      <p:pic>
        <p:nvPicPr>
          <p:cNvPr id="3074" name="Picture 2" descr="C:\Users\pc\AppData\Local\Microsoft\Windows\Temporary Internet Files\Content.IE5\6OQM79EA\MC9004380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514" y="5805264"/>
            <a:ext cx="688514" cy="4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Nadpis 1"/>
          <p:cNvSpPr txBox="1">
            <a:spLocks/>
          </p:cNvSpPr>
          <p:nvPr/>
        </p:nvSpPr>
        <p:spPr>
          <a:xfrm>
            <a:off x="667599" y="332655"/>
            <a:ext cx="7772400" cy="10081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200" smtClean="0"/>
              <a:t>Střední škola, Základní škola a  Mateřská škola, Karviná, příspěvková organizace</a:t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Mgr.  Jana Karkošková 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3399" y="2708920"/>
            <a:ext cx="640080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086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259632" y="1948624"/>
            <a:ext cx="6474391" cy="2199451"/>
            <a:chOff x="1262796" y="1768986"/>
            <a:chExt cx="6474391" cy="2199451"/>
          </a:xfrm>
        </p:grpSpPr>
        <p:sp>
          <p:nvSpPr>
            <p:cNvPr id="5" name="Volný tvar 4"/>
            <p:cNvSpPr/>
            <p:nvPr/>
          </p:nvSpPr>
          <p:spPr>
            <a:xfrm>
              <a:off x="1262796" y="1768986"/>
              <a:ext cx="2158130" cy="2199451"/>
            </a:xfrm>
            <a:custGeom>
              <a:avLst/>
              <a:gdLst>
                <a:gd name="connsiteX0" fmla="*/ 0 w 2158130"/>
                <a:gd name="connsiteY0" fmla="*/ 1099726 h 2199451"/>
                <a:gd name="connsiteX1" fmla="*/ 1079065 w 2158130"/>
                <a:gd name="connsiteY1" fmla="*/ 0 h 2199451"/>
                <a:gd name="connsiteX2" fmla="*/ 2158130 w 2158130"/>
                <a:gd name="connsiteY2" fmla="*/ 1099726 h 2199451"/>
                <a:gd name="connsiteX3" fmla="*/ 1079065 w 2158130"/>
                <a:gd name="connsiteY3" fmla="*/ 2199452 h 2199451"/>
                <a:gd name="connsiteX4" fmla="*/ 0 w 2158130"/>
                <a:gd name="connsiteY4" fmla="*/ 1099726 h 2199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8130" h="2199451">
                  <a:moveTo>
                    <a:pt x="0" y="1099726"/>
                  </a:moveTo>
                  <a:cubicBezTo>
                    <a:pt x="0" y="492364"/>
                    <a:pt x="483114" y="0"/>
                    <a:pt x="1079065" y="0"/>
                  </a:cubicBezTo>
                  <a:cubicBezTo>
                    <a:pt x="1675016" y="0"/>
                    <a:pt x="2158130" y="492364"/>
                    <a:pt x="2158130" y="1099726"/>
                  </a:cubicBezTo>
                  <a:cubicBezTo>
                    <a:pt x="2158130" y="1707088"/>
                    <a:pt x="1675016" y="2199452"/>
                    <a:pt x="1079065" y="2199452"/>
                  </a:cubicBezTo>
                  <a:cubicBezTo>
                    <a:pt x="483114" y="2199452"/>
                    <a:pt x="0" y="1707088"/>
                    <a:pt x="0" y="1099726"/>
                  </a:cubicBez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3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16051" tIns="322102" rIns="316051" bIns="322102" numCol="1" spcCol="1270" anchor="ctr" anchorCtr="0">
              <a:noAutofit/>
            </a:bodyPr>
            <a:lstStyle/>
            <a:p>
              <a:pPr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 smtClean="0">
                  <a:solidFill>
                    <a:prstClr val="white"/>
                  </a:solidFill>
                </a:rPr>
                <a:t>Kolik prasátek tvořilo rodinu?</a:t>
              </a:r>
              <a:endParaRPr lang="cs-CZ" sz="2400" dirty="0">
                <a:solidFill>
                  <a:prstClr val="white"/>
                </a:solidFill>
              </a:endParaRPr>
            </a:p>
          </p:txBody>
        </p:sp>
        <p:sp>
          <p:nvSpPr>
            <p:cNvPr id="6" name="Volný tvar 5"/>
            <p:cNvSpPr/>
            <p:nvPr/>
          </p:nvSpPr>
          <p:spPr>
            <a:xfrm>
              <a:off x="3420925" y="1768986"/>
              <a:ext cx="2158132" cy="2199451"/>
            </a:xfrm>
            <a:custGeom>
              <a:avLst/>
              <a:gdLst>
                <a:gd name="connsiteX0" fmla="*/ 0 w 2158130"/>
                <a:gd name="connsiteY0" fmla="*/ 1131517 h 2263034"/>
                <a:gd name="connsiteX1" fmla="*/ 1079065 w 2158130"/>
                <a:gd name="connsiteY1" fmla="*/ 0 h 2263034"/>
                <a:gd name="connsiteX2" fmla="*/ 2158130 w 2158130"/>
                <a:gd name="connsiteY2" fmla="*/ 1131517 h 2263034"/>
                <a:gd name="connsiteX3" fmla="*/ 1079065 w 2158130"/>
                <a:gd name="connsiteY3" fmla="*/ 2263034 h 2263034"/>
                <a:gd name="connsiteX4" fmla="*/ 0 w 2158130"/>
                <a:gd name="connsiteY4" fmla="*/ 1131517 h 2263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8130" h="2263034">
                  <a:moveTo>
                    <a:pt x="0" y="1131517"/>
                  </a:moveTo>
                  <a:cubicBezTo>
                    <a:pt x="0" y="506597"/>
                    <a:pt x="483114" y="0"/>
                    <a:pt x="1079065" y="0"/>
                  </a:cubicBezTo>
                  <a:cubicBezTo>
                    <a:pt x="1675016" y="0"/>
                    <a:pt x="2158130" y="506597"/>
                    <a:pt x="2158130" y="1131517"/>
                  </a:cubicBezTo>
                  <a:cubicBezTo>
                    <a:pt x="2158130" y="1756437"/>
                    <a:pt x="1675016" y="2263034"/>
                    <a:pt x="1079065" y="2263034"/>
                  </a:cubicBezTo>
                  <a:cubicBezTo>
                    <a:pt x="483114" y="2263034"/>
                    <a:pt x="0" y="1756437"/>
                    <a:pt x="0" y="1131517"/>
                  </a:cubicBez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3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16051" tIns="331414" rIns="316051" bIns="331414" numCol="1" spcCol="1270" anchor="ctr" anchorCtr="0">
              <a:noAutofit/>
            </a:bodyPr>
            <a:lstStyle/>
            <a:p>
              <a:pPr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 smtClean="0">
                  <a:solidFill>
                    <a:prstClr val="white"/>
                  </a:solidFill>
                </a:rPr>
                <a:t>Kdo donesl      z půdy hudební nástroje?</a:t>
              </a:r>
              <a:endParaRPr lang="cs-CZ" sz="2400" dirty="0">
                <a:solidFill>
                  <a:prstClr val="white"/>
                </a:solidFill>
              </a:endParaRP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5579057" y="1768986"/>
              <a:ext cx="2158130" cy="2199451"/>
            </a:xfrm>
            <a:custGeom>
              <a:avLst/>
              <a:gdLst>
                <a:gd name="connsiteX0" fmla="*/ 0 w 2158130"/>
                <a:gd name="connsiteY0" fmla="*/ 1099726 h 2199451"/>
                <a:gd name="connsiteX1" fmla="*/ 1079065 w 2158130"/>
                <a:gd name="connsiteY1" fmla="*/ 0 h 2199451"/>
                <a:gd name="connsiteX2" fmla="*/ 2158130 w 2158130"/>
                <a:gd name="connsiteY2" fmla="*/ 1099726 h 2199451"/>
                <a:gd name="connsiteX3" fmla="*/ 1079065 w 2158130"/>
                <a:gd name="connsiteY3" fmla="*/ 2199452 h 2199451"/>
                <a:gd name="connsiteX4" fmla="*/ 0 w 2158130"/>
                <a:gd name="connsiteY4" fmla="*/ 1099726 h 2199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8130" h="2199451">
                  <a:moveTo>
                    <a:pt x="0" y="1099726"/>
                  </a:moveTo>
                  <a:cubicBezTo>
                    <a:pt x="0" y="492364"/>
                    <a:pt x="483114" y="0"/>
                    <a:pt x="1079065" y="0"/>
                  </a:cubicBezTo>
                  <a:cubicBezTo>
                    <a:pt x="1675016" y="0"/>
                    <a:pt x="2158130" y="492364"/>
                    <a:pt x="2158130" y="1099726"/>
                  </a:cubicBezTo>
                  <a:cubicBezTo>
                    <a:pt x="2158130" y="1707088"/>
                    <a:pt x="1675016" y="2199452"/>
                    <a:pt x="1079065" y="2199452"/>
                  </a:cubicBezTo>
                  <a:cubicBezTo>
                    <a:pt x="483114" y="2199452"/>
                    <a:pt x="0" y="1707088"/>
                    <a:pt x="0" y="1099726"/>
                  </a:cubicBez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3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16051" tIns="322102" rIns="316051" bIns="322102" numCol="1" spcCol="1270" anchor="ctr" anchorCtr="0">
              <a:noAutofit/>
            </a:bodyPr>
            <a:lstStyle/>
            <a:p>
              <a:pPr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 smtClean="0">
                  <a:solidFill>
                    <a:prstClr val="white"/>
                  </a:solidFill>
                </a:rPr>
                <a:t>Bylo lehké hrát           na lesní roh?</a:t>
              </a:r>
              <a:endParaRPr lang="cs-CZ" sz="2400"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2338697" y="5085184"/>
            <a:ext cx="47554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Vyprávěj o své rodině.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Karkošková\AppData\Local\Microsoft\Windows\Temporary Internet Files\Content.IE5\6833V78G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016" y="620688"/>
            <a:ext cx="131200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212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2276872"/>
            <a:ext cx="5472608" cy="2736304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0070C0"/>
                </a:solidFill>
              </a:rPr>
              <a:t>Najdi stejný obrázek</a:t>
            </a:r>
            <a:r>
              <a:rPr lang="cs-CZ" sz="4000" dirty="0">
                <a:solidFill>
                  <a:srgbClr val="0070C0"/>
                </a:solidFill>
              </a:rPr>
              <a:t/>
            </a:r>
            <a:br>
              <a:rPr lang="cs-CZ" sz="4000" dirty="0">
                <a:solidFill>
                  <a:srgbClr val="0070C0"/>
                </a:solidFill>
              </a:rPr>
            </a:br>
            <a:r>
              <a:rPr lang="cs-CZ" sz="3100" dirty="0" smtClean="0">
                <a:solidFill>
                  <a:srgbClr val="00B0F0"/>
                </a:solidFill>
              </a:rPr>
              <a:t>- pojmenování</a:t>
            </a:r>
            <a:r>
              <a:rPr lang="cs-CZ" sz="3100" dirty="0">
                <a:solidFill>
                  <a:srgbClr val="00B0F0"/>
                </a:solidFill>
              </a:rPr>
              <a:t/>
            </a:r>
            <a:br>
              <a:rPr lang="cs-CZ" sz="3100" dirty="0">
                <a:solidFill>
                  <a:srgbClr val="00B0F0"/>
                </a:solidFill>
              </a:rPr>
            </a:br>
            <a:r>
              <a:rPr lang="cs-CZ" sz="3100" dirty="0" smtClean="0">
                <a:solidFill>
                  <a:srgbClr val="00B0F0"/>
                </a:solidFill>
              </a:rPr>
              <a:t>- přiřazení </a:t>
            </a:r>
            <a:r>
              <a:rPr lang="cs-CZ" sz="2000" dirty="0" smtClean="0">
                <a:solidFill>
                  <a:srgbClr val="00B0F0"/>
                </a:solidFill>
              </a:rPr>
              <a:t>(označení obrázku: PC – šipkou,</a:t>
            </a:r>
            <a:br>
              <a:rPr lang="cs-CZ" sz="2000" dirty="0" smtClean="0">
                <a:solidFill>
                  <a:srgbClr val="00B0F0"/>
                </a:solidFill>
              </a:rPr>
            </a:br>
            <a:r>
              <a:rPr lang="cs-CZ" sz="2000" dirty="0" smtClean="0">
                <a:solidFill>
                  <a:srgbClr val="00B0F0"/>
                </a:solidFill>
              </a:rPr>
              <a:t>                                interaktivní tabule - dotykem)</a:t>
            </a:r>
            <a:r>
              <a:rPr lang="cs-CZ" sz="3100" dirty="0" smtClean="0">
                <a:solidFill>
                  <a:srgbClr val="00B0F0"/>
                </a:solidFill>
              </a:rPr>
              <a:t/>
            </a:r>
            <a:br>
              <a:rPr lang="cs-CZ" sz="3100" dirty="0" smtClean="0">
                <a:solidFill>
                  <a:srgbClr val="00B0F0"/>
                </a:solidFill>
              </a:rPr>
            </a:br>
            <a:endParaRPr lang="cs-CZ" sz="3100" dirty="0">
              <a:solidFill>
                <a:srgbClr val="00B0F0"/>
              </a:solidFill>
            </a:endParaRPr>
          </a:p>
        </p:txBody>
      </p:sp>
      <p:pic>
        <p:nvPicPr>
          <p:cNvPr id="2050" name="Picture 2" descr="C:\Users\Karkošková\AppData\Local\Microsoft\Windows\Temporary Internet Files\Content.IE5\Y4PUS2O4\MC900440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886392"/>
            <a:ext cx="2205956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214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noaction" endSnd="1"/>
          </p:cNvPr>
          <p:cNvSpPr/>
          <p:nvPr/>
        </p:nvSpPr>
        <p:spPr>
          <a:xfrm>
            <a:off x="-33904" y="-8532"/>
            <a:ext cx="9177903" cy="6965924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>
            <a:hlinkClick r:id="" action="ppaction://hlinkshowjump?jump=nextslide">
              <a:snd r:embed="rId3" name="applause.wav"/>
            </a:hlinkClick>
          </p:cNvPr>
          <p:cNvSpPr/>
          <p:nvPr/>
        </p:nvSpPr>
        <p:spPr>
          <a:xfrm>
            <a:off x="6438504" y="4149076"/>
            <a:ext cx="2034540" cy="22660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>
            <a:hlinkClick r:id="" action="ppaction://noaction">
              <a:snd r:embed="rId4" name="arrow.wav"/>
            </a:hlinkClick>
          </p:cNvPr>
          <p:cNvSpPr/>
          <p:nvPr/>
        </p:nvSpPr>
        <p:spPr>
          <a:xfrm>
            <a:off x="3499838" y="4149077"/>
            <a:ext cx="2034540" cy="226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>
            <a:hlinkClick r:id="" action="ppaction://noaction">
              <a:snd r:embed="rId4" name="arrow.wav"/>
            </a:hlinkClick>
          </p:cNvPr>
          <p:cNvSpPr/>
          <p:nvPr/>
        </p:nvSpPr>
        <p:spPr>
          <a:xfrm>
            <a:off x="642656" y="4152381"/>
            <a:ext cx="2034540" cy="22660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34" name="Picture 10" descr="C:\Users\Karkošková\AppData\Local\Microsoft\Windows\Temporary Internet Files\Content.IE5\3ZNZD1MT\MC900089096[1].wmf">
            <a:hlinkClick r:id="" action="ppaction://noaction" endSnd="1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87" y="968534"/>
            <a:ext cx="1370934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Karkošková\AppData\Local\Microsoft\Windows\Temporary Internet Files\Content.IE5\QJ8PA6JK\MC900225120[1].wmf">
            <a:hlinkClick r:id="" action="ppaction://hlinkshowjump?jump=nextslide">
              <a:snd r:embed="rId3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05971">
            <a:off x="7099059" y="4213643"/>
            <a:ext cx="1031857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>
            <a:hlinkClick r:id="" action="ppaction://noaction" endSnd="1"/>
          </p:cNvPr>
          <p:cNvSpPr txBox="1"/>
          <p:nvPr/>
        </p:nvSpPr>
        <p:spPr>
          <a:xfrm>
            <a:off x="94362" y="260648"/>
            <a:ext cx="18982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1F497D">
                    <a:lumMod val="60000"/>
                    <a:lumOff val="40000"/>
                  </a:srgbClr>
                </a:solidFill>
              </a:rPr>
              <a:t>HOUSLE</a:t>
            </a:r>
            <a:endParaRPr lang="cs-CZ" sz="4800" b="1" dirty="0">
              <a:solidFill>
                <a:srgbClr val="1F497D">
                  <a:lumMod val="60000"/>
                  <a:lumOff val="40000"/>
                </a:srgbClr>
              </a:solidFill>
            </a:endParaRPr>
          </a:p>
        </p:txBody>
      </p:sp>
      <p:sp>
        <p:nvSpPr>
          <p:cNvPr id="10" name="Obdélník 9">
            <a:hlinkClick r:id="" action="ppaction://noaction" endSnd="1"/>
          </p:cNvPr>
          <p:cNvSpPr/>
          <p:nvPr/>
        </p:nvSpPr>
        <p:spPr>
          <a:xfrm>
            <a:off x="2129766" y="1253982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29" name="Picture 13" descr="C:\Users\Karkošková\AppData\Local\Microsoft\Windows\Temporary Internet Files\Content.IE5\QJ8PA6JK\MC900225120[1].wmf">
            <a:hlinkClick r:id="" action="ppaction://noaction" endSnd="1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07786">
            <a:off x="2788149" y="1327544"/>
            <a:ext cx="1031857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3" descr="C:\Users\Karkošková\AppData\Local\Microsoft\Windows\Temporary Internet Files\Content.IE5\QJ8PA6JK\MC900225120[1].wmf">
            <a:hlinkClick r:id="" action="ppaction://noaction">
              <a:snd r:embed="rId4" name="arrow.wav"/>
            </a:hlinkClick>
          </p:cNvPr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1">
                <a:tint val="45000"/>
                <a:satMod val="400000"/>
              </a:schemeClr>
            </a:duotone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05971">
            <a:off x="1297855" y="4254506"/>
            <a:ext cx="1031857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3" descr="C:\Users\Karkošková\AppData\Local\Microsoft\Windows\Temporary Internet Files\Content.IE5\QJ8PA6JK\MC900225120[1].wmf">
            <a:hlinkClick r:id="" action="ppaction://noaction">
              <a:snd r:embed="rId4" name="arrow.wav"/>
            </a:hlinkClick>
          </p:cNvPr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3">
                <a:tint val="45000"/>
                <a:satMod val="400000"/>
              </a:schemeClr>
            </a:duotone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05971">
            <a:off x="4170023" y="4254505"/>
            <a:ext cx="1031857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>
            <a:hlinkClick r:id="" action="ppaction://noaction" endSnd="1"/>
          </p:cNvPr>
          <p:cNvSpPr/>
          <p:nvPr/>
        </p:nvSpPr>
        <p:spPr>
          <a:xfrm>
            <a:off x="4970156" y="1268759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600" dirty="0">
                <a:solidFill>
                  <a:srgbClr val="FF0000"/>
                </a:solidFill>
                <a:latin typeface="Bodoni MT Condensed" pitchFamily="18" charset="0"/>
                <a:cs typeface="Aparajita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40070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6438504" y="4149076"/>
            <a:ext cx="2034540" cy="22660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99838" y="4149077"/>
            <a:ext cx="2034540" cy="226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42656" y="4152381"/>
            <a:ext cx="2034540" cy="22660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29766" y="1253982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970156" y="1268759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29" name="Picture 13" descr="C:\Users\Karkošková\AppData\Local\Microsoft\Windows\Temporary Internet Files\Content.IE5\QJ8PA6JK\MC9002251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07786">
            <a:off x="2788149" y="1327544"/>
            <a:ext cx="1031857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3" descr="C:\Users\Karkošková\AppData\Local\Microsoft\Windows\Temporary Internet Files\Content.IE5\QJ8PA6JK\MC90022512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05971">
            <a:off x="1297855" y="4254506"/>
            <a:ext cx="1031857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3" descr="C:\Users\Karkošková\AppData\Local\Microsoft\Windows\Temporary Internet Files\Content.IE5\QJ8PA6JK\MC90022512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05971">
            <a:off x="4170023" y="4254505"/>
            <a:ext cx="1031857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Karkošková\AppData\Local\Microsoft\Windows\Temporary Internet Files\Content.IE5\QJ8PA6JK\MC900225120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05399">
            <a:off x="5697867" y="1359545"/>
            <a:ext cx="1031857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1612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>
            <a:hlinkClick r:id="" action="ppaction://noaction">
              <a:snd r:embed="rId3" name="arrow.wav"/>
            </a:hlinkClick>
          </p:cNvPr>
          <p:cNvSpPr/>
          <p:nvPr/>
        </p:nvSpPr>
        <p:spPr>
          <a:xfrm>
            <a:off x="6438504" y="4149076"/>
            <a:ext cx="2034540" cy="22660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>
            <a:hlinkClick r:id="" action="ppaction://noaction">
              <a:snd r:embed="rId3" name="arrow.wav"/>
            </a:hlinkClick>
          </p:cNvPr>
          <p:cNvSpPr/>
          <p:nvPr/>
        </p:nvSpPr>
        <p:spPr>
          <a:xfrm>
            <a:off x="3499838" y="4149077"/>
            <a:ext cx="2034540" cy="226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>
            <a:hlinkClick r:id="" action="ppaction://hlinkshowjump?jump=nextslide">
              <a:snd r:embed="rId4" name="applause.wav"/>
            </a:hlinkClick>
          </p:cNvPr>
          <p:cNvSpPr/>
          <p:nvPr/>
        </p:nvSpPr>
        <p:spPr>
          <a:xfrm>
            <a:off x="642656" y="4152381"/>
            <a:ext cx="2034540" cy="22660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TextovéPole 8">
            <a:hlinkClick r:id="" action="ppaction://noaction" endSnd="1"/>
          </p:cNvPr>
          <p:cNvSpPr txBox="1"/>
          <p:nvPr/>
        </p:nvSpPr>
        <p:spPr>
          <a:xfrm>
            <a:off x="109820" y="260648"/>
            <a:ext cx="16818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1F497D">
                    <a:lumMod val="60000"/>
                    <a:lumOff val="40000"/>
                  </a:srgbClr>
                </a:solidFill>
              </a:rPr>
              <a:t>BUBEN</a:t>
            </a:r>
            <a:endParaRPr lang="cs-CZ" sz="4800" b="1" dirty="0">
              <a:solidFill>
                <a:srgbClr val="1F497D">
                  <a:lumMod val="60000"/>
                  <a:lumOff val="40000"/>
                </a:srgbClr>
              </a:solidFill>
            </a:endParaRPr>
          </a:p>
        </p:txBody>
      </p:sp>
      <p:sp>
        <p:nvSpPr>
          <p:cNvPr id="10" name="Obdélník 9">
            <a:hlinkClick r:id="" action="ppaction://noaction" endSnd="1"/>
          </p:cNvPr>
          <p:cNvSpPr/>
          <p:nvPr/>
        </p:nvSpPr>
        <p:spPr>
          <a:xfrm>
            <a:off x="2129766" y="1253982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>
            <a:hlinkClick r:id="" action="ppaction://noaction" endSnd="1"/>
          </p:cNvPr>
          <p:cNvSpPr/>
          <p:nvPr/>
        </p:nvSpPr>
        <p:spPr>
          <a:xfrm>
            <a:off x="4970156" y="1268759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600" dirty="0">
                <a:solidFill>
                  <a:srgbClr val="FF0000"/>
                </a:solidFill>
                <a:latin typeface="Bodoni MT Condensed" pitchFamily="18" charset="0"/>
                <a:cs typeface="Aparajita" pitchFamily="34" charset="0"/>
              </a:rPr>
              <a:t>?</a:t>
            </a:r>
          </a:p>
        </p:txBody>
      </p:sp>
      <p:pic>
        <p:nvPicPr>
          <p:cNvPr id="2051" name="Picture 3" descr="C:\Users\Karkošková\AppData\Local\Microsoft\Windows\Temporary Internet Files\Content.IE5\P5RTMTQY\MC900232519[1].wmf">
            <a:hlinkClick r:id="" action="ppaction://noaction" endSnd="1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00" y="945730"/>
            <a:ext cx="1321794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arkošková\AppData\Local\Microsoft\Windows\Temporary Internet Files\Content.IE5\SOMK2TNF\MC900303635[1].wmf">
            <a:hlinkClick r:id="" action="ppaction://noaction">
              <a:snd r:embed="rId3" name="arrow.wav"/>
            </a:hlinkClick>
          </p:cNvPr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rgbClr val="FF0000">
                <a:tint val="45000"/>
                <a:satMod val="400000"/>
              </a:srgbClr>
            </a:duoton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599936" y="4428119"/>
            <a:ext cx="1724558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Karkošková\AppData\Local\Microsoft\Windows\Temporary Internet Files\Content.IE5\SOMK2TNF\MC900303635[1].wmf">
            <a:hlinkClick r:id="" action="ppaction://hlinkshowjump?jump=nextslide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1">
                <a:tint val="45000"/>
                <a:satMod val="400000"/>
              </a:schemeClr>
            </a:duoton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33914" y="4399768"/>
            <a:ext cx="1724558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Karkošková\AppData\Local\Microsoft\Windows\Temporary Internet Files\Content.IE5\SOMK2TNF\MC900303635[1].wmf">
            <a:hlinkClick r:id="" action="ppaction://noaction">
              <a:snd r:embed="rId3" name="arrow.wav"/>
            </a:hlinkClick>
          </p:cNvPr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rgbClr val="FFFF00">
                <a:tint val="45000"/>
                <a:satMod val="400000"/>
              </a:srgbClr>
            </a:duoton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93494" y="4389199"/>
            <a:ext cx="1724558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Karkošková\AppData\Local\Microsoft\Windows\Temporary Internet Files\Content.IE5\SOMK2TNF\MC900303635[1].wmf">
            <a:hlinkClick r:id="" action="ppaction://noaction" endSnd="1"/>
          </p:cNvPr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1">
                <a:tint val="45000"/>
                <a:satMod val="400000"/>
              </a:schemeClr>
            </a:duoton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284757" y="1563097"/>
            <a:ext cx="1724558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46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6438504" y="4149076"/>
            <a:ext cx="2034540" cy="22660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99838" y="4149077"/>
            <a:ext cx="2034540" cy="226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42656" y="4152381"/>
            <a:ext cx="2034540" cy="22660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29766" y="1253982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970156" y="1268759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600" dirty="0">
              <a:solidFill>
                <a:srgbClr val="FF0000"/>
              </a:solidFill>
              <a:latin typeface="Bodoni MT Condensed" pitchFamily="18" charset="0"/>
              <a:cs typeface="Aparajita" pitchFamily="34" charset="0"/>
            </a:endParaRPr>
          </a:p>
        </p:txBody>
      </p:sp>
      <p:pic>
        <p:nvPicPr>
          <p:cNvPr id="2054" name="Picture 6" descr="C:\Users\Karkošková\AppData\Local\Microsoft\Windows\Temporary Internet Files\Content.IE5\SOMK2TNF\MC900303635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599936" y="4428119"/>
            <a:ext cx="1724558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Karkošková\AppData\Local\Microsoft\Windows\Temporary Internet Files\Content.IE5\SOMK2TNF\MC900303635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125146" y="1563096"/>
            <a:ext cx="1724558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Karkošková\AppData\Local\Microsoft\Windows\Temporary Internet Files\Content.IE5\SOMK2TNF\MC900303635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FF00">
                <a:tint val="45000"/>
                <a:satMod val="400000"/>
              </a:srgbClr>
            </a:duoton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93494" y="4389199"/>
            <a:ext cx="1724558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Karkošková\AppData\Local\Microsoft\Windows\Temporary Internet Files\Content.IE5\SOMK2TNF\MC900303635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284757" y="1563097"/>
            <a:ext cx="1724558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211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>
            <a:hlinkClick r:id="" action="ppaction://noaction">
              <a:snd r:embed="rId2" name="arrow.wav"/>
            </a:hlinkClick>
          </p:cNvPr>
          <p:cNvSpPr/>
          <p:nvPr/>
        </p:nvSpPr>
        <p:spPr>
          <a:xfrm>
            <a:off x="6438504" y="4149076"/>
            <a:ext cx="2034540" cy="22660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>
            <a:hlinkClick r:id="" action="ppaction://noaction">
              <a:snd r:embed="rId2" name="arrow.wav"/>
            </a:hlinkClick>
          </p:cNvPr>
          <p:cNvSpPr/>
          <p:nvPr/>
        </p:nvSpPr>
        <p:spPr>
          <a:xfrm>
            <a:off x="3499838" y="4149077"/>
            <a:ext cx="2034540" cy="226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>
            <a:hlinkClick r:id="" action="ppaction://hlinkshowjump?jump=nextslide">
              <a:snd r:embed="rId3" name="applause.wav"/>
            </a:hlinkClick>
          </p:cNvPr>
          <p:cNvSpPr/>
          <p:nvPr/>
        </p:nvSpPr>
        <p:spPr>
          <a:xfrm>
            <a:off x="642656" y="4152381"/>
            <a:ext cx="2034540" cy="22660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TextovéPole 8">
            <a:hlinkClick r:id="" action="ppaction://noaction" endSnd="1"/>
          </p:cNvPr>
          <p:cNvSpPr txBox="1"/>
          <p:nvPr/>
        </p:nvSpPr>
        <p:spPr>
          <a:xfrm>
            <a:off x="109820" y="260648"/>
            <a:ext cx="19399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1F497D">
                    <a:lumMod val="60000"/>
                    <a:lumOff val="40000"/>
                  </a:srgbClr>
                </a:solidFill>
              </a:rPr>
              <a:t>TRUBKA</a:t>
            </a:r>
            <a:endParaRPr lang="cs-CZ" sz="4800" b="1" dirty="0">
              <a:solidFill>
                <a:srgbClr val="1F497D">
                  <a:lumMod val="60000"/>
                  <a:lumOff val="40000"/>
                </a:srgbClr>
              </a:solidFill>
            </a:endParaRPr>
          </a:p>
        </p:txBody>
      </p:sp>
      <p:sp>
        <p:nvSpPr>
          <p:cNvPr id="10" name="Obdélník 9">
            <a:hlinkClick r:id="" action="ppaction://noaction" endSnd="1"/>
          </p:cNvPr>
          <p:cNvSpPr/>
          <p:nvPr/>
        </p:nvSpPr>
        <p:spPr>
          <a:xfrm>
            <a:off x="2129766" y="1253982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>
            <a:hlinkClick r:id="" action="ppaction://noaction" endSnd="1"/>
          </p:cNvPr>
          <p:cNvSpPr/>
          <p:nvPr/>
        </p:nvSpPr>
        <p:spPr>
          <a:xfrm>
            <a:off x="4970156" y="1268759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600" dirty="0">
                <a:solidFill>
                  <a:srgbClr val="FF0000"/>
                </a:solidFill>
                <a:latin typeface="Bodoni MT Condensed" pitchFamily="18" charset="0"/>
                <a:cs typeface="Aparajita" pitchFamily="34" charset="0"/>
              </a:rPr>
              <a:t>?</a:t>
            </a:r>
          </a:p>
        </p:txBody>
      </p:sp>
      <p:pic>
        <p:nvPicPr>
          <p:cNvPr id="6150" name="Picture 6" descr="C:\Users\Karkošková\AppData\Local\Microsoft\Windows\Temporary Internet Files\Content.IE5\3ZNZD1MT\MC900232426[1].wmf">
            <a:hlinkClick r:id="" action="ppaction://noaction" endSnd="1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29" y="968534"/>
            <a:ext cx="1346867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C:\Users\Karkošková\AppData\Local\Microsoft\Windows\Temporary Internet Files\Content.IE5\12IOP452\MC900129636[1].wmf">
            <a:hlinkClick r:id="" action="ppaction://hlinkshowjump?jump=nextslide">
              <a:snd r:embed="rId3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550840">
            <a:off x="550039" y="4948075"/>
            <a:ext cx="2219775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Karkošková\AppData\Local\Microsoft\Windows\Temporary Internet Files\Content.IE5\12IOP452\MC900129636[1].wmf">
            <a:hlinkClick r:id="" action="ppaction://noaction" endSnd="1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38340">
            <a:off x="1928625" y="2109006"/>
            <a:ext cx="2219775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Karkošková\AppData\Local\Microsoft\Windows\Temporary Internet Files\Content.IE5\13XKCWY4\MC900150965[1].wmf">
            <a:hlinkClick r:id="" action="ppaction://noaction">
              <a:snd r:embed="rId2" name="arrow.wav"/>
            </a:hlinkClick>
          </p:cNvPr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6">
                <a:tint val="45000"/>
                <a:satMod val="400000"/>
              </a:schemeClr>
            </a:duotone>
            <a:lum bright="-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654393" y="4544110"/>
            <a:ext cx="1602762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Karkošková\AppData\Local\Microsoft\Windows\Temporary Internet Files\Content.IE5\52MSHM7J\MC900142177[1].wmf">
            <a:hlinkClick r:id="" action="ppaction://noaction">
              <a:snd r:embed="rId2" name="arrow.wav"/>
            </a:hlinkClick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278" y="4768075"/>
            <a:ext cx="1768614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092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25"/>
          <p:cNvSpPr/>
          <p:nvPr/>
        </p:nvSpPr>
        <p:spPr>
          <a:xfrm>
            <a:off x="642656" y="4152381"/>
            <a:ext cx="2034540" cy="22660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29766" y="1253982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970156" y="1268759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600" dirty="0">
              <a:solidFill>
                <a:srgbClr val="FF0000"/>
              </a:solidFill>
              <a:latin typeface="Bodoni MT Condensed" pitchFamily="18" charset="0"/>
              <a:cs typeface="Aparajita" pitchFamily="34" charset="0"/>
            </a:endParaRPr>
          </a:p>
        </p:txBody>
      </p:sp>
      <p:pic>
        <p:nvPicPr>
          <p:cNvPr id="24" name="Picture 8" descr="C:\Users\Karkošková\AppData\Local\Microsoft\Windows\Temporary Internet Files\Content.IE5\12IOP452\MC900129636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550840">
            <a:off x="4877538" y="2109006"/>
            <a:ext cx="2219775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Karkošková\AppData\Local\Microsoft\Windows\Temporary Internet Files\Content.IE5\12IOP452\MC900129636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38340">
            <a:off x="1928625" y="2109006"/>
            <a:ext cx="2219775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6438504" y="4149076"/>
            <a:ext cx="2034540" cy="22660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99838" y="4149077"/>
            <a:ext cx="2034540" cy="226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4" name="Picture 2" descr="C:\Users\Karkošková\AppData\Local\Microsoft\Windows\Temporary Internet Files\Content.IE5\13XKCWY4\MC900150965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lum bright="-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654393" y="4544110"/>
            <a:ext cx="1602762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Karkošková\AppData\Local\Microsoft\Windows\Temporary Internet Files\Content.IE5\52MSHM7J\MC90014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278" y="4768075"/>
            <a:ext cx="1768614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8862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>
            <a:hlinkClick r:id="" action="ppaction://noaction">
              <a:snd r:embed="rId2" name="arrow.wav"/>
            </a:hlinkClick>
          </p:cNvPr>
          <p:cNvSpPr/>
          <p:nvPr/>
        </p:nvSpPr>
        <p:spPr>
          <a:xfrm>
            <a:off x="6438504" y="4149076"/>
            <a:ext cx="2034540" cy="22660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>
            <a:hlinkClick r:id="" action="ppaction://hlinkshowjump?jump=nextslide">
              <a:snd r:embed="rId3" name="applause.wav"/>
            </a:hlinkClick>
          </p:cNvPr>
          <p:cNvSpPr/>
          <p:nvPr/>
        </p:nvSpPr>
        <p:spPr>
          <a:xfrm>
            <a:off x="3499838" y="4149077"/>
            <a:ext cx="2034540" cy="226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>
            <a:hlinkClick r:id="" action="ppaction://noaction">
              <a:snd r:embed="rId2" name="arrow.wav"/>
            </a:hlinkClick>
          </p:cNvPr>
          <p:cNvSpPr/>
          <p:nvPr/>
        </p:nvSpPr>
        <p:spPr>
          <a:xfrm>
            <a:off x="642656" y="4152381"/>
            <a:ext cx="2034540" cy="22660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TextovéPole 8">
            <a:hlinkClick r:id="" action="ppaction://noaction" endSnd="1"/>
          </p:cNvPr>
          <p:cNvSpPr txBox="1"/>
          <p:nvPr/>
        </p:nvSpPr>
        <p:spPr>
          <a:xfrm>
            <a:off x="109820" y="260648"/>
            <a:ext cx="2637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1F497D">
                    <a:lumMod val="60000"/>
                    <a:lumOff val="40000"/>
                  </a:srgbClr>
                </a:solidFill>
              </a:rPr>
              <a:t>AKORDEON</a:t>
            </a:r>
            <a:endParaRPr lang="cs-CZ" sz="4800" b="1" dirty="0">
              <a:solidFill>
                <a:srgbClr val="1F497D">
                  <a:lumMod val="60000"/>
                  <a:lumOff val="40000"/>
                </a:srgbClr>
              </a:solidFill>
            </a:endParaRPr>
          </a:p>
        </p:txBody>
      </p:sp>
      <p:sp>
        <p:nvSpPr>
          <p:cNvPr id="10" name="Obdélník 9">
            <a:hlinkClick r:id="" action="ppaction://noaction" endSnd="1"/>
          </p:cNvPr>
          <p:cNvSpPr/>
          <p:nvPr/>
        </p:nvSpPr>
        <p:spPr>
          <a:xfrm>
            <a:off x="2129766" y="1253982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>
            <a:hlinkClick r:id="" action="ppaction://noaction" endSnd="1"/>
          </p:cNvPr>
          <p:cNvSpPr/>
          <p:nvPr/>
        </p:nvSpPr>
        <p:spPr>
          <a:xfrm>
            <a:off x="4970156" y="1268759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600" dirty="0">
                <a:solidFill>
                  <a:srgbClr val="FF0000"/>
                </a:solidFill>
                <a:latin typeface="Bodoni MT Condensed" pitchFamily="18" charset="0"/>
                <a:cs typeface="Aparajita" pitchFamily="34" charset="0"/>
              </a:rPr>
              <a:t>?</a:t>
            </a:r>
          </a:p>
        </p:txBody>
      </p:sp>
      <p:pic>
        <p:nvPicPr>
          <p:cNvPr id="3074" name="Picture 2" descr="http://www.clker.com/cliparts/m/3/E/2/u/h/accordion-md.png">
            <a:hlinkClick r:id="" action="ppaction://hlinkshowjump?jump=nextslide">
              <a:snd r:embed="rId3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400" y="4691415"/>
            <a:ext cx="1735415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rkošková\AppData\Local\Microsoft\Windows\Temporary Internet Files\Content.IE5\0YOEXXWK\MC900225118[1].wmf">
            <a:hlinkClick r:id="" action="ppaction://noaction">
              <a:snd r:embed="rId2" name="arrow.wav"/>
            </a:hlinkClick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814" y="4626945"/>
            <a:ext cx="1888655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arkošková\AppData\Local\Microsoft\Windows\Temporary Internet Files\Content.IE5\P4Z57OO0\MC900234373[1].wmf">
            <a:hlinkClick r:id="" action="ppaction://noaction">
              <a:snd r:embed="rId2" name="arrow.wav"/>
            </a:hlinkClick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43"/>
          <a:stretch/>
        </p:blipFill>
        <p:spPr bwMode="auto">
          <a:xfrm>
            <a:off x="669907" y="4597066"/>
            <a:ext cx="1980038" cy="162000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ttp://www.clker.com/cliparts/m/3/E/2/u/h/accordion-md.png">
            <a:hlinkClick r:id="" action="ppaction://noaction" endSnd="1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328" y="1877127"/>
            <a:ext cx="1735415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Karkošková\AppData\Local\Microsoft\Windows\Temporary Internet Files\Content.IE5\P4Z57OO0\MC9001982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22" y="887127"/>
            <a:ext cx="1604662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0122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6438504" y="4149076"/>
            <a:ext cx="2034540" cy="22660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99838" y="4149077"/>
            <a:ext cx="2034540" cy="226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42656" y="4152381"/>
            <a:ext cx="2034540" cy="22660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29766" y="1253982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970156" y="1268759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600" dirty="0">
              <a:solidFill>
                <a:srgbClr val="FF0000"/>
              </a:solidFill>
              <a:latin typeface="Bodoni MT Condensed" pitchFamily="18" charset="0"/>
              <a:cs typeface="Aparajita" pitchFamily="34" charset="0"/>
            </a:endParaRPr>
          </a:p>
        </p:txBody>
      </p:sp>
      <p:pic>
        <p:nvPicPr>
          <p:cNvPr id="3074" name="Picture 2" descr="http://www.clker.com/cliparts/m/3/E/2/u/h/accordion-md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718" y="1880920"/>
            <a:ext cx="1735415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rkošková\AppData\Local\Microsoft\Windows\Temporary Internet Files\Content.IE5\0YOEXXWK\MC9002251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814" y="4626945"/>
            <a:ext cx="1888655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arkošková\AppData\Local\Microsoft\Windows\Temporary Internet Files\Content.IE5\P4Z57OO0\MC900234373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43"/>
          <a:stretch/>
        </p:blipFill>
        <p:spPr bwMode="auto">
          <a:xfrm>
            <a:off x="669907" y="4597066"/>
            <a:ext cx="1980038" cy="162000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ttp://www.clker.com/cliparts/m/3/E/2/u/h/accordi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328" y="1877127"/>
            <a:ext cx="1735415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1668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>
            <a:hlinkClick r:id="" action="ppaction://noaction">
              <a:snd r:embed="rId2" name="arrow.wav"/>
            </a:hlinkClick>
          </p:cNvPr>
          <p:cNvSpPr/>
          <p:nvPr/>
        </p:nvSpPr>
        <p:spPr>
          <a:xfrm>
            <a:off x="6438504" y="4149076"/>
            <a:ext cx="2034540" cy="22660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>
            <a:hlinkClick r:id="" action="ppaction://noaction">
              <a:snd r:embed="rId2" name="arrow.wav"/>
            </a:hlinkClick>
          </p:cNvPr>
          <p:cNvSpPr/>
          <p:nvPr/>
        </p:nvSpPr>
        <p:spPr>
          <a:xfrm>
            <a:off x="3499838" y="4149077"/>
            <a:ext cx="2034540" cy="226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>
            <a:hlinkClick r:id="" action="ppaction://hlinkshowjump?jump=nextslide">
              <a:snd r:embed="rId3" name="applause.wav"/>
            </a:hlinkClick>
          </p:cNvPr>
          <p:cNvSpPr/>
          <p:nvPr/>
        </p:nvSpPr>
        <p:spPr>
          <a:xfrm>
            <a:off x="642656" y="4152381"/>
            <a:ext cx="2034540" cy="22660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TextovéPole 8">
            <a:hlinkClick r:id="" action="ppaction://noaction" endSnd="1"/>
          </p:cNvPr>
          <p:cNvSpPr txBox="1"/>
          <p:nvPr/>
        </p:nvSpPr>
        <p:spPr>
          <a:xfrm>
            <a:off x="144656" y="281267"/>
            <a:ext cx="16920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1F497D">
                    <a:lumMod val="60000"/>
                    <a:lumOff val="40000"/>
                  </a:srgbClr>
                </a:solidFill>
              </a:rPr>
              <a:t>KYTARA</a:t>
            </a:r>
            <a:endParaRPr lang="cs-CZ" sz="3600" b="1" dirty="0">
              <a:solidFill>
                <a:srgbClr val="1F497D">
                  <a:lumMod val="60000"/>
                  <a:lumOff val="40000"/>
                </a:srgbClr>
              </a:solidFill>
            </a:endParaRPr>
          </a:p>
        </p:txBody>
      </p:sp>
      <p:sp>
        <p:nvSpPr>
          <p:cNvPr id="10" name="Obdélník 9">
            <a:hlinkClick r:id="" action="ppaction://noaction" endSnd="1"/>
          </p:cNvPr>
          <p:cNvSpPr/>
          <p:nvPr/>
        </p:nvSpPr>
        <p:spPr>
          <a:xfrm>
            <a:off x="4970156" y="1268758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>
            <a:hlinkClick r:id="" action="ppaction://noaction" endSnd="1"/>
          </p:cNvPr>
          <p:cNvSpPr/>
          <p:nvPr/>
        </p:nvSpPr>
        <p:spPr>
          <a:xfrm>
            <a:off x="2123728" y="1268759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600" dirty="0">
                <a:solidFill>
                  <a:srgbClr val="FF0000"/>
                </a:solidFill>
                <a:latin typeface="Bodoni MT Condensed" pitchFamily="18" charset="0"/>
                <a:cs typeface="Aparajita" pitchFamily="34" charset="0"/>
              </a:rPr>
              <a:t>?</a:t>
            </a:r>
          </a:p>
        </p:txBody>
      </p:sp>
      <p:pic>
        <p:nvPicPr>
          <p:cNvPr id="5125" name="Picture 5" descr="C:\Users\Karkošková\AppData\Local\Microsoft\Windows\Temporary Internet Files\Content.IE5\P4Z57OO0\MC900151237[1].wmf">
            <a:hlinkClick r:id="" action="ppaction://hlinkshowjump?jump=nextslide">
              <a:snd r:embed="rId3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4" cstate="print"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48511">
            <a:off x="1015435" y="4292110"/>
            <a:ext cx="1067676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http://www.clker.com/cliparts/F/k/J/Q/q/c/guitar-joao-alba-hi.png">
            <a:hlinkClick r:id="" action="ppaction://noaction">
              <a:snd r:embed="rId2" name="arrow.wav"/>
            </a:hlinkClick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307" y="4426090"/>
            <a:ext cx="1766933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http://www.clker.com/cliparts/A/G/9/Q/6/D/guitar-md.png">
            <a:hlinkClick r:id="" action="ppaction://noaction">
              <a:snd r:embed="rId2" name="arrow.wav"/>
            </a:hlinkClick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2391">
            <a:off x="3707107" y="4385415"/>
            <a:ext cx="162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Karkošková\AppData\Local\Microsoft\Windows\Temporary Internet Files\Content.IE5\P4Z57OO0\MC900151237[1].wmf">
            <a:hlinkClick r:id="" action="ppaction://noaction" endSnd="1"/>
          </p:cNvPr>
          <p:cNvPicPr>
            <a:picLocks noChangeAspect="1" noChangeArrowheads="1"/>
          </p:cNvPicPr>
          <p:nvPr/>
        </p:nvPicPr>
        <p:blipFill>
          <a:blip r:embed="rId4" cstate="print"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3588" y="1446950"/>
            <a:ext cx="1067676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Karkošková\AppData\Local\Microsoft\Windows\Temporary Internet Files\Content.IE5\D1FCBAZD\MC9004381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43" y="901671"/>
            <a:ext cx="1286291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691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6438504" y="4149076"/>
            <a:ext cx="2034540" cy="22660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99838" y="4149077"/>
            <a:ext cx="2034540" cy="226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42656" y="4152381"/>
            <a:ext cx="2034540" cy="22660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70156" y="1268758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23728" y="1268759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600" dirty="0">
              <a:solidFill>
                <a:srgbClr val="FF0000"/>
              </a:solidFill>
              <a:latin typeface="Bodoni MT Condensed" pitchFamily="18" charset="0"/>
              <a:cs typeface="Aparajita" pitchFamily="34" charset="0"/>
            </a:endParaRPr>
          </a:p>
        </p:txBody>
      </p:sp>
      <p:pic>
        <p:nvPicPr>
          <p:cNvPr id="5125" name="Picture 5" descr="C:\Users\Karkošková\AppData\Local\Microsoft\Windows\Temporary Internet Files\Content.IE5\P4Z57OO0\MC900151237[1].wmf"/>
          <p:cNvPicPr>
            <a:picLocks noChangeAspect="1" noChangeArrowheads="1"/>
          </p:cNvPicPr>
          <p:nvPr/>
        </p:nvPicPr>
        <p:blipFill>
          <a:blip r:embed="rId2" cstate="print"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116" y="1446950"/>
            <a:ext cx="1067676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http://www.clker.com/cliparts/F/k/J/Q/q/c/guitar-joao-alba-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307" y="4426090"/>
            <a:ext cx="1766933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http://www.clker.com/cliparts/A/G/9/Q/6/D/guitar-md.pn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2391">
            <a:off x="3707107" y="4385415"/>
            <a:ext cx="162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Karkošková\AppData\Local\Microsoft\Windows\Temporary Internet Files\Content.IE5\P4Z57OO0\MC900151237[1].wmf"/>
          <p:cNvPicPr>
            <a:picLocks noChangeAspect="1" noChangeArrowheads="1"/>
          </p:cNvPicPr>
          <p:nvPr/>
        </p:nvPicPr>
        <p:blipFill>
          <a:blip r:embed="rId2" cstate="print"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3588" y="1446950"/>
            <a:ext cx="1067676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125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noaction" endSnd="1"/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>
            <a:hlinkClick r:id="" action="ppaction://hlinkshowjump?jump=nextslide">
              <a:snd r:embed="rId2" name="applause.wav"/>
            </a:hlinkClick>
          </p:cNvPr>
          <p:cNvSpPr/>
          <p:nvPr/>
        </p:nvSpPr>
        <p:spPr>
          <a:xfrm>
            <a:off x="6438504" y="4149076"/>
            <a:ext cx="2034540" cy="22660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>
            <a:hlinkClick r:id="" action="ppaction://noaction">
              <a:snd r:embed="rId3" name="arrow.wav"/>
            </a:hlinkClick>
          </p:cNvPr>
          <p:cNvSpPr/>
          <p:nvPr/>
        </p:nvSpPr>
        <p:spPr>
          <a:xfrm>
            <a:off x="3499838" y="4149077"/>
            <a:ext cx="2034540" cy="226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>
            <a:hlinkClick r:id="" action="ppaction://noaction">
              <a:snd r:embed="rId3" name="arrow.wav"/>
            </a:hlinkClick>
          </p:cNvPr>
          <p:cNvSpPr/>
          <p:nvPr/>
        </p:nvSpPr>
        <p:spPr>
          <a:xfrm>
            <a:off x="642656" y="4152381"/>
            <a:ext cx="2034540" cy="22660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TextovéPole 8">
            <a:hlinkClick r:id="" action="ppaction://noaction" endSnd="1"/>
          </p:cNvPr>
          <p:cNvSpPr txBox="1"/>
          <p:nvPr/>
        </p:nvSpPr>
        <p:spPr>
          <a:xfrm>
            <a:off x="668210" y="260648"/>
            <a:ext cx="78089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1F497D">
                    <a:lumMod val="60000"/>
                    <a:lumOff val="40000"/>
                  </a:srgbClr>
                </a:solidFill>
              </a:rPr>
              <a:t>Na který hudební nástroj chlapec hraje?</a:t>
            </a:r>
            <a:endParaRPr lang="cs-CZ" sz="3600" b="1" dirty="0">
              <a:solidFill>
                <a:srgbClr val="1F497D">
                  <a:lumMod val="60000"/>
                  <a:lumOff val="40000"/>
                </a:srgbClr>
              </a:solidFill>
            </a:endParaRPr>
          </a:p>
        </p:txBody>
      </p:sp>
      <p:sp>
        <p:nvSpPr>
          <p:cNvPr id="10" name="Obdélník 9">
            <a:hlinkClick r:id="" action="ppaction://noaction" endSnd="1"/>
          </p:cNvPr>
          <p:cNvSpPr/>
          <p:nvPr/>
        </p:nvSpPr>
        <p:spPr>
          <a:xfrm>
            <a:off x="4970156" y="1268758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>
            <a:hlinkClick r:id="" action="ppaction://noaction" endSnd="1"/>
          </p:cNvPr>
          <p:cNvSpPr/>
          <p:nvPr/>
        </p:nvSpPr>
        <p:spPr>
          <a:xfrm>
            <a:off x="2123728" y="1268759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600" dirty="0">
                <a:solidFill>
                  <a:srgbClr val="FF0000"/>
                </a:solidFill>
                <a:latin typeface="Bodoni MT Condensed" pitchFamily="18" charset="0"/>
                <a:cs typeface="Aparajita" pitchFamily="34" charset="0"/>
              </a:rPr>
              <a:t>?</a:t>
            </a:r>
          </a:p>
        </p:txBody>
      </p:sp>
      <p:pic>
        <p:nvPicPr>
          <p:cNvPr id="1034" name="Picture 10" descr="C:\Users\Karkošková\AppData\Local\Microsoft\Windows\Temporary Internet Files\Content.IE5\5JNOC4A7\MC900089092[1].wmf">
            <a:hlinkClick r:id="" action="ppaction://noaction" endSnd="1"/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1"/>
          <a:stretch/>
        </p:blipFill>
        <p:spPr bwMode="auto">
          <a:xfrm>
            <a:off x="5158552" y="1543234"/>
            <a:ext cx="1657748" cy="1775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e/7/5/7/1195445703562514090TheresaKnott_piano.svg.hi.png">
            <a:hlinkClick r:id="" action="ppaction://hlinkshowjump?jump=nextslide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165" y="4385415"/>
            <a:ext cx="174252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a/8/d/0/1194986672345798788drums_jarno_vasamaa_.svg.med.png">
            <a:hlinkClick r:id="" action="ppaction://noaction">
              <a:snd r:embed="rId3" name="arrow.wav"/>
            </a:hlinkClick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244" y="4745415"/>
            <a:ext cx="1792536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Karkošková\AppData\Local\Microsoft\Windows\Temporary Internet Files\Content.IE5\4AE8P8R8\MC900012923[1].wmf">
            <a:hlinkClick r:id="" action="ppaction://noaction">
              <a:snd r:embed="rId3" name="arrow.wav"/>
            </a:hlinkClick>
          </p:cNvPr>
          <p:cNvPicPr>
            <a:picLocks noChangeAspect="1" noChangeArrowheads="1"/>
          </p:cNvPicPr>
          <p:nvPr/>
        </p:nvPicPr>
        <p:blipFill>
          <a:blip r:embed="rId7" cstate="print"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34" y="4472698"/>
            <a:ext cx="1868478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242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6438504" y="4149076"/>
            <a:ext cx="2034540" cy="22660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99838" y="4149077"/>
            <a:ext cx="2034540" cy="226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42656" y="4152381"/>
            <a:ext cx="2034540" cy="22660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70156" y="1268758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23728" y="1268759"/>
            <a:ext cx="2034540" cy="2266069"/>
          </a:xfrm>
          <a:prstGeom prst="rect">
            <a:avLst/>
          </a:prstGeom>
          <a:solidFill>
            <a:srgbClr val="FFFF66"/>
          </a:solidFill>
          <a:ln w="38100">
            <a:solidFill>
              <a:srgbClr val="FFC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600" dirty="0">
              <a:solidFill>
                <a:srgbClr val="FF0000"/>
              </a:solidFill>
              <a:latin typeface="Bodoni MT Condensed" pitchFamily="18" charset="0"/>
              <a:cs typeface="Aparajita" pitchFamily="34" charset="0"/>
            </a:endParaRPr>
          </a:p>
        </p:txBody>
      </p:sp>
      <p:pic>
        <p:nvPicPr>
          <p:cNvPr id="1034" name="Picture 10" descr="C:\Users\Karkošková\AppData\Local\Microsoft\Windows\Temporary Internet Files\Content.IE5\5JNOC4A7\MC90008909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1"/>
          <a:stretch/>
        </p:blipFill>
        <p:spPr bwMode="auto">
          <a:xfrm>
            <a:off x="5158552" y="1543234"/>
            <a:ext cx="1657748" cy="1775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e/7/5/7/1195445703562514090TheresaKnott_piano.svg.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735" y="1543660"/>
            <a:ext cx="174252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a/8/d/0/1194986672345798788drums_jarno_vasamaa_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244" y="4745415"/>
            <a:ext cx="1792536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1" descr="C:\Users\Karkošková\AppData\Local\Microsoft\Windows\Temporary Internet Files\Content.IE5\4AE8P8R8\MC900012923[1].wmf"/>
          <p:cNvPicPr>
            <a:picLocks noChangeAspect="1" noChangeArrowheads="1"/>
          </p:cNvPicPr>
          <p:nvPr/>
        </p:nvPicPr>
        <p:blipFill>
          <a:blip r:embed="rId5" cstate="print"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34" y="4472698"/>
            <a:ext cx="1868478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39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Třída pavilon B\AppData\Local\Microsoft\Windows\Temporary Internet Files\Content.IE5\3D1CRNTZ\MC9001296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023" y="1559085"/>
            <a:ext cx="4958948" cy="37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572957" y="3421730"/>
            <a:ext cx="2860895" cy="213109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2957" y="1281991"/>
            <a:ext cx="2860895" cy="213109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12062" y="3413085"/>
            <a:ext cx="2860895" cy="213109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84954" y="188640"/>
            <a:ext cx="15632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1F497D">
                    <a:lumMod val="60000"/>
                    <a:lumOff val="40000"/>
                  </a:srgbClr>
                </a:solidFill>
              </a:rPr>
              <a:t>Hádej.</a:t>
            </a:r>
            <a:endParaRPr lang="cs-CZ" sz="4000" b="1" dirty="0">
              <a:solidFill>
                <a:srgbClr val="1F497D">
                  <a:lumMod val="60000"/>
                  <a:lumOff val="40000"/>
                </a:srgbClr>
              </a:solidFill>
            </a:endParaRPr>
          </a:p>
        </p:txBody>
      </p:sp>
      <p:pic>
        <p:nvPicPr>
          <p:cNvPr id="4098" name="Picture 2" descr="C:\Users\pc\AppData\Local\Microsoft\Windows\Temporary Internet Files\Content.IE5\3FNJ66N6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3434" y="5591998"/>
            <a:ext cx="80812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6130" y="332656"/>
            <a:ext cx="28534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1F497D">
                    <a:lumMod val="60000"/>
                    <a:lumOff val="40000"/>
                  </a:srgbClr>
                </a:solidFill>
              </a:rPr>
              <a:t>TAMBURÍNA</a:t>
            </a:r>
            <a:endParaRPr lang="cs-CZ" sz="4000" b="1" dirty="0">
              <a:solidFill>
                <a:srgbClr val="1F497D">
                  <a:lumMod val="60000"/>
                  <a:lumOff val="40000"/>
                </a:srgb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705683" y="1281991"/>
            <a:ext cx="2860895" cy="213109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80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75"/>
                                      </p:to>
                                    </p:set>
                                    <p:animEffect filter="image" prLst="opacity: 0.75">
                                      <p:cBhvr rctx="IE">
                                        <p:cTn id="7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75"/>
                                      </p:to>
                                    </p:set>
                                    <p:animEffect filter="image" prLst="opacity: 0.75">
                                      <p:cBhvr rctx="IE">
                                        <p:cTn id="12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75"/>
                                      </p:to>
                                    </p:set>
                                    <p:animEffect filter="image" prLst="opacity: 0.75">
                                      <p:cBhvr rctx="IE">
                                        <p:cTn id="1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75"/>
                                      </p:to>
                                    </p:set>
                                    <p:animEffect filter="image" prLst="opacity: 0.75">
                                      <p:cBhvr rctx="IE">
                                        <p:cTn id="22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10" grpId="0" animBg="1"/>
      <p:bldP spid="10" grpId="1" animBg="1"/>
      <p:bldP spid="14" grpId="0" animBg="1"/>
      <p:bldP spid="14" grpId="1" animBg="1"/>
      <p:bldP spid="5" grpId="0"/>
      <p:bldP spid="13" grpId="0" animBg="1"/>
      <p:bldP spid="13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90986" y="1246247"/>
            <a:ext cx="6408000" cy="72008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smtClean="0">
                <a:solidFill>
                  <a:prstClr val="black"/>
                </a:solidFill>
              </a:rPr>
              <a:t>Pepi hrála na                     .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67460" y="2719598"/>
            <a:ext cx="6419062" cy="720080"/>
          </a:xfrm>
          <a:prstGeom prst="rect">
            <a:avLst/>
          </a:prstGeom>
          <a:solidFill>
            <a:srgbClr val="FF9999"/>
          </a:solidFill>
          <a:ln>
            <a:solidFill>
              <a:srgbClr val="FF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smtClean="0">
                <a:solidFill>
                  <a:prstClr val="black"/>
                </a:solidFill>
              </a:rPr>
              <a:t>Maminka hrála na              .</a:t>
            </a:r>
            <a:endParaRPr lang="cs-CZ" sz="4400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Karkošková\AppData\Local\Microsoft\Windows\Temporary Internet Files\Content.IE5\3ZNZD1MT\MC900225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30027">
            <a:off x="5756592" y="766841"/>
            <a:ext cx="1121374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rkošková\AppData\Local\Microsoft\Windows\Temporary Internet Files\Content.IE5\D1FCBAZD\MC900296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764" y="2206841"/>
            <a:ext cx="2103718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400614" y="4128090"/>
            <a:ext cx="6408000" cy="720080"/>
          </a:xfrm>
          <a:prstGeom prst="rect">
            <a:avLst/>
          </a:prstGeom>
          <a:solidFill>
            <a:srgbClr val="FFFF66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smtClean="0">
                <a:solidFill>
                  <a:prstClr val="black"/>
                </a:solidFill>
              </a:rPr>
              <a:t>Tatínek hrál na                    .</a:t>
            </a:r>
            <a:endParaRPr lang="cs-CZ" sz="4400" dirty="0">
              <a:solidFill>
                <a:prstClr val="black"/>
              </a:solidFill>
            </a:endParaRPr>
          </a:p>
        </p:txBody>
      </p:sp>
      <p:pic>
        <p:nvPicPr>
          <p:cNvPr id="1030" name="Picture 6" descr="C:\Users\Karkošková\AppData\Local\Microsoft\Windows\Temporary Internet Files\Content.IE5\4AE8P8R8\MC9000342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7173" y="3864851"/>
            <a:ext cx="14009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400614" y="5572809"/>
            <a:ext cx="6408000" cy="720080"/>
          </a:xfrm>
          <a:prstGeom prst="rect">
            <a:avLst/>
          </a:prstGeom>
          <a:solidFill>
            <a:srgbClr val="66FF66"/>
          </a:solidFill>
          <a:ln>
            <a:solidFill>
              <a:srgbClr val="66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smtClean="0">
                <a:solidFill>
                  <a:prstClr val="black"/>
                </a:solidFill>
              </a:rPr>
              <a:t>Bratr Tom hrál na                .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33186" y="236361"/>
            <a:ext cx="6570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1F497D">
                    <a:lumMod val="60000"/>
                    <a:lumOff val="40000"/>
                  </a:srgbClr>
                </a:solidFill>
              </a:rPr>
              <a:t>Pamatuješ si příběh Pepi? Doplň věty.</a:t>
            </a:r>
            <a:endParaRPr lang="cs-CZ" sz="3200" b="1" dirty="0">
              <a:solidFill>
                <a:srgbClr val="1F497D">
                  <a:lumMod val="60000"/>
                  <a:lumOff val="40000"/>
                </a:srgbClr>
              </a:solidFill>
            </a:endParaRPr>
          </a:p>
        </p:txBody>
      </p:sp>
      <p:pic>
        <p:nvPicPr>
          <p:cNvPr id="2050" name="Picture 2" descr="C:\Users\Třída pavilon B\AppData\Local\Microsoft\Windows\Temporary Internet Files\Content.IE5\B71UREE0\MC9002378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401333"/>
            <a:ext cx="1785234" cy="106303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2" descr="C:\Users\pc\AppData\Local\Microsoft\Windows\Temporary Internet Files\Content.IE5\W54DKOAH\MC9004344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362" y="118824"/>
            <a:ext cx="488252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912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si prasátko.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391665" y="2636912"/>
            <a:ext cx="2340000" cy="2340000"/>
          </a:xfrm>
          <a:prstGeom prst="ellipse">
            <a:avLst/>
          </a:prstGeom>
          <a:noFill/>
          <a:ln w="38100"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010954" y="3504953"/>
            <a:ext cx="1080000" cy="1008000"/>
          </a:xfrm>
          <a:prstGeom prst="ellipse">
            <a:avLst/>
          </a:prstGeom>
          <a:noFill/>
          <a:ln w="38100"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211960" y="3987016"/>
            <a:ext cx="180000" cy="180000"/>
          </a:xfrm>
          <a:prstGeom prst="ellipse">
            <a:avLst/>
          </a:prstGeom>
          <a:solidFill>
            <a:srgbClr val="FF3399"/>
          </a:solidFill>
          <a:ln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684432" y="4008953"/>
            <a:ext cx="180000" cy="180000"/>
          </a:xfrm>
          <a:prstGeom prst="ellipse">
            <a:avLst/>
          </a:prstGeom>
          <a:solidFill>
            <a:srgbClr val="FF3399"/>
          </a:solidFill>
          <a:ln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000954" y="3413863"/>
            <a:ext cx="18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956381" y="3410564"/>
            <a:ext cx="180000" cy="18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3561573" y="4749421"/>
            <a:ext cx="628290" cy="616118"/>
          </a:xfrm>
          <a:custGeom>
            <a:avLst/>
            <a:gdLst>
              <a:gd name="connsiteX0" fmla="*/ 218364 w 627797"/>
              <a:gd name="connsiteY0" fmla="*/ 0 h 711087"/>
              <a:gd name="connsiteX1" fmla="*/ 0 w 627797"/>
              <a:gd name="connsiteY1" fmla="*/ 354842 h 711087"/>
              <a:gd name="connsiteX2" fmla="*/ 218364 w 627797"/>
              <a:gd name="connsiteY2" fmla="*/ 709683 h 711087"/>
              <a:gd name="connsiteX3" fmla="*/ 627797 w 627797"/>
              <a:gd name="connsiteY3" fmla="*/ 218364 h 711087"/>
              <a:gd name="connsiteX4" fmla="*/ 627797 w 627797"/>
              <a:gd name="connsiteY4" fmla="*/ 218364 h 711087"/>
              <a:gd name="connsiteX5" fmla="*/ 627797 w 627797"/>
              <a:gd name="connsiteY5" fmla="*/ 218364 h 711087"/>
              <a:gd name="connsiteX0" fmla="*/ 218857 w 628290"/>
              <a:gd name="connsiteY0" fmla="*/ 0 h 616118"/>
              <a:gd name="connsiteX1" fmla="*/ 493 w 628290"/>
              <a:gd name="connsiteY1" fmla="*/ 354842 h 616118"/>
              <a:gd name="connsiteX2" fmla="*/ 273448 w 628290"/>
              <a:gd name="connsiteY2" fmla="*/ 614149 h 616118"/>
              <a:gd name="connsiteX3" fmla="*/ 628290 w 628290"/>
              <a:gd name="connsiteY3" fmla="*/ 218364 h 616118"/>
              <a:gd name="connsiteX4" fmla="*/ 628290 w 628290"/>
              <a:gd name="connsiteY4" fmla="*/ 218364 h 616118"/>
              <a:gd name="connsiteX5" fmla="*/ 628290 w 628290"/>
              <a:gd name="connsiteY5" fmla="*/ 218364 h 616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8290" h="616118">
                <a:moveTo>
                  <a:pt x="218857" y="0"/>
                </a:moveTo>
                <a:cubicBezTo>
                  <a:pt x="109675" y="118281"/>
                  <a:pt x="-8606" y="252484"/>
                  <a:pt x="493" y="354842"/>
                </a:cubicBezTo>
                <a:cubicBezTo>
                  <a:pt x="9592" y="457200"/>
                  <a:pt x="168815" y="636895"/>
                  <a:pt x="273448" y="614149"/>
                </a:cubicBezTo>
                <a:cubicBezTo>
                  <a:pt x="378081" y="591403"/>
                  <a:pt x="569150" y="284328"/>
                  <a:pt x="628290" y="218364"/>
                </a:cubicBezTo>
                <a:lnTo>
                  <a:pt x="628290" y="218364"/>
                </a:lnTo>
                <a:lnTo>
                  <a:pt x="628290" y="218364"/>
                </a:lnTo>
              </a:path>
            </a:pathLst>
          </a:custGeom>
          <a:noFill/>
          <a:ln w="38100"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899545" y="4776716"/>
            <a:ext cx="535011" cy="613337"/>
          </a:xfrm>
          <a:custGeom>
            <a:avLst/>
            <a:gdLst>
              <a:gd name="connsiteX0" fmla="*/ 0 w 588916"/>
              <a:gd name="connsiteY0" fmla="*/ 218365 h 669477"/>
              <a:gd name="connsiteX1" fmla="*/ 54591 w 588916"/>
              <a:gd name="connsiteY1" fmla="*/ 559559 h 669477"/>
              <a:gd name="connsiteX2" fmla="*/ 300251 w 588916"/>
              <a:gd name="connsiteY2" fmla="*/ 668741 h 669477"/>
              <a:gd name="connsiteX3" fmla="*/ 586854 w 588916"/>
              <a:gd name="connsiteY3" fmla="*/ 518615 h 669477"/>
              <a:gd name="connsiteX4" fmla="*/ 436729 w 588916"/>
              <a:gd name="connsiteY4" fmla="*/ 0 h 669477"/>
              <a:gd name="connsiteX5" fmla="*/ 436729 w 588916"/>
              <a:gd name="connsiteY5" fmla="*/ 0 h 669477"/>
              <a:gd name="connsiteX0" fmla="*/ 0 w 588559"/>
              <a:gd name="connsiteY0" fmla="*/ 218365 h 607380"/>
              <a:gd name="connsiteX1" fmla="*/ 54591 w 588559"/>
              <a:gd name="connsiteY1" fmla="*/ 559559 h 607380"/>
              <a:gd name="connsiteX2" fmla="*/ 313898 w 588559"/>
              <a:gd name="connsiteY2" fmla="*/ 600502 h 607380"/>
              <a:gd name="connsiteX3" fmla="*/ 586854 w 588559"/>
              <a:gd name="connsiteY3" fmla="*/ 518615 h 607380"/>
              <a:gd name="connsiteX4" fmla="*/ 436729 w 588559"/>
              <a:gd name="connsiteY4" fmla="*/ 0 h 607380"/>
              <a:gd name="connsiteX5" fmla="*/ 436729 w 588559"/>
              <a:gd name="connsiteY5" fmla="*/ 0 h 607380"/>
              <a:gd name="connsiteX0" fmla="*/ 0 w 535011"/>
              <a:gd name="connsiteY0" fmla="*/ 218365 h 613337"/>
              <a:gd name="connsiteX1" fmla="*/ 54591 w 535011"/>
              <a:gd name="connsiteY1" fmla="*/ 559559 h 613337"/>
              <a:gd name="connsiteX2" fmla="*/ 313898 w 535011"/>
              <a:gd name="connsiteY2" fmla="*/ 600502 h 613337"/>
              <a:gd name="connsiteX3" fmla="*/ 532263 w 535011"/>
              <a:gd name="connsiteY3" fmla="*/ 436728 h 613337"/>
              <a:gd name="connsiteX4" fmla="*/ 436729 w 535011"/>
              <a:gd name="connsiteY4" fmla="*/ 0 h 613337"/>
              <a:gd name="connsiteX5" fmla="*/ 436729 w 535011"/>
              <a:gd name="connsiteY5" fmla="*/ 0 h 613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5011" h="613337">
                <a:moveTo>
                  <a:pt x="0" y="218365"/>
                </a:moveTo>
                <a:cubicBezTo>
                  <a:pt x="2274" y="351430"/>
                  <a:pt x="2275" y="495869"/>
                  <a:pt x="54591" y="559559"/>
                </a:cubicBezTo>
                <a:cubicBezTo>
                  <a:pt x="106907" y="623249"/>
                  <a:pt x="234286" y="620974"/>
                  <a:pt x="313898" y="600502"/>
                </a:cubicBezTo>
                <a:cubicBezTo>
                  <a:pt x="393510" y="580030"/>
                  <a:pt x="511791" y="536812"/>
                  <a:pt x="532263" y="436728"/>
                </a:cubicBezTo>
                <a:cubicBezTo>
                  <a:pt x="552735" y="336644"/>
                  <a:pt x="452651" y="72788"/>
                  <a:pt x="436729" y="0"/>
                </a:cubicBezTo>
                <a:lnTo>
                  <a:pt x="436729" y="0"/>
                </a:lnTo>
              </a:path>
            </a:pathLst>
          </a:custGeom>
          <a:noFill/>
          <a:ln w="38100"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3412168" y="2285693"/>
            <a:ext cx="764047" cy="744110"/>
          </a:xfrm>
          <a:custGeom>
            <a:avLst/>
            <a:gdLst>
              <a:gd name="connsiteX0" fmla="*/ 218136 w 764047"/>
              <a:gd name="connsiteY0" fmla="*/ 744110 h 744110"/>
              <a:gd name="connsiteX1" fmla="*/ 40716 w 764047"/>
              <a:gd name="connsiteY1" fmla="*/ 416564 h 744110"/>
              <a:gd name="connsiteX2" fmla="*/ 27068 w 764047"/>
              <a:gd name="connsiteY2" fmla="*/ 61722 h 744110"/>
              <a:gd name="connsiteX3" fmla="*/ 354614 w 764047"/>
              <a:gd name="connsiteY3" fmla="*/ 7131 h 744110"/>
              <a:gd name="connsiteX4" fmla="*/ 586626 w 764047"/>
              <a:gd name="connsiteY4" fmla="*/ 143608 h 744110"/>
              <a:gd name="connsiteX5" fmla="*/ 695808 w 764047"/>
              <a:gd name="connsiteY5" fmla="*/ 239143 h 744110"/>
              <a:gd name="connsiteX6" fmla="*/ 764047 w 764047"/>
              <a:gd name="connsiteY6" fmla="*/ 334677 h 744110"/>
              <a:gd name="connsiteX7" fmla="*/ 764047 w 764047"/>
              <a:gd name="connsiteY7" fmla="*/ 334677 h 744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64047" h="744110">
                <a:moveTo>
                  <a:pt x="218136" y="744110"/>
                </a:moveTo>
                <a:cubicBezTo>
                  <a:pt x="145348" y="637202"/>
                  <a:pt x="72561" y="530295"/>
                  <a:pt x="40716" y="416564"/>
                </a:cubicBezTo>
                <a:cubicBezTo>
                  <a:pt x="8871" y="302833"/>
                  <a:pt x="-25248" y="129961"/>
                  <a:pt x="27068" y="61722"/>
                </a:cubicBezTo>
                <a:cubicBezTo>
                  <a:pt x="79384" y="-6517"/>
                  <a:pt x="261354" y="-6517"/>
                  <a:pt x="354614" y="7131"/>
                </a:cubicBezTo>
                <a:cubicBezTo>
                  <a:pt x="447874" y="20779"/>
                  <a:pt x="529760" y="104939"/>
                  <a:pt x="586626" y="143608"/>
                </a:cubicBezTo>
                <a:cubicBezTo>
                  <a:pt x="643492" y="182277"/>
                  <a:pt x="666238" y="207298"/>
                  <a:pt x="695808" y="239143"/>
                </a:cubicBezTo>
                <a:cubicBezTo>
                  <a:pt x="725378" y="270988"/>
                  <a:pt x="764047" y="334677"/>
                  <a:pt x="764047" y="334677"/>
                </a:cubicBezTo>
                <a:lnTo>
                  <a:pt x="764047" y="334677"/>
                </a:lnTo>
              </a:path>
            </a:pathLst>
          </a:custGeom>
          <a:noFill/>
          <a:ln w="38100"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 rot="4401184">
            <a:off x="5007835" y="2312317"/>
            <a:ext cx="764047" cy="744110"/>
          </a:xfrm>
          <a:custGeom>
            <a:avLst/>
            <a:gdLst>
              <a:gd name="connsiteX0" fmla="*/ 218136 w 764047"/>
              <a:gd name="connsiteY0" fmla="*/ 744110 h 744110"/>
              <a:gd name="connsiteX1" fmla="*/ 40716 w 764047"/>
              <a:gd name="connsiteY1" fmla="*/ 416564 h 744110"/>
              <a:gd name="connsiteX2" fmla="*/ 27068 w 764047"/>
              <a:gd name="connsiteY2" fmla="*/ 61722 h 744110"/>
              <a:gd name="connsiteX3" fmla="*/ 354614 w 764047"/>
              <a:gd name="connsiteY3" fmla="*/ 7131 h 744110"/>
              <a:gd name="connsiteX4" fmla="*/ 586626 w 764047"/>
              <a:gd name="connsiteY4" fmla="*/ 143608 h 744110"/>
              <a:gd name="connsiteX5" fmla="*/ 695808 w 764047"/>
              <a:gd name="connsiteY5" fmla="*/ 239143 h 744110"/>
              <a:gd name="connsiteX6" fmla="*/ 764047 w 764047"/>
              <a:gd name="connsiteY6" fmla="*/ 334677 h 744110"/>
              <a:gd name="connsiteX7" fmla="*/ 764047 w 764047"/>
              <a:gd name="connsiteY7" fmla="*/ 334677 h 744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64047" h="744110">
                <a:moveTo>
                  <a:pt x="218136" y="744110"/>
                </a:moveTo>
                <a:cubicBezTo>
                  <a:pt x="145348" y="637202"/>
                  <a:pt x="72561" y="530295"/>
                  <a:pt x="40716" y="416564"/>
                </a:cubicBezTo>
                <a:cubicBezTo>
                  <a:pt x="8871" y="302833"/>
                  <a:pt x="-25248" y="129961"/>
                  <a:pt x="27068" y="61722"/>
                </a:cubicBezTo>
                <a:cubicBezTo>
                  <a:pt x="79384" y="-6517"/>
                  <a:pt x="261354" y="-6517"/>
                  <a:pt x="354614" y="7131"/>
                </a:cubicBezTo>
                <a:cubicBezTo>
                  <a:pt x="447874" y="20779"/>
                  <a:pt x="529760" y="104939"/>
                  <a:pt x="586626" y="143608"/>
                </a:cubicBezTo>
                <a:cubicBezTo>
                  <a:pt x="643492" y="182277"/>
                  <a:pt x="666238" y="207298"/>
                  <a:pt x="695808" y="239143"/>
                </a:cubicBezTo>
                <a:cubicBezTo>
                  <a:pt x="725378" y="270988"/>
                  <a:pt x="764047" y="334677"/>
                  <a:pt x="764047" y="334677"/>
                </a:cubicBezTo>
                <a:lnTo>
                  <a:pt x="764047" y="334677"/>
                </a:lnTo>
              </a:path>
            </a:pathLst>
          </a:custGeom>
          <a:noFill/>
          <a:ln w="38100"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louk 24"/>
          <p:cNvSpPr/>
          <p:nvPr/>
        </p:nvSpPr>
        <p:spPr>
          <a:xfrm rot="6746306">
            <a:off x="4227232" y="3763366"/>
            <a:ext cx="914400" cy="914400"/>
          </a:xfrm>
          <a:prstGeom prst="arc">
            <a:avLst/>
          </a:prstGeom>
          <a:ln w="38100"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166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9" grpId="0" animBg="1"/>
      <p:bldP spid="2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c\AppData\Local\Microsoft\Windows\Temporary Internet Files\Content.IE5\8ZSIAUZK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821" y="2348880"/>
            <a:ext cx="2137594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8392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alpha val="8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136904" cy="3816424"/>
          </a:xfrm>
        </p:spPr>
        <p:txBody>
          <a:bodyPr>
            <a:normAutofit/>
          </a:bodyPr>
          <a:lstStyle/>
          <a:p>
            <a:pPr marL="68580" lvl="0" algn="l">
              <a:spcBef>
                <a:spcPct val="20000"/>
              </a:spcBef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Použité zdroje:</a:t>
            </a:r>
            <a:br>
              <a:rPr lang="cs-CZ" sz="1100" dirty="0" smtClean="0">
                <a:latin typeface="Arial" pitchFamily="34" charset="0"/>
                <a:cs typeface="Arial" pitchFamily="34" charset="0"/>
              </a:rPr>
            </a:br>
            <a:r>
              <a:rPr lang="cs-CZ" sz="1100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11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liparty </a:t>
            </a:r>
            <a:r>
              <a:rPr lang="cs-CZ" sz="1100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[cit. </a:t>
            </a:r>
            <a:r>
              <a:rPr lang="cs-CZ" sz="11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2012-02-20] dostupné pod licencí Public </a:t>
            </a:r>
            <a:r>
              <a:rPr lang="cs-CZ" sz="1100" dirty="0" err="1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domain</a:t>
            </a:r>
            <a:r>
              <a:rPr lang="cs-CZ" sz="11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 na:</a:t>
            </a:r>
            <a:br>
              <a:rPr lang="cs-CZ" sz="11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11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*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http://www.clker.com/clipart-accordion.html – akordeon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Sarco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 - [on-line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] 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6. 7. 2011, 4:22</a:t>
            </a:r>
            <a:r>
              <a:rPr lang="cs-CZ" sz="11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1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*http</a:t>
            </a:r>
            <a:r>
              <a:rPr lang="cs-CZ" sz="11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://</a:t>
            </a:r>
            <a:r>
              <a:rPr lang="cs-CZ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www.clker.com/clipart-guitar-3.html -  kytara, </a:t>
            </a:r>
            <a:r>
              <a:rPr lang="cs-CZ" sz="11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Džiró</a:t>
            </a:r>
            <a:r>
              <a:rPr lang="cs-CZ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- </a:t>
            </a:r>
            <a:r>
              <a:rPr lang="en-US" sz="11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[on-line]  </a:t>
            </a:r>
            <a:r>
              <a:rPr lang="cs-CZ" sz="11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en-US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US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201</a:t>
            </a:r>
            <a:r>
              <a:rPr lang="cs-CZ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</a:t>
            </a:r>
            <a:r>
              <a:rPr lang="en-US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en-US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07</a:t>
            </a:r>
            <a:br>
              <a:rPr lang="cs-CZ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11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*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://www.clker.com/clipart-guitar-joao-alba.html - el. k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ytara,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Joao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alba - </a:t>
            </a:r>
            <a:r>
              <a:rPr lang="en-US" sz="1100" dirty="0">
                <a:latin typeface="Arial" pitchFamily="34" charset="0"/>
                <a:cs typeface="Arial" pitchFamily="34" charset="0"/>
              </a:rPr>
              <a:t>[on-line] 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en-US" sz="11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en-US" sz="1100" dirty="0" smtClean="0">
                <a:latin typeface="Arial" pitchFamily="34" charset="0"/>
                <a:cs typeface="Arial" pitchFamily="34" charset="0"/>
              </a:rPr>
              <a:t>. 201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en-US" sz="11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5</a:t>
            </a:r>
            <a:r>
              <a:rPr lang="en-US" sz="11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30</a:t>
            </a:r>
            <a:r>
              <a:rPr lang="en-US" sz="1100" dirty="0">
                <a:latin typeface="Arial" pitchFamily="34" charset="0"/>
                <a:cs typeface="Arial" pitchFamily="34" charset="0"/>
              </a:rPr>
              <a:t/>
            </a:r>
            <a:br>
              <a:rPr lang="en-US" sz="1100" dirty="0">
                <a:latin typeface="Arial" pitchFamily="34" charset="0"/>
                <a:cs typeface="Arial" pitchFamily="34" charset="0"/>
              </a:rPr>
            </a:br>
            <a:r>
              <a:rPr lang="cs-CZ" sz="1100" dirty="0" smtClean="0">
                <a:latin typeface="Arial" pitchFamily="34" charset="0"/>
                <a:cs typeface="Arial" pitchFamily="34" charset="0"/>
              </a:rPr>
              <a:t>*http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www.clker.com/clipart-12441.html – piano, Vincent - </a:t>
            </a:r>
            <a:r>
              <a:rPr lang="en-US" sz="1100" dirty="0">
                <a:latin typeface="Arial" pitchFamily="34" charset="0"/>
                <a:cs typeface="Arial" pitchFamily="34" charset="0"/>
              </a:rPr>
              <a:t>[on-line]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 18. 11. 2007, 15:05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/>
            </a:r>
            <a:br>
              <a:rPr lang="cs-CZ" sz="1100" dirty="0">
                <a:latin typeface="Arial" pitchFamily="34" charset="0"/>
                <a:cs typeface="Arial" pitchFamily="34" charset="0"/>
              </a:rPr>
            </a:br>
            <a:r>
              <a:rPr lang="cs-CZ" sz="1100" dirty="0" smtClean="0">
                <a:latin typeface="Arial" pitchFamily="34" charset="0"/>
                <a:cs typeface="Arial" pitchFamily="34" charset="0"/>
              </a:rPr>
              <a:t>*http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www.clker.com/clipart-4464.html – bicí, </a:t>
            </a:r>
            <a:r>
              <a:rPr lang="en-US" sz="1100" dirty="0">
                <a:latin typeface="Arial" pitchFamily="34" charset="0"/>
                <a:cs typeface="Arial" pitchFamily="34" charset="0"/>
              </a:rPr>
              <a:t>Vincent - [on-line]  </a:t>
            </a:r>
            <a:r>
              <a:rPr lang="en-US" sz="11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en-US" sz="11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100" dirty="0">
                <a:latin typeface="Arial" pitchFamily="34" charset="0"/>
                <a:cs typeface="Arial" pitchFamily="34" charset="0"/>
              </a:rPr>
              <a:t>11. 2007, </a:t>
            </a:r>
            <a:r>
              <a:rPr lang="en-US" sz="11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11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44</a:t>
            </a:r>
            <a:br>
              <a:rPr lang="cs-CZ" sz="1100" dirty="0" smtClean="0">
                <a:latin typeface="Arial" pitchFamily="34" charset="0"/>
                <a:cs typeface="Arial" pitchFamily="34" charset="0"/>
              </a:rPr>
            </a:br>
            <a:r>
              <a:rPr lang="cs-CZ" sz="1100" dirty="0" smtClean="0">
                <a:latin typeface="Arial" pitchFamily="34" charset="0"/>
                <a:cs typeface="Arial" pitchFamily="34" charset="0"/>
              </a:rPr>
              <a:t>* ostatní obrázky z galerie 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ffice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/>
            </a:r>
            <a:br>
              <a:rPr lang="cs-CZ" sz="1100" dirty="0">
                <a:latin typeface="Arial" pitchFamily="34" charset="0"/>
                <a:cs typeface="Arial" pitchFamily="34" charset="0"/>
              </a:rPr>
            </a:b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5792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5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6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7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8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9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10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1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1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15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5.xml><?xml version="1.0" encoding="utf-8"?>
<a:theme xmlns:a="http://schemas.openxmlformats.org/drawingml/2006/main" name="16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6.xml><?xml version="1.0" encoding="utf-8"?>
<a:theme xmlns:a="http://schemas.openxmlformats.org/drawingml/2006/main" name="17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7.xml><?xml version="1.0" encoding="utf-8"?>
<a:theme xmlns:a="http://schemas.openxmlformats.org/drawingml/2006/main" name="18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8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9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103</Words>
  <Application>Microsoft Office PowerPoint</Application>
  <PresentationFormat>Předvádění na obrazovce (4:3)</PresentationFormat>
  <Paragraphs>33</Paragraphs>
  <Slides>20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18</vt:i4>
      </vt:variant>
      <vt:variant>
        <vt:lpstr>Nadpisy snímků</vt:lpstr>
      </vt:variant>
      <vt:variant>
        <vt:i4>20</vt:i4>
      </vt:variant>
    </vt:vector>
  </HeadingPairs>
  <TitlesOfParts>
    <vt:vector size="38" baseType="lpstr">
      <vt:lpstr>2_Motiv systému Office</vt:lpstr>
      <vt:lpstr>3_Motiv systému Office</vt:lpstr>
      <vt:lpstr>4_Motiv systému Office</vt:lpstr>
      <vt:lpstr>5_Motiv systému Office</vt:lpstr>
      <vt:lpstr>6_Motiv systému Office</vt:lpstr>
      <vt:lpstr>7_Motiv systému Office</vt:lpstr>
      <vt:lpstr>8_Motiv systému Office</vt:lpstr>
      <vt:lpstr>9_Motiv systému Office</vt:lpstr>
      <vt:lpstr>10_Motiv systému Office</vt:lpstr>
      <vt:lpstr>11_Motiv systému Office</vt:lpstr>
      <vt:lpstr>12_Motiv systému Office</vt:lpstr>
      <vt:lpstr>13_Motiv systému Office</vt:lpstr>
      <vt:lpstr>14_Motiv systému Office</vt:lpstr>
      <vt:lpstr>15_Motiv systému Office</vt:lpstr>
      <vt:lpstr>16_Motiv systému Office</vt:lpstr>
      <vt:lpstr>17_Motiv systému Office</vt:lpstr>
      <vt:lpstr>18_Motiv systému Office</vt:lpstr>
      <vt:lpstr>Motiv systému Office</vt:lpstr>
      <vt:lpstr>http://www.youtube.com/watch?v=kDoPGqwdwJg&amp;feature=player_detailpage</vt:lpstr>
      <vt:lpstr>Prezentace aplikace PowerPoint</vt:lpstr>
      <vt:lpstr>Najdi stejný obrázek - pojmenování - přiřazení (označení obrázku: PC – šipkou,                                 interaktivní tabule - dotykem)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Nakresli si prasátko.</vt:lpstr>
      <vt:lpstr>Prezentace aplikace PowerPoint</vt:lpstr>
      <vt:lpstr>Použité zdroje: Kliparty [cit. 2012-02-20] dostupné pod licencí Public domain na: *http://www.clker.com/clipart-accordion.html – akordeon, Sarco - [on-line]  6. 7. 2011, 4:22 *http://www.clker.com/clipart-guitar-3.html -  kytara, Džiró - [on-line]  8. 6. 2010, 11:07 *http://www.clker.com/clipart-guitar-joao-alba.html - el. kytara, Joao alba - [on-line]  11. 1. 2011, 5:30 *http://www.clker.com/clipart-12441.html – piano, Vincent - [on-line]  18. 11. 2007, 15:05 *http://www.clker.com/clipart-4464.html – bicí, Vincent - [on-line]  13. 11. 2007, 12:44 * ostatní obrázky z galerie Office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http://www.arthursclipart.org/children/togethercol/boats.gif děti u vody http://www.arthursclipart.org/children/togethercol/beach1.gif děti na pískovišti http://www.arthursclipart.org/children/togethercol/balloons.gif balonky http://www.arthursclipart.org/children/togethercol/boy-girl.gif  limča http://www.arthursclipart.org/children/togethercol/catch.gif  honka http://www.arthursclipart.org/children/togethercol/eggs.gif - slepice</dc:title>
  <dc:creator>Karkošková</dc:creator>
  <cp:lastModifiedBy>Karkošková</cp:lastModifiedBy>
  <cp:revision>35</cp:revision>
  <dcterms:created xsi:type="dcterms:W3CDTF">2012-02-20T18:59:55Z</dcterms:created>
  <dcterms:modified xsi:type="dcterms:W3CDTF">2012-04-26T16:05:01Z</dcterms:modified>
</cp:coreProperties>
</file>