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9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74" r:id="rId11"/>
    <p:sldId id="275" r:id="rId12"/>
    <p:sldId id="271" r:id="rId13"/>
    <p:sldId id="272" r:id="rId14"/>
    <p:sldId id="265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89" autoAdjust="0"/>
    <p:restoredTop sz="86425" autoAdjust="0"/>
  </p:normalViewPr>
  <p:slideViewPr>
    <p:cSldViewPr>
      <p:cViewPr varScale="1">
        <p:scale>
          <a:sx n="94" d="100"/>
          <a:sy n="94" d="100"/>
        </p:scale>
        <p:origin x="-204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VY_52_INOVACE_08_Přírodopis 7.ročník_Dravci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Lenka Hrnčířová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Dravci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Vytvořeno: srpen 2011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F3621C1-5D89-4169-B9F7-F768AE7D9489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286FB6B1-19E1-4615-953F-467B2C9CB544}" type="parTrans" cxnId="{4AF1EF02-40F3-4822-924E-96D324B3A47A}">
      <dgm:prSet/>
      <dgm:spPr/>
      <dgm:t>
        <a:bodyPr/>
        <a:lstStyle/>
        <a:p>
          <a:endParaRPr lang="cs-CZ"/>
        </a:p>
      </dgm:t>
    </dgm:pt>
    <dgm:pt modelId="{52B735C7-C254-4AD2-B2A0-735976D4EC0D}" type="sibTrans" cxnId="{4AF1EF02-40F3-4822-924E-96D324B3A47A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C00F7E6A-B60D-414E-B40A-C4B931C28BAF}" type="pres">
      <dgm:prSet presAssocID="{FF3621C1-5D89-4169-B9F7-F768AE7D9489}" presName="vertSpace5" presStyleLbl="node1" presStyleIdx="3" presStyleCnt="6"/>
      <dgm:spPr/>
    </dgm:pt>
    <dgm:pt modelId="{18D1CD71-A09E-4DC8-AD58-D43BE56A821F}" type="pres">
      <dgm:prSet presAssocID="{FF3621C1-5D89-4169-B9F7-F768AE7D9489}" presName="circle5" presStyleLbl="node1" presStyleIdx="4" presStyleCnt="6"/>
      <dgm:spPr/>
    </dgm:pt>
    <dgm:pt modelId="{3AF1215E-7776-4C24-8064-1417BC451259}" type="pres">
      <dgm:prSet presAssocID="{FF3621C1-5D89-4169-B9F7-F768AE7D9489}" presName="rect5" presStyleLbl="alignAcc1" presStyleIdx="4" presStyleCnt="6" custLinFactNeighborX="-2275" custLinFactNeighborY="4243"/>
      <dgm:spPr/>
      <dgm:t>
        <a:bodyPr/>
        <a:lstStyle/>
        <a:p>
          <a:endParaRPr lang="cs-CZ"/>
        </a:p>
      </dgm:t>
    </dgm:pt>
    <dgm:pt modelId="{1A56D0C6-827E-4224-8020-F6331FAB0C3E}" type="pres">
      <dgm:prSet presAssocID="{4C35D32F-0EAB-4CD7-82EE-45574DC2A586}" presName="vertSpace6" presStyleLbl="node1" presStyleIdx="4" presStyleCnt="6"/>
      <dgm:spPr/>
    </dgm:pt>
    <dgm:pt modelId="{5D1861EB-1465-4B6B-B573-C1854262B277}" type="pres">
      <dgm:prSet presAssocID="{4C35D32F-0EAB-4CD7-82EE-45574DC2A586}" presName="circle6" presStyleLbl="node1" presStyleIdx="5" presStyleCnt="6"/>
      <dgm:spPr/>
    </dgm:pt>
    <dgm:pt modelId="{751E9DD6-38DB-49FF-B3BE-A7F1586C8B05}" type="pres">
      <dgm:prSet presAssocID="{4C35D32F-0EAB-4CD7-82EE-45574DC2A586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2F3148-FA5D-45C0-8223-90D71CEF85DC}" type="pres">
      <dgm:prSet presAssocID="{FF3621C1-5D89-4169-B9F7-F768AE7D9489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B29FE0-4261-4AFC-A281-4104E238B479}" type="pres">
      <dgm:prSet presAssocID="{4C35D32F-0EAB-4CD7-82EE-45574DC2A586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8904E5-38A7-4CF0-9A63-0C73178B2BA5}" type="presOf" srcId="{FF3621C1-5D89-4169-B9F7-F768AE7D9489}" destId="{522F3148-FA5D-45C0-8223-90D71CEF85DC}" srcOrd="1" destOrd="0" presId="urn:microsoft.com/office/officeart/2005/8/layout/target3"/>
    <dgm:cxn modelId="{79F036E6-4C12-4D97-B51B-5AE2C5A42BC2}" type="presOf" srcId="{D8197B8C-B260-4A16-BDF4-0947B075E274}" destId="{25B08C86-7E15-44DC-BE7F-FFB55DD49D12}" srcOrd="0" destOrd="0" presId="urn:microsoft.com/office/officeart/2005/8/layout/target3"/>
    <dgm:cxn modelId="{C27E2FEC-3B7C-4784-B095-969A7EE4F949}" type="presOf" srcId="{4C35D32F-0EAB-4CD7-82EE-45574DC2A586}" destId="{6AB29FE0-4261-4AFC-A281-4104E238B479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3776D98-ADEE-417E-8403-8D907C71422B}" type="presOf" srcId="{D1B46980-6531-4606-95E6-44980827E919}" destId="{6140AFEC-043D-4C43-A2F9-D0F5331DF3A3}" srcOrd="0" destOrd="0" presId="urn:microsoft.com/office/officeart/2005/8/layout/target3"/>
    <dgm:cxn modelId="{170423A8-97BE-434B-B8D9-8311C61B957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E3649D6-3833-401C-8404-E0795459A619}" type="presOf" srcId="{B651F6E3-6281-48DB-9319-2AEAFDAE7572}" destId="{619D679B-A015-4ECF-8348-D1034C574F40}" srcOrd="0" destOrd="0" presId="urn:microsoft.com/office/officeart/2005/8/layout/target3"/>
    <dgm:cxn modelId="{87A33E5C-896B-47F4-B9E6-DC3390C0228D}" type="presOf" srcId="{D1B46980-6531-4606-95E6-44980827E919}" destId="{2BE915AB-18AA-4053-B92C-3BFC9ED204BB}" srcOrd="1" destOrd="0" presId="urn:microsoft.com/office/officeart/2005/8/layout/target3"/>
    <dgm:cxn modelId="{C2A65555-87D8-41AE-A71C-D47B7BBBF504}" type="presOf" srcId="{D1D4F407-5343-4D3F-B5B9-D407B03CAEB4}" destId="{D005CE8C-CC26-4C3E-AC11-E15060ECD759}" srcOrd="0" destOrd="0" presId="urn:microsoft.com/office/officeart/2005/8/layout/target3"/>
    <dgm:cxn modelId="{C11FCBFE-4189-4204-9EB4-67B2D2637AC0}" type="presOf" srcId="{D8197B8C-B260-4A16-BDF4-0947B075E274}" destId="{5A5FFA88-C948-4069-8E93-59FA12366E83}" srcOrd="1" destOrd="0" presId="urn:microsoft.com/office/officeart/2005/8/layout/target3"/>
    <dgm:cxn modelId="{8DD15552-606B-48B8-B474-218E08AD02D5}" type="presOf" srcId="{B651F6E3-6281-48DB-9319-2AEAFDAE7572}" destId="{6BB5E863-4638-4E1D-BFDE-399D028AC4ED}" srcOrd="1" destOrd="0" presId="urn:microsoft.com/office/officeart/2005/8/layout/target3"/>
    <dgm:cxn modelId="{4AF1EF02-40F3-4822-924E-96D324B3A47A}" srcId="{757F3AB3-0718-4624-B441-E567A8F0AB56}" destId="{FF3621C1-5D89-4169-B9F7-F768AE7D9489}" srcOrd="4" destOrd="0" parTransId="{286FB6B1-19E1-4615-953F-467B2C9CB544}" sibTransId="{52B735C7-C254-4AD2-B2A0-735976D4EC0D}"/>
    <dgm:cxn modelId="{C2F7F193-E7B2-4895-884E-6610510D936B}" type="presOf" srcId="{FF3621C1-5D89-4169-B9F7-F768AE7D9489}" destId="{3AF1215E-7776-4C24-8064-1417BC451259}" srcOrd="0" destOrd="0" presId="urn:microsoft.com/office/officeart/2005/8/layout/target3"/>
    <dgm:cxn modelId="{9452A932-73EB-4FCB-B69C-357C6C54CD0C}" type="presOf" srcId="{4C35D32F-0EAB-4CD7-82EE-45574DC2A586}" destId="{751E9DD6-38DB-49FF-B3BE-A7F1586C8B05}" srcOrd="0" destOrd="0" presId="urn:microsoft.com/office/officeart/2005/8/layout/target3"/>
    <dgm:cxn modelId="{3CF6BACA-4695-49CF-978A-81FD1292588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92EE5E1-79C8-4F9D-988D-1529DC6DB694}" type="presParOf" srcId="{333A1088-737F-45CB-B68E-254E46348037}" destId="{F5ABB229-8D3B-4694-996A-96F23CF14429}" srcOrd="0" destOrd="0" presId="urn:microsoft.com/office/officeart/2005/8/layout/target3"/>
    <dgm:cxn modelId="{F2009FB6-189D-4536-9D51-B3ECFE37C2AD}" type="presParOf" srcId="{333A1088-737F-45CB-B68E-254E46348037}" destId="{F41139FD-01EE-4571-8B17-4FB00FC51163}" srcOrd="1" destOrd="0" presId="urn:microsoft.com/office/officeart/2005/8/layout/target3"/>
    <dgm:cxn modelId="{51FADC4D-003B-4A7F-931B-9D562DDDEAAE}" type="presParOf" srcId="{333A1088-737F-45CB-B68E-254E46348037}" destId="{D005CE8C-CC26-4C3E-AC11-E15060ECD759}" srcOrd="2" destOrd="0" presId="urn:microsoft.com/office/officeart/2005/8/layout/target3"/>
    <dgm:cxn modelId="{F4FFF1D9-4D6B-44D5-9292-A9B1224AFFE8}" type="presParOf" srcId="{333A1088-737F-45CB-B68E-254E46348037}" destId="{2C702D82-9B77-49B7-9568-BB8EB47C3372}" srcOrd="3" destOrd="0" presId="urn:microsoft.com/office/officeart/2005/8/layout/target3"/>
    <dgm:cxn modelId="{0466C941-A0F3-40A7-BA2B-B1FA879532A1}" type="presParOf" srcId="{333A1088-737F-45CB-B68E-254E46348037}" destId="{A52A0455-90FF-4808-ABD0-F02540D31D5A}" srcOrd="4" destOrd="0" presId="urn:microsoft.com/office/officeart/2005/8/layout/target3"/>
    <dgm:cxn modelId="{A1A873CE-D63F-4D54-BED9-A8A27AAAD52A}" type="presParOf" srcId="{333A1088-737F-45CB-B68E-254E46348037}" destId="{6140AFEC-043D-4C43-A2F9-D0F5331DF3A3}" srcOrd="5" destOrd="0" presId="urn:microsoft.com/office/officeart/2005/8/layout/target3"/>
    <dgm:cxn modelId="{7B7CD42C-7EC6-4A8F-872D-2F2ADBAA0878}" type="presParOf" srcId="{333A1088-737F-45CB-B68E-254E46348037}" destId="{9358AC05-5D7D-4327-9F80-1AD486AEA664}" srcOrd="6" destOrd="0" presId="urn:microsoft.com/office/officeart/2005/8/layout/target3"/>
    <dgm:cxn modelId="{683AA323-48BF-4DE4-B9E8-E3505A332714}" type="presParOf" srcId="{333A1088-737F-45CB-B68E-254E46348037}" destId="{313FC574-E1CD-4FB4-B054-0B805CE0447D}" srcOrd="7" destOrd="0" presId="urn:microsoft.com/office/officeart/2005/8/layout/target3"/>
    <dgm:cxn modelId="{696AD8C9-33C1-41AF-9F09-F749CBF91CEB}" type="presParOf" srcId="{333A1088-737F-45CB-B68E-254E46348037}" destId="{619D679B-A015-4ECF-8348-D1034C574F40}" srcOrd="8" destOrd="0" presId="urn:microsoft.com/office/officeart/2005/8/layout/target3"/>
    <dgm:cxn modelId="{21B36BF3-78BD-4A1F-B321-4542998914FE}" type="presParOf" srcId="{333A1088-737F-45CB-B68E-254E46348037}" destId="{322283A8-4A27-4CDA-BAE3-F381106A9174}" srcOrd="9" destOrd="0" presId="urn:microsoft.com/office/officeart/2005/8/layout/target3"/>
    <dgm:cxn modelId="{88899222-6E87-4BE4-9166-74D8E4939562}" type="presParOf" srcId="{333A1088-737F-45CB-B68E-254E46348037}" destId="{FFC9F71D-1B4F-4AD9-A4A6-86ADEFC8AF5C}" srcOrd="10" destOrd="0" presId="urn:microsoft.com/office/officeart/2005/8/layout/target3"/>
    <dgm:cxn modelId="{D5DA2618-CFAE-43D3-9D38-466D31B7BDEF}" type="presParOf" srcId="{333A1088-737F-45CB-B68E-254E46348037}" destId="{25B08C86-7E15-44DC-BE7F-FFB55DD49D12}" srcOrd="11" destOrd="0" presId="urn:microsoft.com/office/officeart/2005/8/layout/target3"/>
    <dgm:cxn modelId="{C31D418E-251C-4AFA-9F2D-08785533AE58}" type="presParOf" srcId="{333A1088-737F-45CB-B68E-254E46348037}" destId="{C00F7E6A-B60D-414E-B40A-C4B931C28BAF}" srcOrd="12" destOrd="0" presId="urn:microsoft.com/office/officeart/2005/8/layout/target3"/>
    <dgm:cxn modelId="{676840C7-C104-45C9-AC13-DDB958A22293}" type="presParOf" srcId="{333A1088-737F-45CB-B68E-254E46348037}" destId="{18D1CD71-A09E-4DC8-AD58-D43BE56A821F}" srcOrd="13" destOrd="0" presId="urn:microsoft.com/office/officeart/2005/8/layout/target3"/>
    <dgm:cxn modelId="{0F31AD74-1DAE-46B2-A257-79C6694FBF70}" type="presParOf" srcId="{333A1088-737F-45CB-B68E-254E46348037}" destId="{3AF1215E-7776-4C24-8064-1417BC451259}" srcOrd="14" destOrd="0" presId="urn:microsoft.com/office/officeart/2005/8/layout/target3"/>
    <dgm:cxn modelId="{6C3D995A-D7C4-45B2-AA24-F8C9997E3767}" type="presParOf" srcId="{333A1088-737F-45CB-B68E-254E46348037}" destId="{1A56D0C6-827E-4224-8020-F6331FAB0C3E}" srcOrd="15" destOrd="0" presId="urn:microsoft.com/office/officeart/2005/8/layout/target3"/>
    <dgm:cxn modelId="{0A418727-5FD5-43A4-ACE1-A15F0C5D79C8}" type="presParOf" srcId="{333A1088-737F-45CB-B68E-254E46348037}" destId="{5D1861EB-1465-4B6B-B573-C1854262B277}" srcOrd="16" destOrd="0" presId="urn:microsoft.com/office/officeart/2005/8/layout/target3"/>
    <dgm:cxn modelId="{2B26AA92-4A2A-4F19-AB3F-395976C87D43}" type="presParOf" srcId="{333A1088-737F-45CB-B68E-254E46348037}" destId="{751E9DD6-38DB-49FF-B3BE-A7F1586C8B05}" srcOrd="17" destOrd="0" presId="urn:microsoft.com/office/officeart/2005/8/layout/target3"/>
    <dgm:cxn modelId="{DD9F0B77-9DF2-4259-A6C7-9AF3A921D2E0}" type="presParOf" srcId="{333A1088-737F-45CB-B68E-254E46348037}" destId="{AED2198E-93D5-4001-81B4-73124B309672}" srcOrd="18" destOrd="0" presId="urn:microsoft.com/office/officeart/2005/8/layout/target3"/>
    <dgm:cxn modelId="{D353C4B3-3D98-4090-A7C7-D09AF47C48FC}" type="presParOf" srcId="{333A1088-737F-45CB-B68E-254E46348037}" destId="{2BE915AB-18AA-4053-B92C-3BFC9ED204BB}" srcOrd="19" destOrd="0" presId="urn:microsoft.com/office/officeart/2005/8/layout/target3"/>
    <dgm:cxn modelId="{6272FCEB-2246-462D-8E6D-92B6FF21B679}" type="presParOf" srcId="{333A1088-737F-45CB-B68E-254E46348037}" destId="{6BB5E863-4638-4E1D-BFDE-399D028AC4ED}" srcOrd="20" destOrd="0" presId="urn:microsoft.com/office/officeart/2005/8/layout/target3"/>
    <dgm:cxn modelId="{F109B64C-D425-4B4B-B89B-3F9D8C1F193F}" type="presParOf" srcId="{333A1088-737F-45CB-B68E-254E46348037}" destId="{5A5FFA88-C948-4069-8E93-59FA12366E83}" srcOrd="21" destOrd="0" presId="urn:microsoft.com/office/officeart/2005/8/layout/target3"/>
    <dgm:cxn modelId="{2A64D148-7956-4E47-89E2-9A309FBF95FE}" type="presParOf" srcId="{333A1088-737F-45CB-B68E-254E46348037}" destId="{522F3148-FA5D-45C0-8223-90D71CEF85DC}" srcOrd="22" destOrd="0" presId="urn:microsoft.com/office/officeart/2005/8/layout/target3"/>
    <dgm:cxn modelId="{618A12A4-D8BF-47B1-9B5A-36A80AAC2C5F}" type="presParOf" srcId="{333A1088-737F-45CB-B68E-254E46348037}" destId="{6AB29FE0-4261-4AFC-A281-4104E238B47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Lenka Hrnčířová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VY_52_INOVACE_08_Přírodopis 7.ročník_Dravci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Dravci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18D1CD71-A09E-4DC8-AD58-D43BE56A821F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F1215E-7776-4C24-8064-1417BC451259}">
      <dsp:nvSpPr>
        <dsp:cNvPr id="0" name=""/>
        <dsp:cNvSpPr/>
      </dsp:nvSpPr>
      <dsp:spPr>
        <a:xfrm>
          <a:off x="1152124" y="130628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152124" y="1306287"/>
        <a:ext cx="5350878" cy="318465"/>
      </dsp:txXfrm>
    </dsp:sp>
    <dsp:sp modelId="{5D1861EB-1465-4B6B-B573-C1854262B27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1E9DD6-38DB-49FF-B3BE-A7F1586C8B05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srpen 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E3CB4F-08B3-44F0-BF1E-7CEE5068BDD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4F8A-F220-4009-815D-F8CAB0C2D89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53232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58F92E-D3A5-490B-9681-88B369C371FA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67458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5928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35353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88109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658617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37889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4090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328989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536780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117265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78398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5548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28064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578441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6C4F8A-F220-4009-815D-F8CAB0C2D89D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18672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820233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67531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58399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08800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6515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1196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4992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44458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740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35816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11725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76DA0C-1EB8-4065-9568-46CEF5635C2B}" type="datetimeFigureOut">
              <a:rPr lang="cs-CZ" smtClean="0"/>
              <a:pPr/>
              <a:t>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A069E6-4C64-4992-91AA-649F34D47A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8314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teo_buteo_1_(Lukasz_Lukasik).jp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jpeg"/><Relationship Id="rId5" Type="http://schemas.openxmlformats.org/officeDocument/2006/relationships/hyperlink" Target="http://cs.wikipedia.org/wiki/Soubor:Buzzard.jpg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ommon_kestrel_falco_tinnunculus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quila_chrysaetos_Flickr.jpg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eeadler-flug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hyperlink" Target="http://cs.wikipedia.org/wiki/Soubor:Orel_mo%C5%99sk%C3%BD.jpg" TargetMode="Externa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hyperlink" Target="http://cs.wikipedia.org/wiki/Soubor:Buteo_buteo_1_(Lukasz_Lukasik).jpg" TargetMode="External"/><Relationship Id="rId7" Type="http://schemas.openxmlformats.org/officeDocument/2006/relationships/hyperlink" Target="http://cs.wikipedia.org/wiki/Soubor:Aquila_chrysaetos_Flickr.jpg" TargetMode="External"/><Relationship Id="rId12" Type="http://schemas.openxmlformats.org/officeDocument/2006/relationships/image" Target="../media/image7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eg"/><Relationship Id="rId11" Type="http://schemas.openxmlformats.org/officeDocument/2006/relationships/hyperlink" Target="http://cs.wikipedia.org/wiki/Soubor:Common_kestrel_falco_tinnunculus.jpg" TargetMode="External"/><Relationship Id="rId5" Type="http://schemas.openxmlformats.org/officeDocument/2006/relationships/hyperlink" Target="http://cs.wikipedia.org/wiki/Soubor:Seeadler-flug.jpg" TargetMode="External"/><Relationship Id="rId10" Type="http://schemas.openxmlformats.org/officeDocument/2006/relationships/image" Target="../media/image8.jpeg"/><Relationship Id="rId4" Type="http://schemas.openxmlformats.org/officeDocument/2006/relationships/image" Target="../media/image4.jpeg"/><Relationship Id="rId9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Common_kestrel_falco_tinnunculus.jpg" TargetMode="External"/><Relationship Id="rId3" Type="http://schemas.openxmlformats.org/officeDocument/2006/relationships/hyperlink" Target="http://microsoft.com/" TargetMode="External"/><Relationship Id="rId7" Type="http://schemas.openxmlformats.org/officeDocument/2006/relationships/hyperlink" Target="http://cs.wikipedia.org/wiki/Soubor:Accipiter_gentilisAAP045CA.jpg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Buzzard.jpg" TargetMode="External"/><Relationship Id="rId5" Type="http://schemas.openxmlformats.org/officeDocument/2006/relationships/hyperlink" Target="http://cs.wikipedia.org/wiki/Soubor:Buteo_buteo_1_(Lukasz_Lukasik).jpg" TargetMode="External"/><Relationship Id="rId4" Type="http://schemas.openxmlformats.org/officeDocument/2006/relationships/hyperlink" Target="http://cs.wikipedia.org/wiki/Soubor:Accipiter_gentilis_-injured_Goshawk.jpg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eeadler-flug.jpg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Orel_mo%C5%99sk%C3%B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3852694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8329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04664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Anotace</a:t>
            </a:r>
          </a:p>
          <a:p>
            <a:endParaRPr lang="cs-CZ" sz="2800" dirty="0"/>
          </a:p>
          <a:p>
            <a:r>
              <a:rPr lang="cs-CZ" sz="2800" dirty="0" smtClean="0"/>
              <a:t>Přírodopis    7. ročník    Dravci</a:t>
            </a:r>
          </a:p>
          <a:p>
            <a:endParaRPr lang="cs-CZ" sz="2800" dirty="0"/>
          </a:p>
          <a:p>
            <a:r>
              <a:rPr lang="cs-CZ" sz="2800" dirty="0" smtClean="0"/>
              <a:t>1) Prezentace k výkladu</a:t>
            </a:r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028639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7850867" cy="397031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 smtClean="0"/>
              <a:t>Dravci</a:t>
            </a:r>
          </a:p>
          <a:p>
            <a:endParaRPr lang="cs-CZ" sz="2800" dirty="0" smtClean="0"/>
          </a:p>
          <a:p>
            <a:r>
              <a:rPr lang="cs-CZ" sz="2800" dirty="0" smtClean="0"/>
              <a:t>- ostrý hákovitě zahnutý zobák, ostré drápy</a:t>
            </a:r>
          </a:p>
          <a:p>
            <a:r>
              <a:rPr lang="cs-CZ" sz="2800" dirty="0" smtClean="0"/>
              <a:t>- loví ve dne živou kořist, někteří sbírají mršiny</a:t>
            </a:r>
          </a:p>
          <a:p>
            <a:r>
              <a:rPr lang="cs-CZ" sz="2800" dirty="0" smtClean="0"/>
              <a:t>- udržují biologickou rovnováhu (hlodavci)</a:t>
            </a:r>
          </a:p>
          <a:p>
            <a:r>
              <a:rPr lang="cs-CZ" sz="2800" dirty="0" smtClean="0"/>
              <a:t>- krmiví</a:t>
            </a:r>
          </a:p>
          <a:p>
            <a:r>
              <a:rPr lang="cs-CZ" sz="2800" dirty="0" smtClean="0"/>
              <a:t>- dobrý zrak a sluch</a:t>
            </a:r>
          </a:p>
          <a:p>
            <a:r>
              <a:rPr lang="cs-CZ" sz="2800" dirty="0" smtClean="0"/>
              <a:t>- sokolnictví – biologický způsob lovu – cvičení dravci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31840" y="4869160"/>
            <a:ext cx="164083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s</a:t>
            </a:r>
            <a:r>
              <a:rPr lang="cs-CZ" sz="2800" dirty="0" smtClean="0"/>
              <a:t>okol</a:t>
            </a:r>
          </a:p>
          <a:p>
            <a:r>
              <a:rPr lang="cs-CZ" sz="2800" dirty="0" smtClean="0"/>
              <a:t>stěhovavý</a:t>
            </a:r>
            <a:endParaRPr lang="cs-CZ" sz="2800" dirty="0"/>
          </a:p>
        </p:txBody>
      </p:sp>
      <p:pic>
        <p:nvPicPr>
          <p:cNvPr id="6" name="Picture 4" descr="http://ts1.mm.bing.net/images/thumbnail.aspx?q=1343730620860&amp;id=40f12c8fe06eee1eeae67cae9695d93a&amp;url=http%3a%2f%2fwww.biolib.cz%2fIMG%2fGAL%2f12539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374982"/>
            <a:ext cx="2857500" cy="2419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37253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620688"/>
            <a:ext cx="8267200" cy="26776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k</a:t>
            </a:r>
            <a:r>
              <a:rPr lang="cs-CZ" sz="2800" b="1" u="sng" dirty="0" smtClean="0"/>
              <a:t>áně lesní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n</a:t>
            </a:r>
            <a:r>
              <a:rPr lang="cs-CZ" sz="2800" dirty="0" smtClean="0"/>
              <a:t>ejproměnlivější zbarvení opeření od bílé po černou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k</a:t>
            </a:r>
            <a:r>
              <a:rPr lang="cs-CZ" sz="2800" dirty="0" smtClean="0"/>
              <a:t>ořist si vyhlédne při plachtění nebo třepotání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nízdo vysoko na stromech</a:t>
            </a:r>
          </a:p>
          <a:p>
            <a:pPr marL="457200" indent="-457200">
              <a:buFontTx/>
              <a:buChar char="-"/>
            </a:pPr>
            <a:r>
              <a:rPr lang="cs-CZ" sz="2800" dirty="0"/>
              <a:t>h</a:t>
            </a:r>
            <a:r>
              <a:rPr lang="cs-CZ" sz="2800" dirty="0" smtClean="0"/>
              <a:t>raboši, plazi, obojživelníci, mladí ptáci, hmyz</a:t>
            </a:r>
          </a:p>
          <a:p>
            <a:endParaRPr lang="cs-CZ" sz="2800" dirty="0"/>
          </a:p>
        </p:txBody>
      </p:sp>
      <p:pic>
        <p:nvPicPr>
          <p:cNvPr id="1026" name="Picture 2" descr="Buteo buteo 1 (Lukasz Lukasik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6261" y="3645024"/>
            <a:ext cx="3355399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thumb/e/ea/Buzzard.jpg/220px-Buzzar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45023"/>
            <a:ext cx="3465382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756270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7344816" cy="267765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j</a:t>
            </a:r>
            <a:r>
              <a:rPr lang="cs-CZ" sz="2800" b="1" u="sng" dirty="0" smtClean="0"/>
              <a:t>estřáb lesní</a:t>
            </a:r>
          </a:p>
          <a:p>
            <a:r>
              <a:rPr lang="cs-CZ" sz="2800" dirty="0" smtClean="0"/>
              <a:t>- dlouhý ocas – létá mezi stromy</a:t>
            </a:r>
          </a:p>
          <a:p>
            <a:r>
              <a:rPr lang="cs-CZ" sz="2800" dirty="0" smtClean="0"/>
              <a:t>- samec šedá horní část těla s modrým nádechem</a:t>
            </a:r>
          </a:p>
          <a:p>
            <a:r>
              <a:rPr lang="cs-CZ" sz="2800" dirty="0" smtClean="0"/>
              <a:t>- menší než samice</a:t>
            </a:r>
          </a:p>
          <a:p>
            <a:r>
              <a:rPr lang="cs-CZ" sz="2800" dirty="0" smtClean="0"/>
              <a:t>- loví veverky, sojky, holuby</a:t>
            </a:r>
          </a:p>
          <a:p>
            <a:pPr marL="457200" indent="-457200">
              <a:buFontTx/>
              <a:buChar char="-"/>
            </a:pPr>
            <a:endParaRPr lang="cs-CZ" sz="2800" dirty="0"/>
          </a:p>
        </p:txBody>
      </p:sp>
      <p:pic>
        <p:nvPicPr>
          <p:cNvPr id="4098" name="Picture 2" descr="http://ts4.mm.bing.net/images/thumbnail.aspx?q=1345389926083&amp;id=110214098a6fd35297b841477426193d&amp;url=http%3a%2f%2fupload.wikimedia.org%2fwikipedia%2fcommons%2fthumb%2f5%2f58%2fAccipiter_gentilisAAP045CA.jpg%2f255px-Accipiter_gentilisAAP045C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3767" y="3300991"/>
            <a:ext cx="2970207" cy="2766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07704" y="6309320"/>
            <a:ext cx="4435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</a:t>
            </a:r>
            <a:r>
              <a:rPr lang="cs-CZ" sz="2800" dirty="0" smtClean="0"/>
              <a:t>mládě              samec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1795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548680"/>
            <a:ext cx="8289449" cy="181588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p</a:t>
            </a:r>
            <a:r>
              <a:rPr lang="cs-CZ" sz="2800" b="1" u="sng" dirty="0" smtClean="0"/>
              <a:t>oštolka obecná</a:t>
            </a:r>
          </a:p>
          <a:p>
            <a:r>
              <a:rPr lang="cs-CZ" sz="2800" dirty="0" smtClean="0"/>
              <a:t>- samice a mladí rezavý hřbet, samec světle šedou hlavu</a:t>
            </a:r>
          </a:p>
          <a:p>
            <a:r>
              <a:rPr lang="cs-CZ" sz="2800" dirty="0" smtClean="0"/>
              <a:t>a ocas, červenavě hnědý hřbet</a:t>
            </a:r>
          </a:p>
          <a:p>
            <a:r>
              <a:rPr lang="cs-CZ" sz="2800" dirty="0" smtClean="0"/>
              <a:t>- třepotavý let – hledání kořisti, střemhlavý let - lov </a:t>
            </a:r>
            <a:endParaRPr lang="cs-CZ" sz="2800" dirty="0"/>
          </a:p>
        </p:txBody>
      </p:sp>
      <p:pic>
        <p:nvPicPr>
          <p:cNvPr id="2050" name="Picture 2" descr="Poštolka obecná - samec">
            <a:hlinkClick r:id="rId3" tooltip="Poštolka obecná - samec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852936"/>
            <a:ext cx="2520280" cy="3551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21640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7812"/>
            <a:ext cx="6210739" cy="181588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s</a:t>
            </a:r>
            <a:r>
              <a:rPr lang="cs-CZ" sz="2800" b="1" u="sng" dirty="0" smtClean="0"/>
              <a:t>okol stěhovavý</a:t>
            </a:r>
          </a:p>
          <a:p>
            <a:r>
              <a:rPr lang="cs-CZ" sz="2800" dirty="0" smtClean="0"/>
              <a:t>- velikost havrana</a:t>
            </a:r>
          </a:p>
          <a:p>
            <a:r>
              <a:rPr lang="cs-CZ" sz="2800" dirty="0" smtClean="0"/>
              <a:t>- nejnápadnější – tmavý vous na bílé tváři</a:t>
            </a:r>
          </a:p>
          <a:p>
            <a:r>
              <a:rPr lang="cs-CZ" sz="2800" dirty="0" smtClean="0"/>
              <a:t>- loví v letu, střemhlavý let 300 km/h</a:t>
            </a:r>
            <a:endParaRPr lang="cs-CZ" sz="2800" dirty="0"/>
          </a:p>
        </p:txBody>
      </p:sp>
      <p:pic>
        <p:nvPicPr>
          <p:cNvPr id="6146" name="Picture 2" descr="http://ts4.mm.bing.net/images/thumbnail.aspx?q=1365242227383&amp;id=a12de7f32681366bbf839dde90cac531&amp;url=http%3a%2f%2fupload.wikimedia.org%2fwikipedia%2fcommons%2fthumb%2f3%2f33%2fAccipiter_gentilis_-injured_Goshawk.jpg%2f235px-Accipiter_gentilis_-injured_Goshaw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924944"/>
            <a:ext cx="295232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3599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496944" cy="1815882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b="1" u="sng" dirty="0"/>
              <a:t>o</a:t>
            </a:r>
            <a:r>
              <a:rPr lang="cs-CZ" sz="2800" b="1" u="sng" dirty="0" smtClean="0"/>
              <a:t>rel skalní</a:t>
            </a:r>
          </a:p>
          <a:p>
            <a:r>
              <a:rPr lang="cs-CZ" sz="2800" dirty="0" smtClean="0"/>
              <a:t>- samice výrazně větší</a:t>
            </a:r>
          </a:p>
          <a:p>
            <a:r>
              <a:rPr lang="cs-CZ" sz="2800" dirty="0" smtClean="0"/>
              <a:t>- zbarvení – od černo hnědé po tmavě hnědou</a:t>
            </a:r>
          </a:p>
          <a:p>
            <a:r>
              <a:rPr lang="cs-CZ" sz="2800" dirty="0" smtClean="0"/>
              <a:t>- kořist odnáší na vyvýšené místo, zobákem ji roztrhá</a:t>
            </a:r>
            <a:endParaRPr lang="cs-CZ" sz="2800" dirty="0"/>
          </a:p>
        </p:txBody>
      </p:sp>
      <p:pic>
        <p:nvPicPr>
          <p:cNvPr id="3074" name="Picture 2" descr="Orel skalní">
            <a:hlinkClick r:id="rId3" tooltip="Orel skalní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284984"/>
            <a:ext cx="421246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5553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05250" cy="310854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u="sng" dirty="0"/>
              <a:t>o</a:t>
            </a:r>
            <a:r>
              <a:rPr lang="cs-CZ" sz="2800" b="1" u="sng" dirty="0" smtClean="0"/>
              <a:t>rel mořský</a:t>
            </a:r>
          </a:p>
          <a:p>
            <a:r>
              <a:rPr lang="cs-CZ" sz="2800" dirty="0" smtClean="0"/>
              <a:t>- největší dravec žijící v ČR</a:t>
            </a:r>
          </a:p>
          <a:p>
            <a:r>
              <a:rPr lang="cs-CZ" sz="2800" dirty="0" smtClean="0"/>
              <a:t>- žlutý hákovitý zobák, krátký bílý ocas, hlava a krk světlý,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zbytek těla tmavě hnědý</a:t>
            </a:r>
          </a:p>
          <a:p>
            <a:r>
              <a:rPr lang="cs-CZ" sz="2800" dirty="0" smtClean="0"/>
              <a:t>- za letu – široká křídla s roztaženými  letkami</a:t>
            </a:r>
          </a:p>
          <a:p>
            <a:r>
              <a:rPr lang="cs-CZ" sz="2800" dirty="0" smtClean="0"/>
              <a:t>- ryby, vodní ptáky, savce</a:t>
            </a:r>
          </a:p>
          <a:p>
            <a:r>
              <a:rPr lang="cs-CZ" sz="2800" dirty="0" smtClean="0"/>
              <a:t>- velké hnízdo na stromě u vody</a:t>
            </a:r>
            <a:endParaRPr lang="cs-CZ" sz="2800" dirty="0"/>
          </a:p>
        </p:txBody>
      </p:sp>
      <p:pic>
        <p:nvPicPr>
          <p:cNvPr id="4098" name="Picture 2" descr="Orel mořský">
            <a:hlinkClick r:id="rId3" tooltip="Orel mořský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99" y="4005064"/>
            <a:ext cx="3351711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http://upload.wikimedia.org/wikipedia/commons/thumb/6/61/Orel_mo%C5%99sk%C3%BD.jpg/220px-Orel_mo%C5%99sk%C3%BD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4149078"/>
            <a:ext cx="3161082" cy="237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5053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620688"/>
            <a:ext cx="7920880" cy="35394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Samostatná práce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r>
              <a:rPr lang="cs-CZ" sz="2800" b="1" dirty="0" smtClean="0">
                <a:solidFill>
                  <a:srgbClr val="FF0000"/>
                </a:solidFill>
              </a:rPr>
              <a:t>Vyhledej v učebnici str. 46 a napiš do sešitu:</a:t>
            </a:r>
          </a:p>
          <a:p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FF0000"/>
                </a:solidFill>
              </a:rPr>
              <a:t>Kde jsou dravci využíváni?</a:t>
            </a:r>
          </a:p>
          <a:p>
            <a:pPr marL="514350" indent="-514350">
              <a:buAutoNum type="arabicParenR"/>
            </a:pPr>
            <a:endParaRPr lang="cs-CZ" sz="2800" b="1" dirty="0">
              <a:solidFill>
                <a:srgbClr val="FF0000"/>
              </a:solidFill>
            </a:endParaRPr>
          </a:p>
          <a:p>
            <a:pPr marL="514350" indent="-514350">
              <a:buAutoNum type="arabicParenR"/>
            </a:pPr>
            <a:r>
              <a:rPr lang="cs-CZ" sz="2800" b="1" dirty="0" smtClean="0">
                <a:solidFill>
                  <a:srgbClr val="FF0000"/>
                </a:solidFill>
              </a:rPr>
              <a:t>Do jakých 2 skupin dělíme dravce využívané 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514350" indent="-514350"/>
            <a:r>
              <a:rPr lang="cs-CZ" sz="2800" b="1" dirty="0" smtClean="0">
                <a:solidFill>
                  <a:srgbClr val="FF0000"/>
                </a:solidFill>
              </a:rPr>
              <a:t>      v sokolnictví</a:t>
            </a:r>
            <a:r>
              <a:rPr lang="cs-CZ" sz="2800" b="1" dirty="0" smtClean="0">
                <a:solidFill>
                  <a:srgbClr val="FF0000"/>
                </a:solidFill>
              </a:rPr>
              <a:t>? 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5434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742498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Správné odpovědi</a:t>
            </a:r>
          </a:p>
          <a:p>
            <a:endParaRPr lang="cs-CZ" sz="2800" dirty="0" smtClean="0"/>
          </a:p>
          <a:p>
            <a:r>
              <a:rPr lang="cs-CZ" sz="2800" dirty="0" smtClean="0"/>
              <a:t>1) Dravci jsou využíváni v sokolnictví a na letištích </a:t>
            </a:r>
          </a:p>
          <a:p>
            <a:r>
              <a:rPr lang="cs-CZ" sz="2800" dirty="0" smtClean="0"/>
              <a:t>     k </a:t>
            </a:r>
            <a:r>
              <a:rPr lang="cs-CZ" sz="2800" dirty="0" smtClean="0"/>
              <a:t>plašení ptactva.</a:t>
            </a:r>
          </a:p>
          <a:p>
            <a:endParaRPr lang="cs-CZ" sz="2800" dirty="0"/>
          </a:p>
          <a:p>
            <a:r>
              <a:rPr lang="cs-CZ" sz="2800" dirty="0" smtClean="0"/>
              <a:t>2) Dravci nízkého letu – jestřáb, krahujec</a:t>
            </a:r>
          </a:p>
          <a:p>
            <a:r>
              <a:rPr lang="cs-CZ" sz="2800" dirty="0" smtClean="0"/>
              <a:t>    Dravci </a:t>
            </a:r>
            <a:r>
              <a:rPr lang="cs-CZ" sz="2800" dirty="0" smtClean="0"/>
              <a:t>vysokého letu – sokol, raroh</a:t>
            </a:r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695719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88640"/>
            <a:ext cx="34563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Poznej tyto dravce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3" name="Picture 2" descr="Buteo buteo 1 (Lukasz Lukasik)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2" y="836712"/>
            <a:ext cx="2876057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Orel mořský">
            <a:hlinkClick r:id="rId5" tooltip="Orel mořský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62353" y="836712"/>
            <a:ext cx="2847409" cy="2141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Orel skalní">
            <a:hlinkClick r:id="rId7" tooltip="Orel skalní"/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44402" y="836712"/>
            <a:ext cx="3312368" cy="2208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ts4.mm.bing.net/images/thumbnail.aspx?q=1345389926083&amp;id=110214098a6fd35297b841477426193d&amp;url=http%3a%2f%2fupload.wikimedia.org%2fwikipedia%2fcommons%2fthumb%2f5%2f58%2fAccipiter_gentilisAAP045CA.jpg%2f255px-Accipiter_gentilisAAP045CA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10211" y="3832619"/>
            <a:ext cx="2551691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http://ts4.mm.bing.net/images/thumbnail.aspx?q=1365242227383&amp;id=a12de7f32681366bbf839dde90cac531&amp;url=http%3a%2f%2fupload.wikimedia.org%2fwikipedia%2fcommons%2fthumb%2f3%2f33%2fAccipiter_gentilis_-injured_Goshawk.jpg%2f235px-Accipiter_gentilis_-injured_Goshawk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3670972"/>
            <a:ext cx="2412266" cy="2412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Poštolka obecná - samec">
            <a:hlinkClick r:id="rId11" tooltip="Poštolka obecná - samec"/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96036"/>
            <a:ext cx="1758718" cy="2478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1043608" y="3140968"/>
            <a:ext cx="65101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1                                        2                                             3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43608" y="6208883"/>
            <a:ext cx="65101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4                                         5                                            6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01954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620688"/>
            <a:ext cx="413459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Kontrola poznávání dravců</a:t>
            </a:r>
          </a:p>
          <a:p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574795"/>
            <a:ext cx="3137334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Káně lesní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Orel mořský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Orel skalní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Sokol stěhovavý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Jestřáb lesní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Poštolka obecná</a:t>
            </a:r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 smtClean="0"/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304292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2656"/>
            <a:ext cx="35283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Použité zdroje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124744"/>
            <a:ext cx="8352928" cy="56015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hlinkClick r:id="rId3"/>
              </a:rPr>
              <a:t>http://microsoft.com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http://cs.wikipedia.org/wiki/Soubor:Accipiter_gentilis_-</a:t>
            </a:r>
            <a:r>
              <a:rPr lang="cs-CZ" sz="2000" dirty="0" smtClean="0">
                <a:hlinkClick r:id="rId4"/>
              </a:rPr>
              <a:t>injured_Goshawk.jpg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5"/>
              </a:rPr>
              <a:t>http://cs.wikipedia.org/wiki/Soubor:Buteo_buteo_1_(Lukasz_Lukasik).</a:t>
            </a:r>
            <a:r>
              <a:rPr lang="cs-CZ" sz="2000" dirty="0" smtClean="0">
                <a:hlinkClick r:id="rId5"/>
              </a:rPr>
              <a:t>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cs.wikipedia.org/wiki/Soubor:Buzzard.jpg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cs.wikipedia.org/wiki/Soubor:Accipiter_gentilisAAP045CA.jpg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cs.wikipedia.org/wiki/Soubor:Common_kestrel_falco_tinnunculus.jpg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>
                <a:hlinkClick r:id="rId4"/>
              </a:rPr>
              <a:t>http://cs.wikipedia.org/wiki/Soubor:Accipiter_gentilis_-</a:t>
            </a:r>
            <a:r>
              <a:rPr lang="cs-CZ" sz="2000" dirty="0" smtClean="0">
                <a:hlinkClick r:id="rId4"/>
              </a:rPr>
              <a:t>injured_Goshawk.jpg</a:t>
            </a:r>
            <a:endParaRPr lang="cs-CZ" sz="2000" dirty="0" smtClean="0"/>
          </a:p>
          <a:p>
            <a:endParaRPr lang="cs-CZ" sz="2000" dirty="0"/>
          </a:p>
          <a:p>
            <a:r>
              <a:rPr lang="cs-CZ" sz="2000" dirty="0"/>
              <a:t>http://cs.wikipedia.org/wiki/Soubor:Aquila_chrysaetos_Flickr.jpg</a:t>
            </a:r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785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476672"/>
            <a:ext cx="7968463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cs.wikipedia.org/wiki/Soubor:Seeadler-flug.jpg</a:t>
            </a:r>
            <a:endParaRPr lang="cs-CZ" dirty="0" smtClean="0"/>
          </a:p>
          <a:p>
            <a:endParaRPr lang="cs-CZ" dirty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cs.wikipedia.org/wiki/Soubor:Orel_mo%C5%99sk%C3%BD.jpg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ČABRADOVÁ, Věra; HASCH, František; SEJPKA, Jaroslav a kol. </a:t>
            </a:r>
            <a:r>
              <a:rPr lang="cs-CZ" i="1" dirty="0"/>
              <a:t>Přírodopis 7- učebnice </a:t>
            </a:r>
          </a:p>
          <a:p>
            <a:r>
              <a:rPr lang="cs-CZ" i="1" dirty="0"/>
              <a:t>pro ZŠ a víceletá gymnázia</a:t>
            </a:r>
            <a:r>
              <a:rPr lang="cs-CZ" dirty="0"/>
              <a:t>. Plzeň: Fraus, 2005, ISBN 80-7238-424-4. 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37567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436</Words>
  <Application>Microsoft Office PowerPoint</Application>
  <PresentationFormat>Předvádění na obrazovce (4:3)</PresentationFormat>
  <Paragraphs>116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Milan</dc:creator>
  <cp:lastModifiedBy>Dum</cp:lastModifiedBy>
  <cp:revision>21</cp:revision>
  <dcterms:created xsi:type="dcterms:W3CDTF">2011-12-04T17:50:53Z</dcterms:created>
  <dcterms:modified xsi:type="dcterms:W3CDTF">2012-05-01T08:17:15Z</dcterms:modified>
</cp:coreProperties>
</file>