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6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9" r:id="rId11"/>
    <p:sldId id="270" r:id="rId12"/>
    <p:sldId id="271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VY_52_INOVACE_09_Přírodopis 7.ročník_Sovy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Sovy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srpen 2011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3949342-65FB-4AD4-9152-7083FCB11F25}" type="presOf" srcId="{D8197B8C-B260-4A16-BDF4-0947B075E274}" destId="{25B08C86-7E15-44DC-BE7F-FFB55DD49D12}" srcOrd="0" destOrd="0" presId="urn:microsoft.com/office/officeart/2005/8/layout/target3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62E3697-8DBE-45D7-A459-62D889D505AF}" type="presOf" srcId="{4C35D32F-0EAB-4CD7-82EE-45574DC2A586}" destId="{751E9DD6-38DB-49FF-B3BE-A7F1586C8B05}" srcOrd="0" destOrd="0" presId="urn:microsoft.com/office/officeart/2005/8/layout/target3"/>
    <dgm:cxn modelId="{0A145AE4-6295-47FA-8CFC-A35C1B124DF2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41AF4183-7D1A-4D0A-BF78-D6E63E401B3A}" type="presOf" srcId="{D1D4F407-5343-4D3F-B5B9-D407B03CAEB4}" destId="{AED2198E-93D5-4001-81B4-73124B309672}" srcOrd="1" destOrd="0" presId="urn:microsoft.com/office/officeart/2005/8/layout/target3"/>
    <dgm:cxn modelId="{821462CA-7DA1-4FB8-8599-484F42AD29B9}" type="presOf" srcId="{D1B46980-6531-4606-95E6-44980827E919}" destId="{6140AFEC-043D-4C43-A2F9-D0F5331DF3A3}" srcOrd="0" destOrd="0" presId="urn:microsoft.com/office/officeart/2005/8/layout/target3"/>
    <dgm:cxn modelId="{B5234289-2E48-4760-B11C-6E76310D5541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02E18ED-EBA8-4EED-9A0D-CF744F0E141F}" type="presOf" srcId="{757F3AB3-0718-4624-B441-E567A8F0AB56}" destId="{333A1088-737F-45CB-B68E-254E46348037}" srcOrd="0" destOrd="0" presId="urn:microsoft.com/office/officeart/2005/8/layout/target3"/>
    <dgm:cxn modelId="{F0F21FFA-C8CC-4D00-BAFB-C778D61FD275}" type="presOf" srcId="{FF3621C1-5D89-4169-B9F7-F768AE7D9489}" destId="{3AF1215E-7776-4C24-8064-1417BC4512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A54DD66-29F5-4920-9362-744D2708056A}" type="presOf" srcId="{D1B46980-6531-4606-95E6-44980827E919}" destId="{2BE915AB-18AA-4053-B92C-3BFC9ED204BB}" srcOrd="1" destOrd="0" presId="urn:microsoft.com/office/officeart/2005/8/layout/target3"/>
    <dgm:cxn modelId="{D94C8A29-623B-4AB3-B472-AE6625901471}" type="presOf" srcId="{B651F6E3-6281-48DB-9319-2AEAFDAE7572}" destId="{619D679B-A015-4ECF-8348-D1034C574F40}" srcOrd="0" destOrd="0" presId="urn:microsoft.com/office/officeart/2005/8/layout/target3"/>
    <dgm:cxn modelId="{1E4A2FFC-77F7-4261-AC5A-3153FA8FBC4B}" type="presOf" srcId="{FF3621C1-5D89-4169-B9F7-F768AE7D9489}" destId="{522F3148-FA5D-45C0-8223-90D71CEF85DC}" srcOrd="1" destOrd="0" presId="urn:microsoft.com/office/officeart/2005/8/layout/target3"/>
    <dgm:cxn modelId="{C17E32D1-4AEF-4A0E-B1C3-EA4A57A25D41}" type="presOf" srcId="{D8197B8C-B260-4A16-BDF4-0947B075E274}" destId="{5A5FFA88-C948-4069-8E93-59FA12366E83}" srcOrd="1" destOrd="0" presId="urn:microsoft.com/office/officeart/2005/8/layout/target3"/>
    <dgm:cxn modelId="{8516F237-7079-4D96-BB48-81C35C51EF24}" type="presOf" srcId="{4C35D32F-0EAB-4CD7-82EE-45574DC2A586}" destId="{6AB29FE0-4261-4AFC-A281-4104E238B479}" srcOrd="1" destOrd="0" presId="urn:microsoft.com/office/officeart/2005/8/layout/target3"/>
    <dgm:cxn modelId="{40DA62BB-8611-49C3-A71D-7DA509BD9C81}" type="presParOf" srcId="{333A1088-737F-45CB-B68E-254E46348037}" destId="{F5ABB229-8D3B-4694-996A-96F23CF14429}" srcOrd="0" destOrd="0" presId="urn:microsoft.com/office/officeart/2005/8/layout/target3"/>
    <dgm:cxn modelId="{9A672D0D-BD09-4C0D-B329-7D30DA14128E}" type="presParOf" srcId="{333A1088-737F-45CB-B68E-254E46348037}" destId="{F41139FD-01EE-4571-8B17-4FB00FC51163}" srcOrd="1" destOrd="0" presId="urn:microsoft.com/office/officeart/2005/8/layout/target3"/>
    <dgm:cxn modelId="{C5016024-4C4B-420C-9679-03D43DAF40A7}" type="presParOf" srcId="{333A1088-737F-45CB-B68E-254E46348037}" destId="{D005CE8C-CC26-4C3E-AC11-E15060ECD759}" srcOrd="2" destOrd="0" presId="urn:microsoft.com/office/officeart/2005/8/layout/target3"/>
    <dgm:cxn modelId="{240EEB7B-FADB-45A9-9830-89BB33DC89B3}" type="presParOf" srcId="{333A1088-737F-45CB-B68E-254E46348037}" destId="{2C702D82-9B77-49B7-9568-BB8EB47C3372}" srcOrd="3" destOrd="0" presId="urn:microsoft.com/office/officeart/2005/8/layout/target3"/>
    <dgm:cxn modelId="{0392D135-7FD8-47D4-AFFB-0EC377D68652}" type="presParOf" srcId="{333A1088-737F-45CB-B68E-254E46348037}" destId="{A52A0455-90FF-4808-ABD0-F02540D31D5A}" srcOrd="4" destOrd="0" presId="urn:microsoft.com/office/officeart/2005/8/layout/target3"/>
    <dgm:cxn modelId="{5751910E-86AD-443F-A5C4-1F5B68EA421B}" type="presParOf" srcId="{333A1088-737F-45CB-B68E-254E46348037}" destId="{6140AFEC-043D-4C43-A2F9-D0F5331DF3A3}" srcOrd="5" destOrd="0" presId="urn:microsoft.com/office/officeart/2005/8/layout/target3"/>
    <dgm:cxn modelId="{12CDFE86-D2AA-48CD-B54B-9A346413731F}" type="presParOf" srcId="{333A1088-737F-45CB-B68E-254E46348037}" destId="{9358AC05-5D7D-4327-9F80-1AD486AEA664}" srcOrd="6" destOrd="0" presId="urn:microsoft.com/office/officeart/2005/8/layout/target3"/>
    <dgm:cxn modelId="{5C08B6DA-7ECD-481D-B59B-1E1521B11228}" type="presParOf" srcId="{333A1088-737F-45CB-B68E-254E46348037}" destId="{313FC574-E1CD-4FB4-B054-0B805CE0447D}" srcOrd="7" destOrd="0" presId="urn:microsoft.com/office/officeart/2005/8/layout/target3"/>
    <dgm:cxn modelId="{E070E178-65FC-42DF-9072-921D90A92559}" type="presParOf" srcId="{333A1088-737F-45CB-B68E-254E46348037}" destId="{619D679B-A015-4ECF-8348-D1034C574F40}" srcOrd="8" destOrd="0" presId="urn:microsoft.com/office/officeart/2005/8/layout/target3"/>
    <dgm:cxn modelId="{06BAAFA7-6CCE-4D28-90BE-81DA294F0FDF}" type="presParOf" srcId="{333A1088-737F-45CB-B68E-254E46348037}" destId="{322283A8-4A27-4CDA-BAE3-F381106A9174}" srcOrd="9" destOrd="0" presId="urn:microsoft.com/office/officeart/2005/8/layout/target3"/>
    <dgm:cxn modelId="{E33FE09C-A32E-412B-B8DE-0C4C9AB4361A}" type="presParOf" srcId="{333A1088-737F-45CB-B68E-254E46348037}" destId="{FFC9F71D-1B4F-4AD9-A4A6-86ADEFC8AF5C}" srcOrd="10" destOrd="0" presId="urn:microsoft.com/office/officeart/2005/8/layout/target3"/>
    <dgm:cxn modelId="{FC3D39A1-84F6-4E14-88FF-DED708D8D438}" type="presParOf" srcId="{333A1088-737F-45CB-B68E-254E46348037}" destId="{25B08C86-7E15-44DC-BE7F-FFB55DD49D12}" srcOrd="11" destOrd="0" presId="urn:microsoft.com/office/officeart/2005/8/layout/target3"/>
    <dgm:cxn modelId="{EA6EE794-D094-40DB-802E-74CD2D74134F}" type="presParOf" srcId="{333A1088-737F-45CB-B68E-254E46348037}" destId="{C00F7E6A-B60D-414E-B40A-C4B931C28BAF}" srcOrd="12" destOrd="0" presId="urn:microsoft.com/office/officeart/2005/8/layout/target3"/>
    <dgm:cxn modelId="{6BF729BE-D695-4A76-BF8C-01BAC4BFB762}" type="presParOf" srcId="{333A1088-737F-45CB-B68E-254E46348037}" destId="{18D1CD71-A09E-4DC8-AD58-D43BE56A821F}" srcOrd="13" destOrd="0" presId="urn:microsoft.com/office/officeart/2005/8/layout/target3"/>
    <dgm:cxn modelId="{FBCB81A4-8A67-46EF-9A02-149ECEDBC95F}" type="presParOf" srcId="{333A1088-737F-45CB-B68E-254E46348037}" destId="{3AF1215E-7776-4C24-8064-1417BC451259}" srcOrd="14" destOrd="0" presId="urn:microsoft.com/office/officeart/2005/8/layout/target3"/>
    <dgm:cxn modelId="{262504BC-4105-4B67-A2A2-90E6AE593703}" type="presParOf" srcId="{333A1088-737F-45CB-B68E-254E46348037}" destId="{1A56D0C6-827E-4224-8020-F6331FAB0C3E}" srcOrd="15" destOrd="0" presId="urn:microsoft.com/office/officeart/2005/8/layout/target3"/>
    <dgm:cxn modelId="{04DAE1AE-7C73-4741-A858-E5CF644F182D}" type="presParOf" srcId="{333A1088-737F-45CB-B68E-254E46348037}" destId="{5D1861EB-1465-4B6B-B573-C1854262B277}" srcOrd="16" destOrd="0" presId="urn:microsoft.com/office/officeart/2005/8/layout/target3"/>
    <dgm:cxn modelId="{44F0CD23-849E-4F72-AADC-C70FC1C2D101}" type="presParOf" srcId="{333A1088-737F-45CB-B68E-254E46348037}" destId="{751E9DD6-38DB-49FF-B3BE-A7F1586C8B05}" srcOrd="17" destOrd="0" presId="urn:microsoft.com/office/officeart/2005/8/layout/target3"/>
    <dgm:cxn modelId="{31759110-5867-44B9-83FA-FFEE12EF1D1B}" type="presParOf" srcId="{333A1088-737F-45CB-B68E-254E46348037}" destId="{AED2198E-93D5-4001-81B4-73124B309672}" srcOrd="18" destOrd="0" presId="urn:microsoft.com/office/officeart/2005/8/layout/target3"/>
    <dgm:cxn modelId="{A477EA9B-D92F-49D5-8EF7-C21F16FD64E7}" type="presParOf" srcId="{333A1088-737F-45CB-B68E-254E46348037}" destId="{2BE915AB-18AA-4053-B92C-3BFC9ED204BB}" srcOrd="19" destOrd="0" presId="urn:microsoft.com/office/officeart/2005/8/layout/target3"/>
    <dgm:cxn modelId="{10FCAB23-65C3-4D08-B3DC-D70046ED710D}" type="presParOf" srcId="{333A1088-737F-45CB-B68E-254E46348037}" destId="{6BB5E863-4638-4E1D-BFDE-399D028AC4ED}" srcOrd="20" destOrd="0" presId="urn:microsoft.com/office/officeart/2005/8/layout/target3"/>
    <dgm:cxn modelId="{68DAD2D6-0A3B-471E-AE6F-422A602BE4E9}" type="presParOf" srcId="{333A1088-737F-45CB-B68E-254E46348037}" destId="{5A5FFA88-C948-4069-8E93-59FA12366E83}" srcOrd="21" destOrd="0" presId="urn:microsoft.com/office/officeart/2005/8/layout/target3"/>
    <dgm:cxn modelId="{6D0A84BA-08BE-4687-8BBC-FC8F5C6D6C82}" type="presParOf" srcId="{333A1088-737F-45CB-B68E-254E46348037}" destId="{522F3148-FA5D-45C0-8223-90D71CEF85DC}" srcOrd="22" destOrd="0" presId="urn:microsoft.com/office/officeart/2005/8/layout/target3"/>
    <dgm:cxn modelId="{5D48EAA8-0412-4CF2-BDA2-508F22603C54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VY_52_INOVACE_09_Přírodopis 7.ročník_Sovy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Sovy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srpen 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36A1E-A460-4C27-9E42-B4EF49F8B13C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30F658-7BA8-4C08-AB04-C968526FFB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5285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0907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3395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8928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2142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142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0288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28618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3469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2081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2375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593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0F658-7BA8-4C08-AB04-C968526FFB05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1083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39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3574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9842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4812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9502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0629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5953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8693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5915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9470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8419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8A669-FB19-4B44-9BE8-2C0E15F68489}" type="datetimeFigureOut">
              <a:rPr lang="cs-CZ" smtClean="0"/>
              <a:pPr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61D0E-FBF5-44DA-B414-F339916CFE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696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RW_2987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yto_alba_close_up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laucidium_passerinum_am3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RW_2987.jpg" TargetMode="External"/><Relationship Id="rId3" Type="http://schemas.openxmlformats.org/officeDocument/2006/relationships/hyperlink" Target="http://cs.wikipedia.org/wiki/Soubor:Glaucidium_passerinum_am3.jpg" TargetMode="External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Tyto_alba_close_up.jpg" TargetMode="External"/><Relationship Id="rId5" Type="http://schemas.openxmlformats.org/officeDocument/2006/relationships/image" Target="../media/image3.jpeg"/><Relationship Id="rId10" Type="http://schemas.openxmlformats.org/officeDocument/2006/relationships/image" Target="../media/image5.jpeg"/><Relationship Id="rId4" Type="http://schemas.openxmlformats.org/officeDocument/2006/relationships/image" Target="../media/image7.jpeg"/><Relationship Id="rId9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7" Type="http://schemas.openxmlformats.org/officeDocument/2006/relationships/hyperlink" Target="http://cs.wikipedia.org/wiki/Soubor:Glaucidium_passerinum_am3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Tyto_alba_close_up.jpg" TargetMode="External"/><Relationship Id="rId5" Type="http://schemas.openxmlformats.org/officeDocument/2006/relationships/hyperlink" Target="http://cs.wikipedia.org/wiki/Soubor:Eagle.owl.arp.750pix.jpg" TargetMode="External"/><Relationship Id="rId4" Type="http://schemas.openxmlformats.org/officeDocument/2006/relationships/hyperlink" Target="http://cs.wikipedia.org/wiki/Soubor:Strix_aluco_3_(Martin_Mecnarowski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29488082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83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548680"/>
            <a:ext cx="64624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Anotace</a:t>
            </a:r>
          </a:p>
          <a:p>
            <a:endParaRPr lang="cs-CZ" sz="2400" dirty="0"/>
          </a:p>
          <a:p>
            <a:r>
              <a:rPr lang="cs-CZ" sz="2400" dirty="0"/>
              <a:t>Přírodopis  7.ročník -  Sovy</a:t>
            </a:r>
          </a:p>
          <a:p>
            <a:endParaRPr lang="cs-CZ" sz="2400" dirty="0"/>
          </a:p>
          <a:p>
            <a:pPr marL="457200" indent="-457200">
              <a:buAutoNum type="arabicParenR"/>
            </a:pPr>
            <a:r>
              <a:rPr lang="cs-CZ" sz="2400" dirty="0" smtClean="0"/>
              <a:t>Prezentace </a:t>
            </a:r>
            <a:r>
              <a:rPr lang="cs-CZ" sz="2400" dirty="0"/>
              <a:t>k </a:t>
            </a:r>
            <a:r>
              <a:rPr lang="cs-CZ" sz="2400" dirty="0" smtClean="0"/>
              <a:t>výkladu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Charakteristika 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Zástupci</a:t>
            </a:r>
          </a:p>
          <a:p>
            <a:r>
              <a:rPr lang="cs-CZ" sz="2400" dirty="0" smtClean="0"/>
              <a:t>2) </a:t>
            </a:r>
            <a:r>
              <a:rPr lang="cs-CZ" sz="2400" dirty="0" smtClean="0"/>
              <a:t>   Procvičení </a:t>
            </a:r>
            <a:r>
              <a:rPr lang="cs-CZ" sz="2400" dirty="0" smtClean="0"/>
              <a:t>učiva 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Doplňování chybějících slov – s kontrolou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Poznávání sov – s kontrolou</a:t>
            </a:r>
          </a:p>
          <a:p>
            <a:pPr marL="457200" indent="-457200">
              <a:buAutoNum type="alphaLcParenR"/>
            </a:pP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4869160"/>
            <a:ext cx="53671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Pomůcky – fixy na interaktivní tabuli</a:t>
            </a:r>
          </a:p>
          <a:p>
            <a:endParaRPr lang="cs-CZ" sz="2400" dirty="0"/>
          </a:p>
          <a:p>
            <a:r>
              <a:rPr lang="cs-CZ" sz="2400" dirty="0" smtClean="0"/>
              <a:t>Text s chybějícími slovy </a:t>
            </a:r>
            <a:r>
              <a:rPr lang="cs-CZ" sz="2400" smtClean="0"/>
              <a:t>lze vytisknout - SP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xmlns="" val="19515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574142" cy="48320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Sovy</a:t>
            </a:r>
          </a:p>
          <a:p>
            <a:endParaRPr lang="cs-CZ" sz="2800" b="1" u="sng" dirty="0" smtClean="0"/>
          </a:p>
          <a:p>
            <a:r>
              <a:rPr lang="cs-CZ" sz="2800" dirty="0" smtClean="0"/>
              <a:t>- zavalité tělo, zakulacená hlava</a:t>
            </a:r>
          </a:p>
          <a:p>
            <a:r>
              <a:rPr lang="cs-CZ" sz="2800" dirty="0" smtClean="0"/>
              <a:t>- měkké peří – tichý let</a:t>
            </a:r>
          </a:p>
          <a:p>
            <a:r>
              <a:rPr lang="cs-CZ" sz="2800" dirty="0" smtClean="0"/>
              <a:t>- peří kolem očí – soví závoj</a:t>
            </a:r>
          </a:p>
          <a:p>
            <a:r>
              <a:rPr lang="cs-CZ" sz="2800" dirty="0" smtClean="0"/>
              <a:t>- 4. prst na vnější straně mohou otočit i dozadu – </a:t>
            </a:r>
            <a:r>
              <a:rPr lang="cs-CZ" sz="2800" u="sng" dirty="0" smtClean="0"/>
              <a:t>vratiprst</a:t>
            </a:r>
          </a:p>
          <a:p>
            <a:r>
              <a:rPr lang="cs-CZ" sz="2800" dirty="0" smtClean="0"/>
              <a:t>- orientace sluchem – slyší 50x lépe než člověk</a:t>
            </a:r>
          </a:p>
          <a:p>
            <a:r>
              <a:rPr lang="cs-CZ" sz="2800" dirty="0" smtClean="0"/>
              <a:t>- nemají pravé vole – kosti, peří, chlupy ve vývržcích</a:t>
            </a:r>
          </a:p>
          <a:p>
            <a:r>
              <a:rPr lang="cs-CZ" sz="2800" dirty="0" smtClean="0"/>
              <a:t>- nestaví si hnízdo, využívá dutiny ve stromech</a:t>
            </a:r>
          </a:p>
          <a:p>
            <a:r>
              <a:rPr lang="cs-CZ" sz="2800" dirty="0" smtClean="0"/>
              <a:t>- velké oči blízko u sebe, velká pohyblivost </a:t>
            </a:r>
            <a:r>
              <a:rPr lang="cs-CZ" sz="2800" dirty="0" smtClean="0"/>
              <a:t>hlavy - </a:t>
            </a:r>
            <a:r>
              <a:rPr lang="cs-CZ" sz="2800" dirty="0" smtClean="0"/>
              <a:t>až 270 °</a:t>
            </a:r>
          </a:p>
          <a:p>
            <a:r>
              <a:rPr lang="cs-CZ" sz="2800" dirty="0" smtClean="0"/>
              <a:t>- prsty porostlé peřím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71839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6049926" cy="18158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p</a:t>
            </a:r>
            <a:r>
              <a:rPr lang="cs-CZ" sz="2800" b="1" u="sng" dirty="0" smtClean="0"/>
              <a:t>uštík obecný</a:t>
            </a:r>
          </a:p>
          <a:p>
            <a:r>
              <a:rPr lang="cs-CZ" sz="2800" dirty="0" smtClean="0"/>
              <a:t>- parky, lesy</a:t>
            </a:r>
          </a:p>
          <a:p>
            <a:r>
              <a:rPr lang="cs-CZ" sz="2800" dirty="0" smtClean="0"/>
              <a:t>- skrývá se, prozradí ho hluboké houkání</a:t>
            </a:r>
          </a:p>
          <a:p>
            <a:r>
              <a:rPr lang="cs-CZ" sz="2800" dirty="0" smtClean="0"/>
              <a:t>- urputný v hlídání snůšky a mláďat</a:t>
            </a:r>
            <a:endParaRPr lang="cs-CZ" sz="2800" dirty="0"/>
          </a:p>
        </p:txBody>
      </p:sp>
      <p:pic>
        <p:nvPicPr>
          <p:cNvPr id="2050" name="Picture 2" descr="http://ts2.mm.bing.net/images/thumbnail.aspx?q=1365314110025&amp;id=a2ccef24d0ec782e1fb965fb90a7f394&amp;url=http%3a%2f%2fupload.wikimedia.org%2fwikipedia%2fcommons%2fthumb%2f5%2f55%2fStrix_aluco_3_%2528Martin_Mecnarowski%2529.jpg%2f225px-Strix_aluco_3_%2528Martin_Mecnarowski%25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08920"/>
            <a:ext cx="2232248" cy="3197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255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36010"/>
            <a:ext cx="5892895" cy="18158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k</a:t>
            </a:r>
            <a:r>
              <a:rPr lang="cs-CZ" sz="2800" b="1" u="sng" dirty="0" smtClean="0"/>
              <a:t>alous ušatý</a:t>
            </a:r>
          </a:p>
          <a:p>
            <a:r>
              <a:rPr lang="cs-CZ" sz="2800" dirty="0" smtClean="0"/>
              <a:t>- na hlavě pernatá ouška</a:t>
            </a:r>
          </a:p>
          <a:p>
            <a:r>
              <a:rPr lang="cs-CZ" sz="2800" dirty="0" smtClean="0"/>
              <a:t>- loví většinou hraboše</a:t>
            </a:r>
          </a:p>
          <a:p>
            <a:r>
              <a:rPr lang="cs-CZ" sz="2800" dirty="0" smtClean="0"/>
              <a:t>- kolem očí bílé peří ve tvaru písmene X</a:t>
            </a:r>
            <a:endParaRPr lang="cs-CZ" sz="2800" dirty="0"/>
          </a:p>
        </p:txBody>
      </p:sp>
      <p:pic>
        <p:nvPicPr>
          <p:cNvPr id="3" name="Picture 2" descr="Kalous ušatý – dospělý pták">
            <a:hlinkClick r:id="rId3" tooltip="Kalous ušatý – dospělý pták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52936"/>
            <a:ext cx="230425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9906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384218" cy="224676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v</a:t>
            </a:r>
            <a:r>
              <a:rPr lang="cs-CZ" sz="2800" b="1" u="sng" dirty="0" smtClean="0"/>
              <a:t>ýr velký</a:t>
            </a:r>
          </a:p>
          <a:p>
            <a:r>
              <a:rPr lang="cs-CZ" sz="2800" dirty="0" smtClean="0"/>
              <a:t>- největší sova, král noci</a:t>
            </a:r>
          </a:p>
          <a:p>
            <a:r>
              <a:rPr lang="cs-CZ" sz="2800" dirty="0" smtClean="0"/>
              <a:t>- v lesích se skalami</a:t>
            </a:r>
          </a:p>
          <a:p>
            <a:r>
              <a:rPr lang="cs-CZ" sz="2800" dirty="0" smtClean="0"/>
              <a:t>- proměnlivé zbarvení, kolem zobáku a krku světlejší peří</a:t>
            </a:r>
          </a:p>
          <a:p>
            <a:r>
              <a:rPr lang="cs-CZ" sz="2800" dirty="0" smtClean="0"/>
              <a:t>- na hlavě peříčka tvaru oušek</a:t>
            </a:r>
            <a:endParaRPr lang="cs-CZ" sz="2800" dirty="0"/>
          </a:p>
        </p:txBody>
      </p:sp>
      <p:pic>
        <p:nvPicPr>
          <p:cNvPr id="4098" name="Picture 2" descr="http://ts2.mm.bing.net/images/thumbnail.aspx?q=1344863146565&amp;id=6d91ee5fdaeb04e05ead62f3568b996f&amp;url=http%3a%2f%2fupload.wikimedia.org%2fwikipedia%2fcommons%2fthumb%2f7%2f78%2fEagle.owl.arp.750pix.jpg%2f258px-Eagle.owl.arp.750pix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356991"/>
            <a:ext cx="2535925" cy="308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0567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7"/>
            <a:ext cx="7920880" cy="26776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sz="2800" b="1" u="sng" dirty="0" smtClean="0"/>
          </a:p>
          <a:p>
            <a:r>
              <a:rPr lang="cs-CZ" sz="2800" b="1" u="sng" dirty="0" smtClean="0"/>
              <a:t>sova pálená</a:t>
            </a:r>
          </a:p>
          <a:p>
            <a:r>
              <a:rPr lang="cs-CZ" sz="2800" dirty="0" smtClean="0"/>
              <a:t>- živí se výhradně hraboši</a:t>
            </a:r>
          </a:p>
          <a:p>
            <a:r>
              <a:rPr lang="cs-CZ" sz="2800" dirty="0" smtClean="0"/>
              <a:t>- v kostelních věžích, starých půdách </a:t>
            </a:r>
          </a:p>
          <a:p>
            <a:endParaRPr lang="cs-CZ" sz="2800" b="1" u="sng" dirty="0" smtClean="0"/>
          </a:p>
          <a:p>
            <a:endParaRPr lang="cs-CZ" sz="2800" b="1" u="sng" dirty="0"/>
          </a:p>
        </p:txBody>
      </p:sp>
      <p:pic>
        <p:nvPicPr>
          <p:cNvPr id="4098" name="Picture 2" descr="sova pálená">
            <a:hlinkClick r:id="rId3" tooltip="sova pálená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1988" y="3429000"/>
            <a:ext cx="263600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5726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4627934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k</a:t>
            </a:r>
            <a:r>
              <a:rPr lang="cs-CZ" sz="2800" b="1" u="sng" dirty="0" smtClean="0"/>
              <a:t>ulíšek nejmenší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- nejmenší sova Evropy, 16 cm</a:t>
            </a:r>
          </a:p>
          <a:p>
            <a:r>
              <a:rPr lang="cs-CZ" sz="2800" dirty="0" smtClean="0"/>
              <a:t>- silně ohrožený </a:t>
            </a:r>
            <a:endParaRPr lang="cs-CZ" sz="2800" dirty="0"/>
          </a:p>
        </p:txBody>
      </p:sp>
      <p:pic>
        <p:nvPicPr>
          <p:cNvPr id="5122" name="Picture 2" descr="Kulíšek nejmenší">
            <a:hlinkClick r:id="rId3" tooltip="Kulíšek nejmenší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92896"/>
            <a:ext cx="335133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542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8038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Procvičení  učiva – doplňování chybějících slov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700808"/>
            <a:ext cx="854542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dirty="0" smtClean="0"/>
              <a:t>Tělo sov je …………………….., hlava je ………………………. .</a:t>
            </a:r>
          </a:p>
          <a:p>
            <a:pPr marL="514350" indent="-514350">
              <a:buAutoNum type="arabicParenR"/>
            </a:pPr>
            <a:r>
              <a:rPr lang="cs-CZ" sz="2800" dirty="0" smtClean="0"/>
              <a:t>Sovy létají ……………………., protože mají …………………..</a:t>
            </a:r>
          </a:p>
          <a:p>
            <a:r>
              <a:rPr lang="cs-CZ" sz="2800" dirty="0"/>
              <a:t>p</a:t>
            </a:r>
            <a:r>
              <a:rPr lang="cs-CZ" sz="2800" dirty="0" smtClean="0"/>
              <a:t>eří.</a:t>
            </a:r>
          </a:p>
          <a:p>
            <a:pPr marL="514350" indent="-514350">
              <a:buAutoNum type="arabicParenR" startAt="3"/>
            </a:pPr>
            <a:r>
              <a:rPr lang="cs-CZ" sz="2800" dirty="0" smtClean="0"/>
              <a:t>Peří kolem očí vytváří tzv. ……………………………………. .</a:t>
            </a:r>
          </a:p>
          <a:p>
            <a:pPr marL="514350" indent="-514350">
              <a:buAutoNum type="arabicParenR" startAt="3"/>
            </a:pPr>
            <a:r>
              <a:rPr lang="cs-CZ" sz="2800" dirty="0" smtClean="0"/>
              <a:t>Čtvrtý prst na vnější straně se nazývá ………………………..</a:t>
            </a:r>
          </a:p>
          <a:p>
            <a:r>
              <a:rPr lang="cs-CZ" sz="2800" dirty="0"/>
              <a:t>a</a:t>
            </a:r>
            <a:r>
              <a:rPr lang="cs-CZ" sz="2800" dirty="0" smtClean="0"/>
              <a:t> sovy jím mohou otočit i ……………………….. .</a:t>
            </a:r>
          </a:p>
          <a:p>
            <a:pPr marL="514350" indent="-514350">
              <a:buAutoNum type="arabicParenR" startAt="5"/>
            </a:pPr>
            <a:r>
              <a:rPr lang="cs-CZ" sz="2800" dirty="0" smtClean="0"/>
              <a:t>Prvořadým smyslem sov je …………………… .</a:t>
            </a:r>
          </a:p>
          <a:p>
            <a:pPr marL="514350" indent="-514350">
              <a:buAutoNum type="arabicParenR" startAt="5"/>
            </a:pPr>
            <a:r>
              <a:rPr lang="cs-CZ" sz="2800" dirty="0" smtClean="0"/>
              <a:t>Hlava sov je značně …………………………….., může se </a:t>
            </a:r>
          </a:p>
          <a:p>
            <a:r>
              <a:rPr lang="cs-CZ" sz="2800" dirty="0"/>
              <a:t>o</a:t>
            </a:r>
            <a:r>
              <a:rPr lang="cs-CZ" sz="2800" dirty="0" smtClean="0"/>
              <a:t>točit až  o ……………… stupňů.</a:t>
            </a:r>
          </a:p>
          <a:p>
            <a:r>
              <a:rPr lang="cs-CZ" sz="2800" dirty="0" smtClean="0"/>
              <a:t>7) Prsty jsou porostlé ……………………….. .</a:t>
            </a:r>
          </a:p>
          <a:p>
            <a:pPr marL="514350" indent="-514350">
              <a:buAutoNum type="arabicParenR" startAt="5"/>
            </a:pPr>
            <a:endParaRPr lang="cs-CZ" sz="2800" dirty="0" smtClean="0"/>
          </a:p>
          <a:p>
            <a:pPr marL="514350" indent="-514350">
              <a:buAutoNum type="arabicParenR" startAt="3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28297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04664"/>
            <a:ext cx="52068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 správně doplněných slov</a:t>
            </a: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358771"/>
            <a:ext cx="365587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b="1" dirty="0" smtClean="0"/>
              <a:t>zavalité, zakulacená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 tiše, měkké</a:t>
            </a:r>
          </a:p>
          <a:p>
            <a:pPr marL="514350" indent="-514350">
              <a:buAutoNum type="arabicParenR"/>
            </a:pPr>
            <a:r>
              <a:rPr lang="cs-CZ" sz="2800" b="1" dirty="0"/>
              <a:t>s</a:t>
            </a:r>
            <a:r>
              <a:rPr lang="cs-CZ" sz="2800" b="1" dirty="0" smtClean="0"/>
              <a:t>oví závoj</a:t>
            </a:r>
          </a:p>
          <a:p>
            <a:pPr marL="514350" indent="-514350">
              <a:buAutoNum type="arabicParenR"/>
            </a:pPr>
            <a:r>
              <a:rPr lang="cs-CZ" sz="2800" b="1" dirty="0"/>
              <a:t>v</a:t>
            </a:r>
            <a:r>
              <a:rPr lang="cs-CZ" sz="2800" b="1" dirty="0" smtClean="0"/>
              <a:t>ratiprst, dozadu</a:t>
            </a:r>
          </a:p>
          <a:p>
            <a:pPr marL="514350" indent="-514350">
              <a:buAutoNum type="arabicParenR"/>
            </a:pPr>
            <a:r>
              <a:rPr lang="cs-CZ" sz="2800" b="1" dirty="0"/>
              <a:t>s</a:t>
            </a:r>
            <a:r>
              <a:rPr lang="cs-CZ" sz="2800" b="1" dirty="0" smtClean="0"/>
              <a:t>luch</a:t>
            </a:r>
          </a:p>
          <a:p>
            <a:pPr marL="514350" indent="-514350">
              <a:buAutoNum type="arabicParenR"/>
            </a:pPr>
            <a:r>
              <a:rPr lang="cs-CZ" sz="2800" b="1" dirty="0"/>
              <a:t>p</a:t>
            </a:r>
            <a:r>
              <a:rPr lang="cs-CZ" sz="2800" b="1" dirty="0" smtClean="0"/>
              <a:t>ohyblivá, </a:t>
            </a:r>
            <a:r>
              <a:rPr lang="cs-CZ" sz="2800" b="1" dirty="0" smtClean="0"/>
              <a:t>270°</a:t>
            </a:r>
            <a:endParaRPr lang="cs-CZ" sz="2800" b="1" dirty="0" smtClean="0"/>
          </a:p>
          <a:p>
            <a:pPr marL="514350" indent="-514350">
              <a:buAutoNum type="arabicParenR"/>
            </a:pPr>
            <a:r>
              <a:rPr lang="cs-CZ" sz="2800" b="1" dirty="0" smtClean="0"/>
              <a:t>peřím</a:t>
            </a:r>
          </a:p>
          <a:p>
            <a:pPr marL="514350" indent="-514350">
              <a:buAutoNum type="arabicParenR"/>
            </a:pPr>
            <a:endParaRPr lang="cs-CZ" sz="2800" b="1" dirty="0" smtClean="0"/>
          </a:p>
          <a:p>
            <a:pPr marL="514350" indent="-514350"/>
            <a:endParaRPr lang="cs-CZ" sz="2800" b="1" dirty="0" smtClean="0"/>
          </a:p>
          <a:p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64118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ulíšek nejmenší">
            <a:hlinkClick r:id="rId3" tooltip="Kulíšek nejmenší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6675" y="471455"/>
            <a:ext cx="2304255" cy="227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s2.mm.bing.net/images/thumbnail.aspx?q=1365314110025&amp;id=a2ccef24d0ec782e1fb965fb90a7f394&amp;url=http%3a%2f%2fupload.wikimedia.org%2fwikipedia%2fcommons%2fthumb%2f5%2f55%2fStrix_aluco_3_%2528Martin_Mecnarowski%2529.jpg%2f225px-Strix_aluco_3_%2528Martin_Mecnarowski%25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0"/>
            <a:ext cx="1919054" cy="274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sova pálená">
            <a:hlinkClick r:id="rId6" tooltip="sova pálená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6948" y="11963"/>
            <a:ext cx="2443708" cy="2736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Kalous ušatý – dospělý pták">
            <a:hlinkClick r:id="rId8" tooltip="Kalous ušatý – dospělý pták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8229" y="3658982"/>
            <a:ext cx="1704769" cy="255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ts2.mm.bing.net/images/thumbnail.aspx?q=1344863146565&amp;id=6d91ee5fdaeb04e05ead62f3568b996f&amp;url=http%3a%2f%2fupload.wikimedia.org%2fwikipedia%2fcommons%2fthumb%2f7%2f78%2fEagle.owl.arp.750pix.jpg%2f258px-Eagle.owl.arp.750pix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0811" y="3585725"/>
            <a:ext cx="2160240" cy="263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259632" y="2924944"/>
            <a:ext cx="56829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1                                 2                                        3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95736" y="6381328"/>
            <a:ext cx="31838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4                                       5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660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3905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 – poznávání sov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916832"/>
            <a:ext cx="3205686" cy="310854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800" b="1" dirty="0" smtClean="0"/>
              <a:t>Puštík obecný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Kulíšek nejmenší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Sova pálená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Kalous ušatý</a:t>
            </a:r>
          </a:p>
          <a:p>
            <a:pPr marL="514350" indent="-514350">
              <a:buAutoNum type="arabicParenR"/>
            </a:pPr>
            <a:r>
              <a:rPr lang="cs-CZ" sz="2800" b="1" dirty="0" smtClean="0"/>
              <a:t>Výr velký</a:t>
            </a:r>
          </a:p>
          <a:p>
            <a:pPr marL="514350" indent="-514350">
              <a:buAutoNum type="arabicParenR"/>
            </a:pPr>
            <a:endParaRPr lang="cs-CZ" sz="2800" b="1" dirty="0" smtClean="0"/>
          </a:p>
          <a:p>
            <a:pPr marL="514350" indent="-514350">
              <a:buAutoNum type="arabicParenR"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8276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</a:t>
            </a:r>
          </a:p>
          <a:p>
            <a:endParaRPr lang="cs-CZ" sz="2000" dirty="0"/>
          </a:p>
          <a:p>
            <a:r>
              <a:rPr lang="cs-CZ" sz="2000" dirty="0" smtClean="0">
                <a:hlinkClick r:id="rId3"/>
              </a:rPr>
              <a:t>http://microsoft.com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4"/>
              </a:rPr>
              <a:t>http://cs.wikipedia.org/wiki/Soubor:Strix_aluco_3_(Martin_Mecnarowski).</a:t>
            </a:r>
            <a:r>
              <a:rPr lang="cs-CZ" sz="2000" dirty="0" smtClean="0">
                <a:hlinkClick r:id="rId4"/>
              </a:rPr>
              <a:t>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/>
              <a:t>http://cs.wikipedia.org/wiki/Soubor:CRW_2987.jpg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cs.wikipedia.org/wiki/Soubor:Eagle.owl.arp.750pix.jpg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cs.wikipedia.org/wiki/Soubor:Tyto_alba_close_up.jpg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cs.wikipedia.org/wiki/Soubor:Glaucidium_passerinum_am3.jpg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/>
              <a:t>ČABRADOVÁ, Věra; HASCH, František; SEJPKA, Jaroslav a kol. </a:t>
            </a:r>
            <a:r>
              <a:rPr lang="cs-CZ" sz="2000" i="1" dirty="0"/>
              <a:t>Přírodopis </a:t>
            </a:r>
            <a:r>
              <a:rPr lang="cs-CZ" sz="2000" i="1" dirty="0" smtClean="0"/>
              <a:t>7-učebnice pro </a:t>
            </a:r>
            <a:r>
              <a:rPr lang="cs-CZ" sz="2000" i="1" dirty="0"/>
              <a:t>ZŠ a víceletá gymnázia</a:t>
            </a:r>
            <a:r>
              <a:rPr lang="cs-CZ" sz="2000" dirty="0"/>
              <a:t>. Plzeň: Fraus, 2005, ISBN 80-7238-424-4. </a:t>
            </a:r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64163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416</Words>
  <Application>Microsoft Office PowerPoint</Application>
  <PresentationFormat>Předvádění na obrazovce (4:3)</PresentationFormat>
  <Paragraphs>106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Dum</cp:lastModifiedBy>
  <cp:revision>19</cp:revision>
  <dcterms:created xsi:type="dcterms:W3CDTF">2011-12-08T16:49:12Z</dcterms:created>
  <dcterms:modified xsi:type="dcterms:W3CDTF">2012-05-01T09:05:48Z</dcterms:modified>
</cp:coreProperties>
</file>