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  <p:sldId id="269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VY_52_INOVACE_10_Přírodopis 7.ročník_Lesní stromoví ptáci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Lesní stromoví ptáci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srpen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1A810C5F-8642-4EC8-B404-378CEE2ED26F}" type="presOf" srcId="{B651F6E3-6281-48DB-9319-2AEAFDAE7572}" destId="{6BB5E863-4638-4E1D-BFDE-399D028AC4ED}" srcOrd="1" destOrd="0" presId="urn:microsoft.com/office/officeart/2005/8/layout/target3"/>
    <dgm:cxn modelId="{480DB92D-B14E-47A0-B45E-6849E5EE92BE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9D28867-FEE1-48A1-A617-032576A01FF4}" type="presOf" srcId="{4C35D32F-0EAB-4CD7-82EE-45574DC2A586}" destId="{6AB29FE0-4261-4AFC-A281-4104E238B479}" srcOrd="1" destOrd="0" presId="urn:microsoft.com/office/officeart/2005/8/layout/target3"/>
    <dgm:cxn modelId="{19D23815-6948-4391-8AC2-BFB8C7650FD7}" type="presOf" srcId="{FF3621C1-5D89-4169-B9F7-F768AE7D9489}" destId="{522F3148-FA5D-45C0-8223-90D71CEF85DC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97AE5D35-D9C6-41B2-B784-B565700C18A1}" type="presOf" srcId="{4C35D32F-0EAB-4CD7-82EE-45574DC2A586}" destId="{751E9DD6-38DB-49FF-B3BE-A7F1586C8B05}" srcOrd="0" destOrd="0" presId="urn:microsoft.com/office/officeart/2005/8/layout/target3"/>
    <dgm:cxn modelId="{ACFDCD5C-1509-4653-8BA2-C5010B3FE953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4DC887-7607-47B4-955E-1E2BDF38F0C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874A7D8-67F5-47EF-AFC7-B5C0D8D8585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3FEFE8E-3A04-4888-99BA-6C8ACF6E017D}" type="presOf" srcId="{B651F6E3-6281-48DB-9319-2AEAFDAE7572}" destId="{619D679B-A015-4ECF-8348-D1034C574F40}" srcOrd="0" destOrd="0" presId="urn:microsoft.com/office/officeart/2005/8/layout/target3"/>
    <dgm:cxn modelId="{E832D159-6917-458B-A5A3-1D095277F6C2}" type="presOf" srcId="{FF3621C1-5D89-4169-B9F7-F768AE7D9489}" destId="{3AF1215E-7776-4C24-8064-1417BC451259}" srcOrd="0" destOrd="0" presId="urn:microsoft.com/office/officeart/2005/8/layout/target3"/>
    <dgm:cxn modelId="{222D5718-A8D2-4CB7-889A-3C6E172C5A05}" type="presOf" srcId="{D8197B8C-B260-4A16-BDF4-0947B075E274}" destId="{25B08C86-7E15-44DC-BE7F-FFB55DD49D12}" srcOrd="0" destOrd="0" presId="urn:microsoft.com/office/officeart/2005/8/layout/target3"/>
    <dgm:cxn modelId="{4C41CEE0-C738-4D45-9F1E-4A4F56B6141A}" type="presOf" srcId="{757F3AB3-0718-4624-B441-E567A8F0AB56}" destId="{333A1088-737F-45CB-B68E-254E46348037}" srcOrd="0" destOrd="0" presId="urn:microsoft.com/office/officeart/2005/8/layout/target3"/>
    <dgm:cxn modelId="{417B1C20-5B62-4C57-847A-11442BD3C59A}" type="presOf" srcId="{D1D4F407-5343-4D3F-B5B9-D407B03CAEB4}" destId="{D005CE8C-CC26-4C3E-AC11-E15060ECD759}" srcOrd="0" destOrd="0" presId="urn:microsoft.com/office/officeart/2005/8/layout/target3"/>
    <dgm:cxn modelId="{AF44C5C5-5F7E-439D-A3FE-D0F809CBECA6}" type="presParOf" srcId="{333A1088-737F-45CB-B68E-254E46348037}" destId="{F5ABB229-8D3B-4694-996A-96F23CF14429}" srcOrd="0" destOrd="0" presId="urn:microsoft.com/office/officeart/2005/8/layout/target3"/>
    <dgm:cxn modelId="{CCBBAFDF-80B3-40D3-9141-8B9F6CCF01F5}" type="presParOf" srcId="{333A1088-737F-45CB-B68E-254E46348037}" destId="{F41139FD-01EE-4571-8B17-4FB00FC51163}" srcOrd="1" destOrd="0" presId="urn:microsoft.com/office/officeart/2005/8/layout/target3"/>
    <dgm:cxn modelId="{C154132F-5B97-47D8-87BA-5342766DD869}" type="presParOf" srcId="{333A1088-737F-45CB-B68E-254E46348037}" destId="{D005CE8C-CC26-4C3E-AC11-E15060ECD759}" srcOrd="2" destOrd="0" presId="urn:microsoft.com/office/officeart/2005/8/layout/target3"/>
    <dgm:cxn modelId="{0DF3386C-D477-4975-A060-DEE9E5E33258}" type="presParOf" srcId="{333A1088-737F-45CB-B68E-254E46348037}" destId="{2C702D82-9B77-49B7-9568-BB8EB47C3372}" srcOrd="3" destOrd="0" presId="urn:microsoft.com/office/officeart/2005/8/layout/target3"/>
    <dgm:cxn modelId="{38DCAA8E-1565-4C01-BE01-807A744919E3}" type="presParOf" srcId="{333A1088-737F-45CB-B68E-254E46348037}" destId="{A52A0455-90FF-4808-ABD0-F02540D31D5A}" srcOrd="4" destOrd="0" presId="urn:microsoft.com/office/officeart/2005/8/layout/target3"/>
    <dgm:cxn modelId="{3AD38093-1161-4067-99FD-9742979DA2E6}" type="presParOf" srcId="{333A1088-737F-45CB-B68E-254E46348037}" destId="{6140AFEC-043D-4C43-A2F9-D0F5331DF3A3}" srcOrd="5" destOrd="0" presId="urn:microsoft.com/office/officeart/2005/8/layout/target3"/>
    <dgm:cxn modelId="{B41BC8A0-E3B4-4D03-80FE-015F906C6457}" type="presParOf" srcId="{333A1088-737F-45CB-B68E-254E46348037}" destId="{9358AC05-5D7D-4327-9F80-1AD486AEA664}" srcOrd="6" destOrd="0" presId="urn:microsoft.com/office/officeart/2005/8/layout/target3"/>
    <dgm:cxn modelId="{A019C399-2D07-4330-AE70-31C27B96785E}" type="presParOf" srcId="{333A1088-737F-45CB-B68E-254E46348037}" destId="{313FC574-E1CD-4FB4-B054-0B805CE0447D}" srcOrd="7" destOrd="0" presId="urn:microsoft.com/office/officeart/2005/8/layout/target3"/>
    <dgm:cxn modelId="{FE4D315E-F52F-4ACC-86F6-09D413DE6FBC}" type="presParOf" srcId="{333A1088-737F-45CB-B68E-254E46348037}" destId="{619D679B-A015-4ECF-8348-D1034C574F40}" srcOrd="8" destOrd="0" presId="urn:microsoft.com/office/officeart/2005/8/layout/target3"/>
    <dgm:cxn modelId="{DA6B69F2-3440-4D51-B48C-0011BA64FA44}" type="presParOf" srcId="{333A1088-737F-45CB-B68E-254E46348037}" destId="{322283A8-4A27-4CDA-BAE3-F381106A9174}" srcOrd="9" destOrd="0" presId="urn:microsoft.com/office/officeart/2005/8/layout/target3"/>
    <dgm:cxn modelId="{13AC0C1A-FC77-4FFD-A228-6E8D9C302388}" type="presParOf" srcId="{333A1088-737F-45CB-B68E-254E46348037}" destId="{FFC9F71D-1B4F-4AD9-A4A6-86ADEFC8AF5C}" srcOrd="10" destOrd="0" presId="urn:microsoft.com/office/officeart/2005/8/layout/target3"/>
    <dgm:cxn modelId="{D6AC73D3-CA76-4342-9805-3672B7CF04C3}" type="presParOf" srcId="{333A1088-737F-45CB-B68E-254E46348037}" destId="{25B08C86-7E15-44DC-BE7F-FFB55DD49D12}" srcOrd="11" destOrd="0" presId="urn:microsoft.com/office/officeart/2005/8/layout/target3"/>
    <dgm:cxn modelId="{C0CDBFD9-AEB8-4346-B56B-79F94CEE0879}" type="presParOf" srcId="{333A1088-737F-45CB-B68E-254E46348037}" destId="{C00F7E6A-B60D-414E-B40A-C4B931C28BAF}" srcOrd="12" destOrd="0" presId="urn:microsoft.com/office/officeart/2005/8/layout/target3"/>
    <dgm:cxn modelId="{F1C9C45C-4A2A-4728-901C-A8859C610B73}" type="presParOf" srcId="{333A1088-737F-45CB-B68E-254E46348037}" destId="{18D1CD71-A09E-4DC8-AD58-D43BE56A821F}" srcOrd="13" destOrd="0" presId="urn:microsoft.com/office/officeart/2005/8/layout/target3"/>
    <dgm:cxn modelId="{A7A4BFAF-ACFB-461D-AD63-20CFCC5BC6B3}" type="presParOf" srcId="{333A1088-737F-45CB-B68E-254E46348037}" destId="{3AF1215E-7776-4C24-8064-1417BC451259}" srcOrd="14" destOrd="0" presId="urn:microsoft.com/office/officeart/2005/8/layout/target3"/>
    <dgm:cxn modelId="{0240AF66-D1BB-4E3D-974A-83866CC68443}" type="presParOf" srcId="{333A1088-737F-45CB-B68E-254E46348037}" destId="{1A56D0C6-827E-4224-8020-F6331FAB0C3E}" srcOrd="15" destOrd="0" presId="urn:microsoft.com/office/officeart/2005/8/layout/target3"/>
    <dgm:cxn modelId="{28CCEA22-24B4-4808-859B-4B785B9D1ECB}" type="presParOf" srcId="{333A1088-737F-45CB-B68E-254E46348037}" destId="{5D1861EB-1465-4B6B-B573-C1854262B277}" srcOrd="16" destOrd="0" presId="urn:microsoft.com/office/officeart/2005/8/layout/target3"/>
    <dgm:cxn modelId="{81F99990-B328-4F90-9EB7-854A609CB278}" type="presParOf" srcId="{333A1088-737F-45CB-B68E-254E46348037}" destId="{751E9DD6-38DB-49FF-B3BE-A7F1586C8B05}" srcOrd="17" destOrd="0" presId="urn:microsoft.com/office/officeart/2005/8/layout/target3"/>
    <dgm:cxn modelId="{D6977E78-6694-4C78-BA64-613381A4BEDE}" type="presParOf" srcId="{333A1088-737F-45CB-B68E-254E46348037}" destId="{AED2198E-93D5-4001-81B4-73124B309672}" srcOrd="18" destOrd="0" presId="urn:microsoft.com/office/officeart/2005/8/layout/target3"/>
    <dgm:cxn modelId="{6EDBCCD6-E7BE-4F74-BE53-4BFE02867EBA}" type="presParOf" srcId="{333A1088-737F-45CB-B68E-254E46348037}" destId="{2BE915AB-18AA-4053-B92C-3BFC9ED204BB}" srcOrd="19" destOrd="0" presId="urn:microsoft.com/office/officeart/2005/8/layout/target3"/>
    <dgm:cxn modelId="{686BC090-6A19-45B7-ADD3-11318AF3C50D}" type="presParOf" srcId="{333A1088-737F-45CB-B68E-254E46348037}" destId="{6BB5E863-4638-4E1D-BFDE-399D028AC4ED}" srcOrd="20" destOrd="0" presId="urn:microsoft.com/office/officeart/2005/8/layout/target3"/>
    <dgm:cxn modelId="{F2D97281-C0AB-476E-83DF-EF75170CD1C0}" type="presParOf" srcId="{333A1088-737F-45CB-B68E-254E46348037}" destId="{5A5FFA88-C948-4069-8E93-59FA12366E83}" srcOrd="21" destOrd="0" presId="urn:microsoft.com/office/officeart/2005/8/layout/target3"/>
    <dgm:cxn modelId="{82C61CC9-E4CC-4913-8A05-D21BE4904F47}" type="presParOf" srcId="{333A1088-737F-45CB-B68E-254E46348037}" destId="{522F3148-FA5D-45C0-8223-90D71CEF85DC}" srcOrd="22" destOrd="0" presId="urn:microsoft.com/office/officeart/2005/8/layout/target3"/>
    <dgm:cxn modelId="{EF1AA0D6-9E31-436E-9A6D-513D1FCDDFC7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VY_52_INOVACE_10_Přírodopis 7.ročník_Lesní stromoví ptáci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Lesní stromoví ptáci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srpen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D252A8-91B3-436B-88ED-D921B5429736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983916-B803-493D-AE2F-9CEC1F68C0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6031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93320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10847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36772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24380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6734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15897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85452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564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45104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60488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63958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60523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03645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83916-B803-493D-AE2F-9CEC1F68C086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77773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8046-D95A-4B77-8360-7642583689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B8B3E-78FA-4F22-9EB3-8C3A7BDF7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7135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8046-D95A-4B77-8360-7642583689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B8B3E-78FA-4F22-9EB3-8C3A7BDF7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505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8046-D95A-4B77-8360-7642583689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B8B3E-78FA-4F22-9EB3-8C3A7BDF7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7228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8046-D95A-4B77-8360-7642583689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B8B3E-78FA-4F22-9EB3-8C3A7BDF7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4592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8046-D95A-4B77-8360-7642583689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B8B3E-78FA-4F22-9EB3-8C3A7BDF7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251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8046-D95A-4B77-8360-7642583689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B8B3E-78FA-4F22-9EB3-8C3A7BDF7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8583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8046-D95A-4B77-8360-7642583689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B8B3E-78FA-4F22-9EB3-8C3A7BDF7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2987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8046-D95A-4B77-8360-7642583689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B8B3E-78FA-4F22-9EB3-8C3A7BDF7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8945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8046-D95A-4B77-8360-7642583689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B8B3E-78FA-4F22-9EB3-8C3A7BDF7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3699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8046-D95A-4B77-8360-7642583689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B8B3E-78FA-4F22-9EB3-8C3A7BDF7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4575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A8046-D95A-4B77-8360-7642583689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6B8B3E-78FA-4F22-9EB3-8C3A7BDF7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1795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3A8046-D95A-4B77-8360-764258368960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6B8B3E-78FA-4F22-9EB3-8C3A7BDF7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284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endrocoposMajor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Schwarzspecht.jpg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ng_thrush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http://cs.wikipedia.org/wiki/Soubor:Kos_cerny.jpg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Flickr_-_Rainbirder_-_Wood_Warbler_(Phylloscopus_sibilatrix)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hyperlink" Target="http://cs.wikipedia.org/wiki/Soubor:Parus_major_m.jpg" TargetMode="External"/><Relationship Id="rId7" Type="http://schemas.openxmlformats.org/officeDocument/2006/relationships/hyperlink" Target="http://cs.wikipedia.org/wiki/Soubor:Parus_ater_1_(Marek_Szczepanek)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http://cs.wikipedia.org/wiki/Soubor:Parus_caeruleus1.jpg" TargetMode="External"/><Relationship Id="rId10" Type="http://schemas.openxmlformats.org/officeDocument/2006/relationships/image" Target="../media/image12.jpeg"/><Relationship Id="rId4" Type="http://schemas.openxmlformats.org/officeDocument/2006/relationships/image" Target="../media/image9.jpeg"/><Relationship Id="rId9" Type="http://schemas.openxmlformats.org/officeDocument/2006/relationships/hyperlink" Target="http://cs.wikipedia.org/wiki/Soubor:Poecile_palustris_5_Luc_Viatour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ingilla_coelebs_chaffinch_male_edit2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hyperlink" Target="http://cs.wikipedia.org/wiki/Soubor:Corvus_corax_ad_berlin_090516.jpg" TargetMode="Externa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arrulus_glandarius_1_Luc_Viatour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hyperlink" Target="http://cs.wikipedia.org/wiki/Soubor:Corvus_monedula_1_(Marek_Szczepanek).jpg" TargetMode="Externa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hyperlink" Target="http://cs.wikipedia.org/wiki/Soubor:Corvus_monedula_1_(Marek_Szczepanek).jpg" TargetMode="External"/><Relationship Id="rId3" Type="http://schemas.openxmlformats.org/officeDocument/2006/relationships/image" Target="../media/image17.jpeg"/><Relationship Id="rId7" Type="http://schemas.openxmlformats.org/officeDocument/2006/relationships/hyperlink" Target="http://cs.wikipedia.org/wiki/Soubor:Song_thrush.jpg" TargetMode="External"/><Relationship Id="rId12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11" Type="http://schemas.openxmlformats.org/officeDocument/2006/relationships/hyperlink" Target="http://cs.wikipedia.org/wiki/Soubor:Garrulus_glandarius_1_Luc_Viatour.jpg" TargetMode="External"/><Relationship Id="rId5" Type="http://schemas.openxmlformats.org/officeDocument/2006/relationships/hyperlink" Target="http://cs.wikipedia.org/wiki/Soubor:DendrocoposMajor.jpg" TargetMode="External"/><Relationship Id="rId10" Type="http://schemas.openxmlformats.org/officeDocument/2006/relationships/image" Target="../media/image8.jpeg"/><Relationship Id="rId4" Type="http://schemas.openxmlformats.org/officeDocument/2006/relationships/image" Target="../media/image18.jpeg"/><Relationship Id="rId9" Type="http://schemas.openxmlformats.org/officeDocument/2006/relationships/hyperlink" Target="http://cs.wikipedia.org/wiki/Soubor:Flickr_-_Rainbirder_-_Wood_Warbler_(Phylloscopus_sibilatrix).jpg" TargetMode="External"/><Relationship Id="rId1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hyperlink" Target="http://cs.wikipedia.org/wiki/Soubor:Corvus_corax_ad_berlin_090516.jpg" TargetMode="External"/><Relationship Id="rId3" Type="http://schemas.openxmlformats.org/officeDocument/2006/relationships/hyperlink" Target="http://cs.wikipedia.org/wiki/Soubor:Parus_major_m.jpg" TargetMode="External"/><Relationship Id="rId7" Type="http://schemas.openxmlformats.org/officeDocument/2006/relationships/hyperlink" Target="http://cs.wikipedia.org/wiki/Soubor:Parus_ater_1_(Marek_Szczepanek).jpg" TargetMode="External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hyperlink" Target="http://cs.wikipedia.org/wiki/Soubor:Fringilla_coelebs_chaffinch_male_edit2.jpg" TargetMode="External"/><Relationship Id="rId5" Type="http://schemas.openxmlformats.org/officeDocument/2006/relationships/hyperlink" Target="http://cs.wikipedia.org/wiki/Soubor:Parus_caeruleus1.jpg" TargetMode="External"/><Relationship Id="rId10" Type="http://schemas.openxmlformats.org/officeDocument/2006/relationships/image" Target="../media/image12.jpeg"/><Relationship Id="rId4" Type="http://schemas.openxmlformats.org/officeDocument/2006/relationships/image" Target="../media/image9.jpeg"/><Relationship Id="rId9" Type="http://schemas.openxmlformats.org/officeDocument/2006/relationships/hyperlink" Target="http://cs.wikipedia.org/wiki/Soubor:Poecile_palustris_5_Luc_Viatour.jpg" TargetMode="External"/><Relationship Id="rId1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itta_europaea_wildlife_2_1.jpg" TargetMode="External"/><Relationship Id="rId3" Type="http://schemas.openxmlformats.org/officeDocument/2006/relationships/hyperlink" Target="http://microsoft.com/" TargetMode="External"/><Relationship Id="rId7" Type="http://schemas.openxmlformats.org/officeDocument/2006/relationships/hyperlink" Target="http://cs.wikipedia.org/wiki/Soubor:Flickr_-_Rainbirder_-_Wood_Warbler_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ong_thrush.jpg" TargetMode="External"/><Relationship Id="rId5" Type="http://schemas.openxmlformats.org/officeDocument/2006/relationships/hyperlink" Target="http://cs.wikipedia.org/wiki/Soubor:Schwarzspecht.jpg" TargetMode="External"/><Relationship Id="rId4" Type="http://schemas.openxmlformats.org/officeDocument/2006/relationships/hyperlink" Target="http://cs.wikipedia.org/wiki/Soubor:DendrocoposMajor.jpg" TargetMode="External"/><Relationship Id="rId9" Type="http://schemas.openxmlformats.org/officeDocument/2006/relationships/hyperlink" Target="http://cs.wikipedia.org/wiki/Soubor:Parus_major_m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ingilla_coelebs_chaffinch_male_edit2.jp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Garrulus_glandarius_1_Luc_Viatour.jpg" TargetMode="External"/><Relationship Id="rId4" Type="http://schemas.openxmlformats.org/officeDocument/2006/relationships/hyperlink" Target="http://cs.wikipedia.org/wiki/Soubor:Corvus_corax_ad_berlin_09051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3010499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7989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26756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Anotace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Přírodopis  7. ročník,  Lesní stromoví ptáci</a:t>
            </a:r>
          </a:p>
          <a:p>
            <a:endParaRPr lang="cs-CZ" sz="2400" dirty="0"/>
          </a:p>
          <a:p>
            <a:r>
              <a:rPr lang="cs-CZ" sz="2400" dirty="0" smtClean="0"/>
              <a:t>Prezentace</a:t>
            </a:r>
          </a:p>
          <a:p>
            <a:endParaRPr lang="cs-CZ" sz="2400" dirty="0"/>
          </a:p>
          <a:p>
            <a:r>
              <a:rPr lang="cs-CZ" sz="2400" dirty="0" smtClean="0"/>
              <a:t>Práce s textem, vyhledávání chybějících informací v textu</a:t>
            </a:r>
          </a:p>
          <a:p>
            <a:endParaRPr lang="cs-CZ" sz="2400" dirty="0"/>
          </a:p>
          <a:p>
            <a:r>
              <a:rPr lang="cs-CZ" sz="2400" dirty="0" smtClean="0"/>
              <a:t>Poznávání  s kontrolou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9323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1052736"/>
            <a:ext cx="8568952" cy="415498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u="sng" dirty="0" smtClean="0"/>
              <a:t>Lesní stromoví ptáci</a:t>
            </a:r>
          </a:p>
          <a:p>
            <a:endParaRPr lang="cs-CZ" sz="2800" b="1" u="sng" dirty="0"/>
          </a:p>
          <a:p>
            <a:r>
              <a:rPr lang="cs-CZ" sz="2800" b="1" u="sng" dirty="0" smtClean="0"/>
              <a:t>Šplhavci</a:t>
            </a:r>
          </a:p>
          <a:p>
            <a:endParaRPr lang="cs-CZ" sz="2800" b="1" u="sng" dirty="0" smtClean="0"/>
          </a:p>
          <a:p>
            <a:r>
              <a:rPr lang="cs-CZ" sz="2800" dirty="0" smtClean="0"/>
              <a:t>- silný ………………….zobák – tesají do stromů – larvy hmyzu</a:t>
            </a:r>
          </a:p>
          <a:p>
            <a:r>
              <a:rPr lang="cs-CZ" sz="2800" dirty="0" smtClean="0"/>
              <a:t>- dlouhý jazyk se zpětnými ………………………. </a:t>
            </a:r>
          </a:p>
          <a:p>
            <a:r>
              <a:rPr lang="cs-CZ" sz="2800" dirty="0" smtClean="0"/>
              <a:t>- šplhavé nohy -  2 prsty dopředu, …………………………</a:t>
            </a:r>
          </a:p>
          <a:p>
            <a:r>
              <a:rPr lang="cs-CZ" sz="2800" dirty="0" smtClean="0"/>
              <a:t>- při pohybu po stromech se opírají o ……………………….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32656"/>
            <a:ext cx="76554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Sp</a:t>
            </a:r>
            <a:r>
              <a:rPr lang="cs-CZ" sz="3200" b="1" dirty="0" smtClean="0">
                <a:solidFill>
                  <a:srgbClr val="FF0000"/>
                </a:solidFill>
              </a:rPr>
              <a:t> – doplň podle textu v učebnici str. 48 - 50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248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774069" cy="138499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s</a:t>
            </a:r>
            <a:r>
              <a:rPr lang="cs-CZ" sz="2800" b="1" u="sng" dirty="0" smtClean="0"/>
              <a:t>trakapoud velký</a:t>
            </a:r>
          </a:p>
          <a:p>
            <a:r>
              <a:rPr lang="cs-CZ" sz="2800" dirty="0" smtClean="0"/>
              <a:t>- larvy ………………………… hmyzu, v zimě semena ………………..</a:t>
            </a:r>
          </a:p>
          <a:p>
            <a:r>
              <a:rPr lang="cs-CZ" sz="2800" dirty="0" smtClean="0"/>
              <a:t>……………………..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933675"/>
            <a:ext cx="7920880" cy="181588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d</a:t>
            </a:r>
            <a:r>
              <a:rPr lang="cs-CZ" sz="2800" b="1" u="sng" dirty="0" smtClean="0"/>
              <a:t>atel černý</a:t>
            </a:r>
          </a:p>
          <a:p>
            <a:r>
              <a:rPr lang="cs-CZ" sz="2800" dirty="0" smtClean="0"/>
              <a:t>- náš největší šplhavec</a:t>
            </a:r>
          </a:p>
          <a:p>
            <a:r>
              <a:rPr lang="cs-CZ" sz="2800" dirty="0" smtClean="0"/>
              <a:t>- černý s ……………………. čepičkou</a:t>
            </a:r>
          </a:p>
          <a:p>
            <a:r>
              <a:rPr lang="cs-CZ" sz="2800" dirty="0" smtClean="0"/>
              <a:t>- larvy dřevokazného hmyzu, …………………………</a:t>
            </a:r>
            <a:endParaRPr lang="cs-CZ" sz="2800" dirty="0"/>
          </a:p>
        </p:txBody>
      </p:sp>
      <p:pic>
        <p:nvPicPr>
          <p:cNvPr id="4" name="Picture 2" descr="Dospělý samec strakapouda velkého na buku">
            <a:hlinkClick r:id="rId3" tooltip="Dospělý samec strakapouda velkého na buku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863722"/>
            <a:ext cx="21431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amec datla černého">
            <a:hlinkClick r:id="rId5" tooltip="Samec datla černého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863722"/>
            <a:ext cx="1892347" cy="2873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97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837723" cy="310854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endParaRPr lang="cs-CZ" sz="2800" b="1" u="sng" dirty="0" smtClean="0"/>
          </a:p>
          <a:p>
            <a:r>
              <a:rPr lang="cs-CZ" sz="2800" b="1" u="sng" dirty="0" smtClean="0"/>
              <a:t>Pěvci</a:t>
            </a:r>
          </a:p>
          <a:p>
            <a:endParaRPr lang="cs-CZ" sz="2800" b="1" u="sng" dirty="0" smtClean="0"/>
          </a:p>
          <a:p>
            <a:r>
              <a:rPr lang="cs-CZ" sz="2800" dirty="0" smtClean="0"/>
              <a:t>- přizpůsobené nohy k pohybu po stromech – 2 prsty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opředu, ……………………………</a:t>
            </a:r>
          </a:p>
          <a:p>
            <a:r>
              <a:rPr lang="cs-CZ" sz="2800" dirty="0" smtClean="0"/>
              <a:t>- zobáky vytahují a vyzobávají potravu</a:t>
            </a:r>
          </a:p>
          <a:p>
            <a:r>
              <a:rPr lang="cs-CZ" sz="2800" dirty="0" smtClean="0"/>
              <a:t>- hlasové ústrojí - ……………………… - zpěv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45635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101816" cy="224676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d</a:t>
            </a:r>
            <a:r>
              <a:rPr lang="cs-CZ" sz="2800" b="1" u="sng" dirty="0" smtClean="0"/>
              <a:t>rozd zpěvný</a:t>
            </a:r>
          </a:p>
          <a:p>
            <a:r>
              <a:rPr lang="cs-CZ" sz="2800" dirty="0" smtClean="0"/>
              <a:t>- miskovité hnízdo na stromech</a:t>
            </a:r>
          </a:p>
          <a:p>
            <a:r>
              <a:rPr lang="cs-CZ" sz="2800" dirty="0" smtClean="0"/>
              <a:t>- tažný</a:t>
            </a:r>
          </a:p>
          <a:p>
            <a:r>
              <a:rPr lang="cs-CZ" sz="2800" dirty="0" smtClean="0"/>
              <a:t>- kroužkovci, …………………, bobule, …………………..</a:t>
            </a:r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4437112"/>
            <a:ext cx="158024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/>
              <a:t>k</a:t>
            </a:r>
            <a:r>
              <a:rPr lang="cs-CZ" sz="2800" b="1" u="sng" dirty="0" smtClean="0"/>
              <a:t>os černý</a:t>
            </a:r>
          </a:p>
          <a:p>
            <a:endParaRPr lang="cs-CZ" sz="2800" dirty="0"/>
          </a:p>
        </p:txBody>
      </p:sp>
      <p:pic>
        <p:nvPicPr>
          <p:cNvPr id="4098" name="Picture 2" descr="Drozd zpěvný">
            <a:hlinkClick r:id="rId3" tooltip="Drozd zpěvný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7092" y="2780928"/>
            <a:ext cx="2376264" cy="178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Popis obrázku chybí">
            <a:hlinkClick r:id="rId5" tooltip="Popis obrázku chybí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7486" y="4953029"/>
            <a:ext cx="2364016" cy="167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81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7377276" cy="95410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b</a:t>
            </a:r>
            <a:r>
              <a:rPr lang="cs-CZ" sz="2800" b="1" u="sng" dirty="0" smtClean="0"/>
              <a:t>udníček lesní</a:t>
            </a:r>
          </a:p>
          <a:p>
            <a:r>
              <a:rPr lang="cs-CZ" sz="2800" dirty="0" smtClean="0"/>
              <a:t>- v ……………………… lesích, hnízdí na …………………….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933056"/>
            <a:ext cx="8636660" cy="224676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b</a:t>
            </a:r>
            <a:r>
              <a:rPr lang="cs-CZ" sz="2800" b="1" u="sng" dirty="0" smtClean="0"/>
              <a:t>rhlík lesní</a:t>
            </a:r>
          </a:p>
          <a:p>
            <a:r>
              <a:rPr lang="cs-CZ" sz="2800" dirty="0" smtClean="0"/>
              <a:t>- dokáže šplhat ………………………….</a:t>
            </a:r>
          </a:p>
          <a:p>
            <a:r>
              <a:rPr lang="cs-CZ" sz="2800" dirty="0" smtClean="0"/>
              <a:t>- larvy, kukly, …………………..</a:t>
            </a:r>
          </a:p>
          <a:p>
            <a:r>
              <a:rPr lang="cs-CZ" sz="2800" dirty="0" smtClean="0"/>
              <a:t>- pro hnízdo dutiny po šplhavcích – </a:t>
            </a:r>
            <a:r>
              <a:rPr lang="cs-CZ" sz="2800" dirty="0" err="1" smtClean="0"/>
              <a:t>vletový</a:t>
            </a:r>
            <a:r>
              <a:rPr lang="cs-CZ" sz="2800" dirty="0" smtClean="0"/>
              <a:t> otvor si zmenší 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měsí ……………………….</a:t>
            </a:r>
            <a:endParaRPr lang="cs-CZ" sz="2800" dirty="0"/>
          </a:p>
        </p:txBody>
      </p:sp>
      <p:pic>
        <p:nvPicPr>
          <p:cNvPr id="4102" name="Picture 6" descr="http://nd03.jxs.cz/354/566/c3d007797c_65785610_o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07208"/>
            <a:ext cx="1656184" cy="215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Flickr - Rainbirder - Wood Warbler (Phylloscopus sibilatrix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1607208"/>
            <a:ext cx="2975969" cy="189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9034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5"/>
            <a:ext cx="5184575" cy="267765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s</a:t>
            </a:r>
            <a:r>
              <a:rPr lang="cs-CZ" sz="2800" b="1" u="sng" dirty="0" smtClean="0"/>
              <a:t>ýkora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hmyz, ……………………. semena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b</a:t>
            </a:r>
            <a:r>
              <a:rPr lang="cs-CZ" sz="2800" dirty="0" smtClean="0"/>
              <a:t>udky, dutiny stromů</a:t>
            </a:r>
          </a:p>
          <a:p>
            <a:endParaRPr lang="cs-CZ" sz="2800" b="1" u="sng" dirty="0" smtClean="0"/>
          </a:p>
          <a:p>
            <a:endParaRPr lang="cs-CZ" sz="2800" b="1" u="sng" dirty="0" smtClean="0"/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85506" y="215062"/>
            <a:ext cx="26590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sýkora modřinka</a:t>
            </a:r>
            <a:endParaRPr lang="cs-CZ" sz="28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3154328"/>
            <a:ext cx="26666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/>
              <a:t>s</a:t>
            </a:r>
            <a:r>
              <a:rPr lang="cs-CZ" sz="2800" b="1" u="sng" dirty="0" smtClean="0"/>
              <a:t>ýkora úhelníček</a:t>
            </a:r>
            <a:endParaRPr lang="cs-CZ" sz="28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58" y="3154328"/>
            <a:ext cx="27363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sýkora babka</a:t>
            </a:r>
            <a:endParaRPr lang="cs-CZ" sz="2800" b="1" u="sng" dirty="0"/>
          </a:p>
        </p:txBody>
      </p:sp>
      <p:pic>
        <p:nvPicPr>
          <p:cNvPr id="6146" name="Picture 2" descr="Sýkora koňadra">
            <a:hlinkClick r:id="rId3" tooltip="Sýkora koňadra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829" y="3959192"/>
            <a:ext cx="2171700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ýkora modřinka">
            <a:hlinkClick r:id="rId5" tooltip="Sýkora modřinka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8467" y="980728"/>
            <a:ext cx="2476500" cy="185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ýkora uhelníček">
            <a:hlinkClick r:id="rId7" tooltip="Sýkora uhelníček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3828" y="3949668"/>
            <a:ext cx="2524125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upload.wikimedia.org/wikipedia/commons/thumb/f/fe/Poecile_palustris_5_Luc_Viatour.jpg/220px-Poecile_palustris_5_Luc_Viatour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350" y="3861048"/>
            <a:ext cx="2529921" cy="1736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3212976"/>
            <a:ext cx="24482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s</a:t>
            </a:r>
            <a:r>
              <a:rPr lang="cs-CZ" sz="2800" b="1" u="sng" dirty="0" smtClean="0"/>
              <a:t>ýkora koňadra</a:t>
            </a: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xmlns="" val="347661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157746" cy="181588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p</a:t>
            </a:r>
            <a:r>
              <a:rPr lang="cs-CZ" sz="2800" b="1" u="sng" dirty="0" smtClean="0"/>
              <a:t>ěnkava obecná</a:t>
            </a:r>
          </a:p>
          <a:p>
            <a:r>
              <a:rPr lang="cs-CZ" sz="2800" dirty="0" smtClean="0"/>
              <a:t>- miskovité hnízdo nízko nad zemí</a:t>
            </a:r>
          </a:p>
          <a:p>
            <a:r>
              <a:rPr lang="cs-CZ" sz="2800" dirty="0" smtClean="0"/>
              <a:t>- zobákem drtí …………………………, mláďata krmí …………..</a:t>
            </a:r>
          </a:p>
          <a:p>
            <a:r>
              <a:rPr lang="cs-CZ" sz="2800" dirty="0" smtClean="0"/>
              <a:t>- staří samci zde ………………………….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653137"/>
            <a:ext cx="8568952" cy="181588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k</a:t>
            </a:r>
            <a:r>
              <a:rPr lang="cs-CZ" sz="2800" b="1" u="sng" dirty="0" smtClean="0"/>
              <a:t>rkavec velký</a:t>
            </a:r>
          </a:p>
          <a:p>
            <a:r>
              <a:rPr lang="cs-CZ" sz="2800" dirty="0" smtClean="0"/>
              <a:t>- náš největší ………………..</a:t>
            </a:r>
          </a:p>
          <a:p>
            <a:r>
              <a:rPr lang="cs-CZ" sz="2800" dirty="0" smtClean="0"/>
              <a:t>- hnízdo na stromech, skalách</a:t>
            </a:r>
          </a:p>
          <a:p>
            <a:r>
              <a:rPr lang="cs-CZ" sz="2800" dirty="0" smtClean="0"/>
              <a:t>- potravu sbírá na zemi při chůzi – drobní obratlovci, hmyz</a:t>
            </a:r>
          </a:p>
        </p:txBody>
      </p:sp>
      <p:pic>
        <p:nvPicPr>
          <p:cNvPr id="8194" name="Picture 2" descr="Samec pěnkavy obecné ve svatebním šatě">
            <a:hlinkClick r:id="rId3" tooltip="Samec pěnkavy obecné ve svatebním šatě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46934"/>
            <a:ext cx="1445492" cy="204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Popis obrázku chybí">
            <a:hlinkClick r:id="rId5" tooltip="Popis obrázku chybí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25260"/>
            <a:ext cx="266700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2777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7445436" cy="138499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s</a:t>
            </a:r>
            <a:r>
              <a:rPr lang="cs-CZ" sz="2800" b="1" u="sng" dirty="0" smtClean="0"/>
              <a:t>ojka obecná</a:t>
            </a:r>
          </a:p>
          <a:p>
            <a:r>
              <a:rPr lang="cs-CZ" sz="2800" dirty="0" smtClean="0"/>
              <a:t>- všežravá – hmyz, ……………………., ptačí ……………..,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emena, …………………., ………………………….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149080"/>
            <a:ext cx="22115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/>
              <a:t>k</a:t>
            </a:r>
            <a:r>
              <a:rPr lang="cs-CZ" sz="2800" b="1" u="sng" dirty="0" smtClean="0"/>
              <a:t>avka obecná</a:t>
            </a:r>
            <a:endParaRPr lang="cs-CZ" sz="2800" b="1" u="sng" dirty="0"/>
          </a:p>
        </p:txBody>
      </p:sp>
      <p:pic>
        <p:nvPicPr>
          <p:cNvPr id="9218" name="Picture 2" descr="Sojka obecná">
            <a:hlinkClick r:id="rId3" tooltip="Sojka obecná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748" y="2060848"/>
            <a:ext cx="2476500" cy="169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Dospělý pták">
            <a:hlinkClick r:id="rId5" tooltip="Dospělý pták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748" y="4672300"/>
            <a:ext cx="2799297" cy="186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959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http://nd03.jxs.cz/354/566/c3d007797c_65785610_o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2390" y="1531122"/>
            <a:ext cx="1915420" cy="24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://ts1.mm.bing.net/images/thumbnail.aspx?q=1353234390020&amp;id=ff6f22eb82f0b178ca29bc7637cc1797&amp;url=http%3a%2f%2fupload.wikimedia.org%2fwikipedia%2fcommons%2fthumb%2f3%2f31%2fSchwarzspecht.jpg%2f245px-Schwarzspech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3114" y="1531122"/>
            <a:ext cx="1626055" cy="2474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5536" y="332656"/>
            <a:ext cx="7217040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Poznávačka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1                             2                             3                               4</a:t>
            </a:r>
            <a:endParaRPr lang="cs-CZ" sz="2400" b="1" dirty="0">
              <a:solidFill>
                <a:srgbClr val="FF0000"/>
              </a:solidFill>
            </a:endParaRP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41421" y="4581128"/>
            <a:ext cx="83712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5                                   6                                            7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3" name="Picture 2" descr="Dospělý samec strakapouda velkého na buku">
            <a:hlinkClick r:id="rId5" tooltip="Dospělý samec strakapouda velkého na buku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5" y="1626278"/>
            <a:ext cx="1800200" cy="2400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rozd zpěvný">
            <a:hlinkClick r:id="rId7" tooltip="Drozd zpěvný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46" y="5096595"/>
            <a:ext cx="2088232" cy="1570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Flickr - Rainbirder - Wood Warbler (Phylloscopus sibilatrix)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05090" y="5096595"/>
            <a:ext cx="2410192" cy="153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Sojka obecná">
            <a:hlinkClick r:id="rId11" tooltip="Sojka obecná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023145"/>
            <a:ext cx="2892320" cy="198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Dospělý pták">
            <a:hlinkClick r:id="rId13" tooltip="Dospělý pták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2273" y="4995357"/>
            <a:ext cx="2513330" cy="1671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4002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1259632" y="476672"/>
            <a:ext cx="6045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8                                          9                                  10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501008"/>
            <a:ext cx="6255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11                                  12                                         13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" name="Picture 2" descr="Sýkora koňadra">
            <a:hlinkClick r:id="rId3" tooltip="Sýkora koňadra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067631"/>
            <a:ext cx="2171700" cy="162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Sýkora modřinka">
            <a:hlinkClick r:id="rId5" tooltip="Sýkora modřinka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930" y="1071543"/>
            <a:ext cx="2476500" cy="185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Sýkora uhelníček">
            <a:hlinkClick r:id="rId7" tooltip="Sýkora uhelníček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86882" y="1176318"/>
            <a:ext cx="2524125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http://upload.wikimedia.org/wikipedia/commons/thumb/f/fe/Poecile_palustris_5_Luc_Viatour.jpg/220px-Poecile_palustris_5_Luc_Viatour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509" y="4155229"/>
            <a:ext cx="2529921" cy="1736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Samec pěnkavy obecné ve svatebním šatě">
            <a:hlinkClick r:id="rId11" tooltip="Samec pěnkavy obecné ve svatebním šatě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9040" y="4001970"/>
            <a:ext cx="1445492" cy="2042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Popis obrázku chybí">
            <a:hlinkClick r:id="rId13" tooltip="Popis obrázku chybí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7" y="4155229"/>
            <a:ext cx="2812501" cy="1818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9821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2950808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Výsledky </a:t>
            </a:r>
            <a:r>
              <a:rPr lang="cs-CZ" sz="2400" b="1" dirty="0" err="1" smtClean="0"/>
              <a:t>poznávačky</a:t>
            </a:r>
            <a:r>
              <a:rPr lang="cs-CZ" sz="2400" b="1" dirty="0" smtClean="0"/>
              <a:t>:</a:t>
            </a:r>
          </a:p>
          <a:p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Strakapoud velký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Brhlík lesní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Datel černý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Sojka obecná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Drozd zpěvný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Budníček lesní</a:t>
            </a:r>
          </a:p>
          <a:p>
            <a:pPr marL="457200" indent="-457200">
              <a:buAutoNum type="arabicParenR" startAt="7"/>
            </a:pPr>
            <a:r>
              <a:rPr lang="cs-CZ" sz="2400" dirty="0" smtClean="0"/>
              <a:t>Kavka obecná</a:t>
            </a:r>
          </a:p>
          <a:p>
            <a:pPr marL="457200" indent="-457200">
              <a:buAutoNum type="arabicParenR" startAt="7"/>
            </a:pPr>
            <a:r>
              <a:rPr lang="cs-CZ" sz="2400" dirty="0" smtClean="0"/>
              <a:t>Sýkora modřinka</a:t>
            </a:r>
          </a:p>
          <a:p>
            <a:pPr marL="457200" indent="-457200">
              <a:buAutoNum type="arabicParenR" startAt="7"/>
            </a:pPr>
            <a:r>
              <a:rPr lang="cs-CZ" sz="2400" dirty="0" smtClean="0"/>
              <a:t>Sýkora koňadra</a:t>
            </a:r>
          </a:p>
          <a:p>
            <a:pPr marL="457200" indent="-457200">
              <a:buAutoNum type="arabicParenR" startAt="7"/>
            </a:pPr>
            <a:r>
              <a:rPr lang="cs-CZ" sz="2400" dirty="0" smtClean="0"/>
              <a:t>Sýkora úhelníček</a:t>
            </a:r>
          </a:p>
          <a:p>
            <a:pPr marL="457200" indent="-457200">
              <a:buAutoNum type="arabicParenR" startAt="7"/>
            </a:pPr>
            <a:r>
              <a:rPr lang="cs-CZ" sz="2400" dirty="0" smtClean="0"/>
              <a:t>Sýkora babka</a:t>
            </a:r>
          </a:p>
          <a:p>
            <a:pPr marL="457200" indent="-457200">
              <a:buAutoNum type="arabicParenR" startAt="7"/>
            </a:pPr>
            <a:r>
              <a:rPr lang="cs-CZ" sz="2400" dirty="0" smtClean="0"/>
              <a:t>Pěnkava obecná</a:t>
            </a:r>
          </a:p>
          <a:p>
            <a:pPr marL="457200" indent="-457200">
              <a:buAutoNum type="arabicParenR" startAt="7"/>
            </a:pPr>
            <a:r>
              <a:rPr lang="cs-CZ" sz="2400" dirty="0" smtClean="0"/>
              <a:t>Krkavec velký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47601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44694"/>
            <a:ext cx="8029891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Použité zdroje</a:t>
            </a:r>
          </a:p>
          <a:p>
            <a:endParaRPr lang="cs-CZ" sz="2000" dirty="0"/>
          </a:p>
          <a:p>
            <a:r>
              <a:rPr lang="cs-CZ" sz="2000" dirty="0" smtClean="0">
                <a:hlinkClick r:id="rId3"/>
              </a:rPr>
              <a:t>http://microsoft.com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cs.wikipedia.org/wiki/Soubor:DendrocoposMajor.jpg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cs.wikipedia.org/wiki/Soubor:Schwarzspecht.jpg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cs.wikipedia.org/wiki/Soubor:Song_thrush.jpg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7"/>
              </a:rPr>
              <a:t>http://cs.wikipedia.org/wiki/Soubor:Flickr_-_Rainbirder_-_Wood_Warbler</a:t>
            </a:r>
            <a:r>
              <a:rPr lang="cs-CZ" sz="2000" dirty="0" smtClean="0">
                <a:hlinkClick r:id="rId7"/>
              </a:rPr>
              <a:t>_</a:t>
            </a:r>
            <a:endParaRPr lang="cs-CZ" sz="2000" dirty="0" smtClean="0"/>
          </a:p>
          <a:p>
            <a:r>
              <a:rPr lang="cs-CZ" sz="2000" dirty="0" smtClean="0"/>
              <a:t>(</a:t>
            </a:r>
            <a:r>
              <a:rPr lang="cs-CZ" sz="2000" dirty="0"/>
              <a:t>Phylloscopus_sibilatrix).jpg</a:t>
            </a:r>
            <a:endParaRPr lang="cs-CZ" sz="2000" dirty="0" smtClean="0"/>
          </a:p>
          <a:p>
            <a:endParaRPr lang="cs-CZ" sz="28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cs.wikipedia.org/wiki/Soubor:Sitta_europaea_wildlife_2_1.jpg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cs.wikipedia.org/wiki/Soubor:Parus_major_m.jpg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http://cs.wikipedia.org/wiki/Soubor:Parus_ater_1_(Marek_Szczepanek).jpg</a:t>
            </a:r>
          </a:p>
        </p:txBody>
      </p:sp>
    </p:spTree>
    <p:extLst>
      <p:ext uri="{BB962C8B-B14F-4D97-AF65-F5344CB8AC3E}">
        <p14:creationId xmlns:p14="http://schemas.microsoft.com/office/powerpoint/2010/main" xmlns="" val="922105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3"/>
            <a:ext cx="828092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cs.wikipedia.org/wiki/Soubor:Fringilla_coelebs_chaffinch_male_edit2.jpg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cs.wikipedia.org/wiki/Soubor:Corvus_corax_ad_berlin_090516.jpg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cs.wikipedia.org/wiki/Soubor:Garrulus_glandarius_1_Luc_Viatour.jpg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808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421</Words>
  <Application>Microsoft Office PowerPoint</Application>
  <PresentationFormat>Předvádění na obrazovce (4:3)</PresentationFormat>
  <Paragraphs>132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Dum</cp:lastModifiedBy>
  <cp:revision>25</cp:revision>
  <dcterms:created xsi:type="dcterms:W3CDTF">2011-12-12T16:13:38Z</dcterms:created>
  <dcterms:modified xsi:type="dcterms:W3CDTF">2012-05-01T10:57:06Z</dcterms:modified>
</cp:coreProperties>
</file>