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8" r:id="rId10"/>
    <p:sldId id="269" r:id="rId11"/>
    <p:sldId id="270" r:id="rId12"/>
    <p:sldId id="264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7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VY_52_INOVACE_11_Přírodopis 7.ročník_ Ptáci okraje lesa, křovin a otevřené krajiny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dirty="0" smtClean="0"/>
            <a:t>Ptáci okraje lesa, křovin a otevřené krajiny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srpen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D5A5A9-35FA-40A2-AE88-FAED03F3442A}" type="presOf" srcId="{4C35D32F-0EAB-4CD7-82EE-45574DC2A586}" destId="{6AB29FE0-4261-4AFC-A281-4104E238B479}" srcOrd="1" destOrd="0" presId="urn:microsoft.com/office/officeart/2005/8/layout/target3"/>
    <dgm:cxn modelId="{2AF3273D-CC0D-471A-98F9-C549ABA5FB45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ADE1A05-6E08-4F64-A16E-D5FDD74F51EB}" type="presOf" srcId="{D1B46980-6531-4606-95E6-44980827E919}" destId="{2BE915AB-18AA-4053-B92C-3BFC9ED204BB}" srcOrd="1" destOrd="0" presId="urn:microsoft.com/office/officeart/2005/8/layout/target3"/>
    <dgm:cxn modelId="{DF3371B6-BB54-41AE-8C6F-D090DCF53D8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54B7A62-F78D-41A2-ADFB-BEABC5D2289F}" type="presOf" srcId="{D8197B8C-B260-4A16-BDF4-0947B075E274}" destId="{5A5FFA88-C948-4069-8E93-59FA12366E83}" srcOrd="1" destOrd="0" presId="urn:microsoft.com/office/officeart/2005/8/layout/target3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E379B0EC-9232-4AA4-8983-7569DA614F05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4819E2-776F-4693-99FB-5A6B565A19C1}" type="presOf" srcId="{D1D4F407-5343-4D3F-B5B9-D407B03CAEB4}" destId="{D005CE8C-CC26-4C3E-AC11-E15060ECD759}" srcOrd="0" destOrd="0" presId="urn:microsoft.com/office/officeart/2005/8/layout/target3"/>
    <dgm:cxn modelId="{604CA31C-942D-48FC-8B68-5FCE62B8E1E3}" type="presOf" srcId="{FF3621C1-5D89-4169-B9F7-F768AE7D9489}" destId="{522F3148-FA5D-45C0-8223-90D71CEF85DC}" srcOrd="1" destOrd="0" presId="urn:microsoft.com/office/officeart/2005/8/layout/target3"/>
    <dgm:cxn modelId="{2E26D0BC-9FC5-4C74-8572-69A972616D5E}" type="presOf" srcId="{4C35D32F-0EAB-4CD7-82EE-45574DC2A586}" destId="{751E9DD6-38DB-49FF-B3BE-A7F1586C8B05}" srcOrd="0" destOrd="0" presId="urn:microsoft.com/office/officeart/2005/8/layout/target3"/>
    <dgm:cxn modelId="{AC99F025-BC12-416A-B3FC-F6A838172DF9}" type="presOf" srcId="{757F3AB3-0718-4624-B441-E567A8F0AB56}" destId="{333A1088-737F-45CB-B68E-254E46348037}" srcOrd="0" destOrd="0" presId="urn:microsoft.com/office/officeart/2005/8/layout/target3"/>
    <dgm:cxn modelId="{6421D76F-9CC8-4390-BF0D-A863A08E34B4}" type="presOf" srcId="{B651F6E3-6281-48DB-9319-2AEAFDAE7572}" destId="{619D679B-A015-4ECF-8348-D1034C574F40}" srcOrd="0" destOrd="0" presId="urn:microsoft.com/office/officeart/2005/8/layout/target3"/>
    <dgm:cxn modelId="{50F7A8EE-6207-4A6A-9620-99A888EC119A}" type="presOf" srcId="{FF3621C1-5D89-4169-B9F7-F768AE7D9489}" destId="{3AF1215E-7776-4C24-8064-1417BC451259}" srcOrd="0" destOrd="0" presId="urn:microsoft.com/office/officeart/2005/8/layout/target3"/>
    <dgm:cxn modelId="{01AEE54A-BC4D-4E86-9C85-C84EAD78EF1E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48AA1B2-4CE8-4362-84EB-C112164EC15C}" type="presParOf" srcId="{333A1088-737F-45CB-B68E-254E46348037}" destId="{F5ABB229-8D3B-4694-996A-96F23CF14429}" srcOrd="0" destOrd="0" presId="urn:microsoft.com/office/officeart/2005/8/layout/target3"/>
    <dgm:cxn modelId="{250FE8B9-342D-4AF6-A598-61FF6A0CFC79}" type="presParOf" srcId="{333A1088-737F-45CB-B68E-254E46348037}" destId="{F41139FD-01EE-4571-8B17-4FB00FC51163}" srcOrd="1" destOrd="0" presId="urn:microsoft.com/office/officeart/2005/8/layout/target3"/>
    <dgm:cxn modelId="{393E596D-46B2-41CD-A869-4812E95F21ED}" type="presParOf" srcId="{333A1088-737F-45CB-B68E-254E46348037}" destId="{D005CE8C-CC26-4C3E-AC11-E15060ECD759}" srcOrd="2" destOrd="0" presId="urn:microsoft.com/office/officeart/2005/8/layout/target3"/>
    <dgm:cxn modelId="{B7709548-EE7F-4431-BDEB-F02AA2D97760}" type="presParOf" srcId="{333A1088-737F-45CB-B68E-254E46348037}" destId="{2C702D82-9B77-49B7-9568-BB8EB47C3372}" srcOrd="3" destOrd="0" presId="urn:microsoft.com/office/officeart/2005/8/layout/target3"/>
    <dgm:cxn modelId="{C42EB5FE-40BC-4BD0-AEFD-CDA1CF1A12D7}" type="presParOf" srcId="{333A1088-737F-45CB-B68E-254E46348037}" destId="{A52A0455-90FF-4808-ABD0-F02540D31D5A}" srcOrd="4" destOrd="0" presId="urn:microsoft.com/office/officeart/2005/8/layout/target3"/>
    <dgm:cxn modelId="{678982E5-144E-4FF2-B7BF-6807C58AECDB}" type="presParOf" srcId="{333A1088-737F-45CB-B68E-254E46348037}" destId="{6140AFEC-043D-4C43-A2F9-D0F5331DF3A3}" srcOrd="5" destOrd="0" presId="urn:microsoft.com/office/officeart/2005/8/layout/target3"/>
    <dgm:cxn modelId="{E2ECA0D1-35F1-477B-8ACC-7738D1106693}" type="presParOf" srcId="{333A1088-737F-45CB-B68E-254E46348037}" destId="{9358AC05-5D7D-4327-9F80-1AD486AEA664}" srcOrd="6" destOrd="0" presId="urn:microsoft.com/office/officeart/2005/8/layout/target3"/>
    <dgm:cxn modelId="{AA3372A7-D8DF-4096-A0CE-BB90975A3A83}" type="presParOf" srcId="{333A1088-737F-45CB-B68E-254E46348037}" destId="{313FC574-E1CD-4FB4-B054-0B805CE0447D}" srcOrd="7" destOrd="0" presId="urn:microsoft.com/office/officeart/2005/8/layout/target3"/>
    <dgm:cxn modelId="{0D9D3338-090F-4CCF-A95B-03853EC40723}" type="presParOf" srcId="{333A1088-737F-45CB-B68E-254E46348037}" destId="{619D679B-A015-4ECF-8348-D1034C574F40}" srcOrd="8" destOrd="0" presId="urn:microsoft.com/office/officeart/2005/8/layout/target3"/>
    <dgm:cxn modelId="{C459745D-864B-4E25-9530-D6BBBB5ACEC6}" type="presParOf" srcId="{333A1088-737F-45CB-B68E-254E46348037}" destId="{322283A8-4A27-4CDA-BAE3-F381106A9174}" srcOrd="9" destOrd="0" presId="urn:microsoft.com/office/officeart/2005/8/layout/target3"/>
    <dgm:cxn modelId="{F923EB79-0ACE-48CF-9581-0947A043C7EC}" type="presParOf" srcId="{333A1088-737F-45CB-B68E-254E46348037}" destId="{FFC9F71D-1B4F-4AD9-A4A6-86ADEFC8AF5C}" srcOrd="10" destOrd="0" presId="urn:microsoft.com/office/officeart/2005/8/layout/target3"/>
    <dgm:cxn modelId="{E203353F-EAFC-4E00-9016-5508CB7B0EDA}" type="presParOf" srcId="{333A1088-737F-45CB-B68E-254E46348037}" destId="{25B08C86-7E15-44DC-BE7F-FFB55DD49D12}" srcOrd="11" destOrd="0" presId="urn:microsoft.com/office/officeart/2005/8/layout/target3"/>
    <dgm:cxn modelId="{9F304318-E49E-4D29-9A9F-D38791851D8A}" type="presParOf" srcId="{333A1088-737F-45CB-B68E-254E46348037}" destId="{C00F7E6A-B60D-414E-B40A-C4B931C28BAF}" srcOrd="12" destOrd="0" presId="urn:microsoft.com/office/officeart/2005/8/layout/target3"/>
    <dgm:cxn modelId="{2779B911-D2CC-4652-8DA0-7AA945012AE2}" type="presParOf" srcId="{333A1088-737F-45CB-B68E-254E46348037}" destId="{18D1CD71-A09E-4DC8-AD58-D43BE56A821F}" srcOrd="13" destOrd="0" presId="urn:microsoft.com/office/officeart/2005/8/layout/target3"/>
    <dgm:cxn modelId="{23028A7E-CFFA-44E1-BF4F-96F421665B9E}" type="presParOf" srcId="{333A1088-737F-45CB-B68E-254E46348037}" destId="{3AF1215E-7776-4C24-8064-1417BC451259}" srcOrd="14" destOrd="0" presId="urn:microsoft.com/office/officeart/2005/8/layout/target3"/>
    <dgm:cxn modelId="{8AABC74A-4131-4731-B496-C165D560AB20}" type="presParOf" srcId="{333A1088-737F-45CB-B68E-254E46348037}" destId="{1A56D0C6-827E-4224-8020-F6331FAB0C3E}" srcOrd="15" destOrd="0" presId="urn:microsoft.com/office/officeart/2005/8/layout/target3"/>
    <dgm:cxn modelId="{41DED251-DDF9-4E42-B1AA-7F2CDAA42760}" type="presParOf" srcId="{333A1088-737F-45CB-B68E-254E46348037}" destId="{5D1861EB-1465-4B6B-B573-C1854262B277}" srcOrd="16" destOrd="0" presId="urn:microsoft.com/office/officeart/2005/8/layout/target3"/>
    <dgm:cxn modelId="{561DF90A-D2B3-4E51-9D0B-4BD9F8025B38}" type="presParOf" srcId="{333A1088-737F-45CB-B68E-254E46348037}" destId="{751E9DD6-38DB-49FF-B3BE-A7F1586C8B05}" srcOrd="17" destOrd="0" presId="urn:microsoft.com/office/officeart/2005/8/layout/target3"/>
    <dgm:cxn modelId="{E9D21222-0CB2-4D67-913F-6F10C5A67A0F}" type="presParOf" srcId="{333A1088-737F-45CB-B68E-254E46348037}" destId="{AED2198E-93D5-4001-81B4-73124B309672}" srcOrd="18" destOrd="0" presId="urn:microsoft.com/office/officeart/2005/8/layout/target3"/>
    <dgm:cxn modelId="{F135A1DD-ECC8-4964-B21E-F04A43C0E27A}" type="presParOf" srcId="{333A1088-737F-45CB-B68E-254E46348037}" destId="{2BE915AB-18AA-4053-B92C-3BFC9ED204BB}" srcOrd="19" destOrd="0" presId="urn:microsoft.com/office/officeart/2005/8/layout/target3"/>
    <dgm:cxn modelId="{9D412076-C0DC-4078-B3EB-153DA7B80085}" type="presParOf" srcId="{333A1088-737F-45CB-B68E-254E46348037}" destId="{6BB5E863-4638-4E1D-BFDE-399D028AC4ED}" srcOrd="20" destOrd="0" presId="urn:microsoft.com/office/officeart/2005/8/layout/target3"/>
    <dgm:cxn modelId="{623125DA-32DE-44A1-83D5-939EEB728346}" type="presParOf" srcId="{333A1088-737F-45CB-B68E-254E46348037}" destId="{5A5FFA88-C948-4069-8E93-59FA12366E83}" srcOrd="21" destOrd="0" presId="urn:microsoft.com/office/officeart/2005/8/layout/target3"/>
    <dgm:cxn modelId="{330F1510-4444-4443-A59E-50255BEB2F06}" type="presParOf" srcId="{333A1088-737F-45CB-B68E-254E46348037}" destId="{522F3148-FA5D-45C0-8223-90D71CEF85DC}" srcOrd="22" destOrd="0" presId="urn:microsoft.com/office/officeart/2005/8/layout/target3"/>
    <dgm:cxn modelId="{5F44D776-C5B6-4D6F-9A77-391418D5BD93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Lenka Hrnčířová</a:t>
          </a:r>
          <a:endParaRPr lang="cs-CZ" sz="12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VY_52_INOVACE_11_Přírodopis 7.ročník_ Ptáci okraje lesa, křovin a otevřené krajiny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</a:t>
          </a:r>
          <a:r>
            <a:rPr lang="cs-CZ" sz="1200" kern="1200" dirty="0" smtClean="0"/>
            <a:t>Ptáci okraje lesa, křovin a otevřené krajiny</a:t>
          </a:r>
          <a:endParaRPr lang="cs-CZ" sz="12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Vytvořeno: srpen 2011</a:t>
          </a:r>
          <a:endParaRPr lang="cs-CZ" sz="12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5BF8E2-CE27-49F8-B6E3-595B6548221D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BBB7E-FFB8-4DB1-9594-854ADEA684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398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BBB7E-FFB8-4DB1-9594-854ADEA684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2008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BBB7E-FFB8-4DB1-9594-854ADEA684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1161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BBB7E-FFB8-4DB1-9594-854ADEA684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7513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BBB7E-FFB8-4DB1-9594-854ADEA6848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90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BBB7E-FFB8-4DB1-9594-854ADEA6848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2833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BBB7E-FFB8-4DB1-9594-854ADEA6848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3039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BBB7E-FFB8-4DB1-9594-854ADEA6848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1444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BBB7E-FFB8-4DB1-9594-854ADEA6848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2156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BBB7E-FFB8-4DB1-9594-854ADEA6848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7739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BBB7E-FFB8-4DB1-9594-854ADEA6848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0071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BBB7E-FFB8-4DB1-9594-854ADEA6848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0923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8BBB7E-FFB8-4DB1-9594-854ADEA6848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187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0A8C-513A-4881-805A-D1EC8AC455A4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5C8A-2D09-4B1A-B984-426DCCBB4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410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0A8C-513A-4881-805A-D1EC8AC455A4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5C8A-2D09-4B1A-B984-426DCCBB4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92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0A8C-513A-4881-805A-D1EC8AC455A4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5C8A-2D09-4B1A-B984-426DCCBB4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438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0A8C-513A-4881-805A-D1EC8AC455A4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5C8A-2D09-4B1A-B984-426DCCBB4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652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0A8C-513A-4881-805A-D1EC8AC455A4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5C8A-2D09-4B1A-B984-426DCCBB4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001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0A8C-513A-4881-805A-D1EC8AC455A4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5C8A-2D09-4B1A-B984-426DCCBB4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640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0A8C-513A-4881-805A-D1EC8AC455A4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5C8A-2D09-4B1A-B984-426DCCBB4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629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0A8C-513A-4881-805A-D1EC8AC455A4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5C8A-2D09-4B1A-B984-426DCCBB4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611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0A8C-513A-4881-805A-D1EC8AC455A4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5C8A-2D09-4B1A-B984-426DCCBB4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645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0A8C-513A-4881-805A-D1EC8AC455A4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5C8A-2D09-4B1A-B984-426DCCBB4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033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0A8C-513A-4881-805A-D1EC8AC455A4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6F5C8A-2D09-4B1A-B984-426DCCBB4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007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D0A8C-513A-4881-805A-D1EC8AC455A4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6F5C8A-2D09-4B1A-B984-426DCCBB4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462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ood.pigeon.2.arp.750pix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uckuck_(Cuculus_canorus)_by_Tim_Peukert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ylvia_atricapilla_bl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http://cs.wikipedia.org/wiki/Soubor:Lanius_collurio_male_am.jpg" TargetMode="Externa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Corvus_corone_1_(Marek_Szczepanek)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rvus_frugilegus_2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b/Elster_wikipedia2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uckuck_(Cuculus_canorus)_by_Tim_Peukert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hyperlink" Target="http://cs.wikipedia.org/wiki/Soubor:Sylvia_atricapilla_bl.JPG" TargetMode="Externa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Lanius_collurio_male_am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rvus_frugilegus_2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hyperlink" Target="http://cs.wikipedia.org/wiki/Soubor:Corvus_corone_1_(Marek_Szczepanek).jpg" TargetMode="Externa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mberiza_citrinella_-New_Zealand_-North_Island-8.jpg" TargetMode="External"/><Relationship Id="rId3" Type="http://schemas.openxmlformats.org/officeDocument/2006/relationships/hyperlink" Target="http://microsoft.com/" TargetMode="External"/><Relationship Id="rId7" Type="http://schemas.openxmlformats.org/officeDocument/2006/relationships/hyperlink" Target="http://cs.wikipedia.org/wiki/Soubor:Lanius_collurio_male_am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ylvia_atricapilla_bl.JPG" TargetMode="External"/><Relationship Id="rId5" Type="http://schemas.openxmlformats.org/officeDocument/2006/relationships/hyperlink" Target="http://cs.wikipedia.org/wiki/Soubor:Kuckuck_(Cuculus_canorus)_by_Tim_Peukert.jpg" TargetMode="External"/><Relationship Id="rId4" Type="http://schemas.openxmlformats.org/officeDocument/2006/relationships/hyperlink" Target="http://cs.wikipedia.org/wiki/Soubor:Wood.pigeon.2.arp.750pix.jpg" TargetMode="External"/><Relationship Id="rId9" Type="http://schemas.openxmlformats.org/officeDocument/2006/relationships/hyperlink" Target="http://cs.wikipedia.org/wiki/Soubor:Corvus_corone_1_(Marek_Szczepanek)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lster_wikipedia2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791164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80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549688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Přírodopis, 7. ročník</a:t>
            </a:r>
          </a:p>
          <a:p>
            <a:endParaRPr lang="cs-CZ" sz="2400" dirty="0"/>
          </a:p>
          <a:p>
            <a:r>
              <a:rPr lang="cs-CZ" sz="2400" dirty="0" smtClean="0"/>
              <a:t>Ptáci  okraje lesa, křovin a otevřené krajiny</a:t>
            </a:r>
          </a:p>
          <a:p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Prezentace k výkladu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Poznávání ptáků s kontrolou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6963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278164" cy="4093428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Ptáci okraje lesa, křovin a otevřené krajiny</a:t>
            </a:r>
          </a:p>
          <a:p>
            <a:r>
              <a:rPr lang="cs-CZ" sz="2800" dirty="0" smtClean="0"/>
              <a:t>- </a:t>
            </a:r>
            <a:r>
              <a:rPr lang="cs-CZ" sz="2800" dirty="0" smtClean="0"/>
              <a:t>žijí na stromech nebo v křovinách</a:t>
            </a:r>
          </a:p>
          <a:p>
            <a:r>
              <a:rPr lang="cs-CZ" sz="2800" dirty="0" smtClean="0"/>
              <a:t>- za potravou zalétají do otevřené krajiny</a:t>
            </a:r>
          </a:p>
          <a:p>
            <a:r>
              <a:rPr lang="cs-CZ" sz="2800" b="1" u="sng" dirty="0" smtClean="0"/>
              <a:t>Měkkozobí</a:t>
            </a:r>
            <a:endParaRPr lang="cs-CZ" sz="2800" b="1" u="sng" dirty="0" smtClean="0"/>
          </a:p>
          <a:p>
            <a:r>
              <a:rPr lang="cs-CZ" sz="2800" b="1" u="sng" dirty="0"/>
              <a:t>h</a:t>
            </a:r>
            <a:r>
              <a:rPr lang="cs-CZ" sz="2800" b="1" u="sng" dirty="0" smtClean="0"/>
              <a:t>olub hřivnáč</a:t>
            </a:r>
          </a:p>
          <a:p>
            <a:r>
              <a:rPr lang="cs-CZ" sz="2800" dirty="0" smtClean="0"/>
              <a:t>- zobák u kořene měkký</a:t>
            </a:r>
          </a:p>
          <a:p>
            <a:r>
              <a:rPr lang="cs-CZ" sz="2800" dirty="0" smtClean="0"/>
              <a:t>- hnízdo na stromech</a:t>
            </a:r>
          </a:p>
          <a:p>
            <a:r>
              <a:rPr lang="cs-CZ" sz="2800" dirty="0" smtClean="0"/>
              <a:t>- potravu sbírá na zemi – semena, obilniny, hmyz,</a:t>
            </a:r>
          </a:p>
          <a:p>
            <a:r>
              <a:rPr lang="cs-CZ" sz="2800" dirty="0" smtClean="0"/>
              <a:t>   žaludy, bukvice</a:t>
            </a:r>
            <a:endParaRPr lang="cs-CZ" sz="2800" dirty="0"/>
          </a:p>
        </p:txBody>
      </p:sp>
      <p:pic>
        <p:nvPicPr>
          <p:cNvPr id="3" name="Picture 2" descr="Holub hřivnáč">
            <a:hlinkClick r:id="rId3" tooltip="Holub hřivnáč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3025" y="5013176"/>
            <a:ext cx="24574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79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727115" cy="2246769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Kukačky</a:t>
            </a:r>
          </a:p>
          <a:p>
            <a:r>
              <a:rPr lang="cs-CZ" sz="2800" b="1" u="sng" dirty="0"/>
              <a:t>k</a:t>
            </a:r>
            <a:r>
              <a:rPr lang="cs-CZ" sz="2800" b="1" u="sng" dirty="0" smtClean="0"/>
              <a:t>ukačka obecná</a:t>
            </a:r>
          </a:p>
          <a:p>
            <a:r>
              <a:rPr lang="cs-CZ" sz="2800" dirty="0" smtClean="0"/>
              <a:t>- hnízdní parazitismus – vajíčka snáší do jiných hnízd</a:t>
            </a:r>
          </a:p>
          <a:p>
            <a:r>
              <a:rPr lang="cs-CZ" sz="2800" dirty="0" smtClean="0"/>
              <a:t>- tažná</a:t>
            </a:r>
          </a:p>
          <a:p>
            <a:r>
              <a:rPr lang="cs-CZ" sz="2800" dirty="0" smtClean="0"/>
              <a:t>- housenky, i chlupaté</a:t>
            </a:r>
            <a:endParaRPr lang="cs-CZ" sz="2800" dirty="0"/>
          </a:p>
        </p:txBody>
      </p:sp>
      <p:pic>
        <p:nvPicPr>
          <p:cNvPr id="3" name="Picture 2" descr="Kukačka obecná">
            <a:hlinkClick r:id="rId3" tooltip="Kukačka obecná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212976"/>
            <a:ext cx="355768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4715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308172" cy="3970318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Pěvci</a:t>
            </a:r>
          </a:p>
          <a:p>
            <a:r>
              <a:rPr lang="cs-CZ" sz="2800" b="1" u="sng" dirty="0" smtClean="0"/>
              <a:t>pěnice černohlavá</a:t>
            </a:r>
          </a:p>
          <a:p>
            <a:r>
              <a:rPr lang="cs-CZ" sz="2800" dirty="0" smtClean="0"/>
              <a:t>- nenápadné zbarvení, černá „čepička“ na hlavě</a:t>
            </a:r>
          </a:p>
          <a:p>
            <a:r>
              <a:rPr lang="cs-CZ" sz="2800" dirty="0"/>
              <a:t>-</a:t>
            </a:r>
            <a:r>
              <a:rPr lang="cs-CZ" sz="2800" dirty="0" smtClean="0"/>
              <a:t> u nás pouze v létě</a:t>
            </a:r>
          </a:p>
          <a:p>
            <a:r>
              <a:rPr lang="cs-CZ" sz="2800" dirty="0" smtClean="0"/>
              <a:t>- hmyz</a:t>
            </a:r>
          </a:p>
          <a:p>
            <a:r>
              <a:rPr lang="cs-CZ" sz="2800" b="1" u="sng" dirty="0" smtClean="0"/>
              <a:t>ťuhýk </a:t>
            </a:r>
            <a:r>
              <a:rPr lang="cs-CZ" sz="2800" b="1" u="sng" dirty="0" smtClean="0"/>
              <a:t>obecný</a:t>
            </a:r>
          </a:p>
          <a:p>
            <a:r>
              <a:rPr lang="cs-CZ" sz="2800" dirty="0" smtClean="0"/>
              <a:t>- hmyz, drobné obratlovce, prudce letí k zemi, kořist loví</a:t>
            </a:r>
          </a:p>
          <a:p>
            <a:r>
              <a:rPr lang="cs-CZ" sz="2800" dirty="0" smtClean="0"/>
              <a:t>  silným zobákem</a:t>
            </a:r>
          </a:p>
          <a:p>
            <a:r>
              <a:rPr lang="cs-CZ" sz="2800" dirty="0" smtClean="0"/>
              <a:t>- </a:t>
            </a:r>
            <a:r>
              <a:rPr lang="cs-CZ" sz="2800" dirty="0" smtClean="0">
                <a:solidFill>
                  <a:srgbClr val="FF0000"/>
                </a:solidFill>
              </a:rPr>
              <a:t>nespotřebovanou kořist napichuje na trny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" name="Picture 2" descr="Pěnice černohlavá, samice">
            <a:hlinkClick r:id="rId3" tooltip="Pěnice černohlavá, samic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699921"/>
            <a:ext cx="2524125" cy="17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Samec ťuhýka obecného">
            <a:hlinkClick r:id="rId5" tooltip="Samec ťuhýka obecného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699921"/>
            <a:ext cx="2447925" cy="18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5842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4353115" cy="181588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s</a:t>
            </a:r>
            <a:r>
              <a:rPr lang="cs-CZ" sz="2800" b="1" u="sng" dirty="0" smtClean="0"/>
              <a:t>trnad obecný</a:t>
            </a:r>
          </a:p>
          <a:p>
            <a:r>
              <a:rPr lang="cs-CZ" sz="2800" dirty="0" smtClean="0"/>
              <a:t>- poskakuje po zemi</a:t>
            </a:r>
          </a:p>
          <a:p>
            <a:r>
              <a:rPr lang="cs-CZ" sz="2800" dirty="0" smtClean="0"/>
              <a:t>- v létě hmyz, v zimě semena</a:t>
            </a:r>
          </a:p>
          <a:p>
            <a:r>
              <a:rPr lang="cs-CZ" sz="2800" dirty="0" smtClean="0"/>
              <a:t>- hnízda na zemi</a:t>
            </a:r>
            <a:endParaRPr lang="cs-CZ" sz="2800" dirty="0"/>
          </a:p>
        </p:txBody>
      </p:sp>
      <p:pic>
        <p:nvPicPr>
          <p:cNvPr id="5122" name="Picture 2" descr="http://ts3.mm.bing.net/images/thumbnail.aspx?q=1366446309690&amp;id=abd9ace13db9f6382edcb5fbaceec61c&amp;url=http%3a%2f%2fupload.wikimedia.org%2fwikipedia%2fcommons%2fthumb%2f5%2f5a%2fEmberiza_citrinella_-New_Zealand_-North_Island-8.jpg%2f220px-Emberiza_citrinella_-New_Zealand_-North_Island-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9072"/>
            <a:ext cx="3452175" cy="228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3573016"/>
            <a:ext cx="7488832" cy="3108543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endParaRPr lang="cs-CZ" sz="2800" b="1" u="sng" dirty="0" smtClean="0"/>
          </a:p>
          <a:p>
            <a:r>
              <a:rPr lang="cs-CZ" sz="2800" b="1" u="sng" dirty="0" smtClean="0"/>
              <a:t>vrána </a:t>
            </a:r>
            <a:r>
              <a:rPr lang="cs-CZ" sz="2800" b="1" u="sng" dirty="0" smtClean="0"/>
              <a:t>obecná</a:t>
            </a:r>
          </a:p>
          <a:p>
            <a:r>
              <a:rPr lang="cs-CZ" sz="2800" dirty="0" smtClean="0"/>
              <a:t>- mohutný zobák, u kořene opeřený</a:t>
            </a:r>
          </a:p>
          <a:p>
            <a:r>
              <a:rPr lang="cs-CZ" sz="2800" dirty="0" smtClean="0"/>
              <a:t>- hnízdo na stromech ze suchých větví</a:t>
            </a:r>
          </a:p>
          <a:p>
            <a:r>
              <a:rPr lang="cs-CZ" sz="2800" dirty="0" smtClean="0"/>
              <a:t>- potravu sbírá na zemi při chůzi – zrní, plody, žáby,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ještěrky, hraboše, ptačí mláďata</a:t>
            </a:r>
          </a:p>
          <a:p>
            <a:r>
              <a:rPr lang="cs-CZ" sz="2800" dirty="0" smtClean="0"/>
              <a:t>- potulná </a:t>
            </a:r>
            <a:endParaRPr lang="cs-CZ" sz="2800" dirty="0"/>
          </a:p>
        </p:txBody>
      </p:sp>
      <p:pic>
        <p:nvPicPr>
          <p:cNvPr id="5" name="Picture 4" descr="Dospělý pták">
            <a:hlinkClick r:id="rId4" tooltip="Dospělý pták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96952"/>
            <a:ext cx="2791197" cy="1860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8293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6987554" cy="267765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h</a:t>
            </a:r>
            <a:r>
              <a:rPr lang="cs-CZ" sz="2800" b="1" u="sng" dirty="0" smtClean="0"/>
              <a:t>avran polní</a:t>
            </a:r>
          </a:p>
          <a:p>
            <a:r>
              <a:rPr lang="cs-CZ" sz="2800" dirty="0" smtClean="0"/>
              <a:t>- černé peří s kovově modrým nádechem</a:t>
            </a:r>
          </a:p>
          <a:p>
            <a:r>
              <a:rPr lang="cs-CZ" sz="2800" dirty="0" smtClean="0"/>
              <a:t>- </a:t>
            </a:r>
            <a:r>
              <a:rPr lang="cs-CZ" sz="2800" dirty="0" smtClean="0">
                <a:solidFill>
                  <a:srgbClr val="FF0000"/>
                </a:solidFill>
              </a:rPr>
              <a:t>na končetinách tzv. kalhotky – odstávající peří</a:t>
            </a:r>
          </a:p>
          <a:p>
            <a:r>
              <a:rPr lang="cs-CZ" sz="2800" dirty="0" smtClean="0"/>
              <a:t>- dospělci neopeřený kořen zobáku, ale lysina</a:t>
            </a:r>
          </a:p>
          <a:p>
            <a:r>
              <a:rPr lang="cs-CZ" sz="2800" dirty="0" smtClean="0"/>
              <a:t>- plži, hlodavci, naklíčené obilí, hmyzí larvy</a:t>
            </a:r>
          </a:p>
          <a:p>
            <a:r>
              <a:rPr lang="cs-CZ" sz="2800" dirty="0" smtClean="0"/>
              <a:t>- v zimě k nám přilétají havrani ze severu</a:t>
            </a:r>
            <a:endParaRPr lang="cs-CZ" sz="2800" dirty="0"/>
          </a:p>
        </p:txBody>
      </p:sp>
      <p:pic>
        <p:nvPicPr>
          <p:cNvPr id="6146" name="Picture 2" descr="Havran polní">
            <a:hlinkClick r:id="rId3" tooltip="Havran polní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645024"/>
            <a:ext cx="384116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463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454477" cy="267765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s</a:t>
            </a:r>
            <a:r>
              <a:rPr lang="cs-CZ" sz="2800" b="1" u="sng" dirty="0" smtClean="0"/>
              <a:t>traka obecná</a:t>
            </a:r>
          </a:p>
          <a:p>
            <a:r>
              <a:rPr lang="cs-CZ" sz="2800" dirty="0" smtClean="0"/>
              <a:t>- dlouhý ocas</a:t>
            </a:r>
          </a:p>
          <a:p>
            <a:r>
              <a:rPr lang="cs-CZ" sz="2800" dirty="0" smtClean="0"/>
              <a:t>- při pohybu po zemi poskakuje, pohybuje ocasem</a:t>
            </a:r>
          </a:p>
          <a:p>
            <a:r>
              <a:rPr lang="cs-CZ" sz="2800" dirty="0" smtClean="0"/>
              <a:t>- loví plže, hmyz, drobné obratlovce</a:t>
            </a:r>
          </a:p>
          <a:p>
            <a:r>
              <a:rPr lang="cs-CZ" sz="2800" dirty="0" smtClean="0"/>
              <a:t>- v zimě bobule, zrní</a:t>
            </a:r>
          </a:p>
          <a:p>
            <a:endParaRPr lang="cs-CZ" sz="2800" dirty="0"/>
          </a:p>
        </p:txBody>
      </p:sp>
      <p:pic>
        <p:nvPicPr>
          <p:cNvPr id="3" name="Picture 4" descr="Soubor:Elster wikipedia2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501008"/>
            <a:ext cx="3714750" cy="2952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921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Poznávání ptáků otevřené krajiny, okraje lesů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Kukačka obecná">
            <a:hlinkClick r:id="rId3" tooltip="Kukačka obecná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42" y="1268760"/>
            <a:ext cx="3116101" cy="2081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Pěnice černohlavá, samice">
            <a:hlinkClick r:id="rId5" tooltip="Pěnice černohlavá, samice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14" y="4149080"/>
            <a:ext cx="2974230" cy="2110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99992" y="1916832"/>
            <a:ext cx="2558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ukačka obecná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08004" y="4869160"/>
            <a:ext cx="28930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ěnice černohlavá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297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ts3.mm.bing.net/images/thumbnail.aspx?q=1366446309690&amp;id=abd9ace13db9f6382edcb5fbaceec61c&amp;url=http%3a%2f%2fupload.wikimedia.org%2fwikipedia%2fcommons%2fthumb%2f5%2f5a%2fEmberiza_citrinella_-New_Zealand_-North_Island-8.jpg%2f220px-Emberiza_citrinella_-New_Zealand_-North_Island-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3452175" cy="228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Samec ťuhýka obecného">
            <a:hlinkClick r:id="rId4" tooltip="Samec ťuhýka obecného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04842"/>
            <a:ext cx="3452175" cy="2552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1548197"/>
            <a:ext cx="24568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strnad obecný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4653136"/>
            <a:ext cx="2189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ť</a:t>
            </a:r>
            <a:r>
              <a:rPr lang="cs-CZ" sz="2800" b="1" dirty="0" smtClean="0">
                <a:solidFill>
                  <a:srgbClr val="FF0000"/>
                </a:solidFill>
              </a:rPr>
              <a:t>uhýk obecný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802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avran polní">
            <a:hlinkClick r:id="rId3" tooltip="Havran polní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04" y="260648"/>
            <a:ext cx="384116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Dospělý pták">
            <a:hlinkClick r:id="rId5" tooltip="Dospělý pták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64" y="3429000"/>
            <a:ext cx="3841160" cy="2560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99992" y="1592796"/>
            <a:ext cx="26996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havran polní 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2040" y="4709386"/>
            <a:ext cx="22735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vrána obecná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355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496943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zdroje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microsoft.com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cs.wikipedia.org/wiki/Soubor:Wood.pigeon.2.arp.750pix.jpg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5"/>
              </a:rPr>
              <a:t>http://cs.wikipedia.org/wiki/Soubor:Kuckuck_(Cuculus_canorus)_</a:t>
            </a:r>
            <a:r>
              <a:rPr lang="cs-CZ" sz="2000" dirty="0" smtClean="0">
                <a:hlinkClick r:id="rId5"/>
              </a:rPr>
              <a:t>by_Tim_Peukert.jpg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cs.wikipedia.org/wiki/Soubor:Sylvia_atricapilla_bl.JPG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cs.wikipedia.org/wiki/Soubor:Lanius_collurio_male_am.jpg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8"/>
              </a:rPr>
              <a:t>http://cs.wikipedia.org/wiki/Soubor:Emberiza_citrinella_-New_Zealand_-</a:t>
            </a:r>
            <a:r>
              <a:rPr lang="cs-CZ" sz="2000" dirty="0" smtClean="0">
                <a:hlinkClick r:id="rId8"/>
              </a:rPr>
              <a:t>North_Island-8.jpg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9"/>
              </a:rPr>
              <a:t>http://cs.wikipedia.org/wiki/Soubor:Corvus_corone_1_(Marek_Szczepanek).</a:t>
            </a:r>
            <a:r>
              <a:rPr lang="cs-CZ" sz="2000" dirty="0" smtClean="0">
                <a:hlinkClick r:id="rId9"/>
              </a:rPr>
              <a:t>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http://cs.wikipedia.org/wiki/Soubor:Corvus_frugilegus_2.jpg</a:t>
            </a:r>
            <a:endParaRPr lang="cs-CZ" sz="20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3190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5"/>
            <a:ext cx="799288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cs.wikipedia.org/wiki/Soubor:Elster_wikipedia2.jpg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6748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407</Words>
  <Application>Microsoft Office PowerPoint</Application>
  <PresentationFormat>Předvádění na obrazovce (4:3)</PresentationFormat>
  <Paragraphs>101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16</cp:revision>
  <dcterms:created xsi:type="dcterms:W3CDTF">2011-12-15T15:42:01Z</dcterms:created>
  <dcterms:modified xsi:type="dcterms:W3CDTF">2012-05-01T10:50:45Z</dcterms:modified>
</cp:coreProperties>
</file>