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58" r:id="rId3"/>
    <p:sldId id="270" r:id="rId4"/>
    <p:sldId id="259" r:id="rId5"/>
    <p:sldId id="272" r:id="rId6"/>
    <p:sldId id="276" r:id="rId7"/>
    <p:sldId id="261" r:id="rId8"/>
    <p:sldId id="262" r:id="rId9"/>
    <p:sldId id="264" r:id="rId10"/>
    <p:sldId id="265" r:id="rId11"/>
    <p:sldId id="274" r:id="rId12"/>
    <p:sldId id="267" r:id="rId13"/>
    <p:sldId id="271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VY_52_INOVACE_13_Přírodopis 7.ročník_Ptáci břehů tekoucích vod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Ptáci břehů tekoucích vod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září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44B108-284E-46E6-A8EC-B7D086CB6F58}" type="presOf" srcId="{B651F6E3-6281-48DB-9319-2AEAFDAE7572}" destId="{619D679B-A015-4ECF-8348-D1034C574F40}" srcOrd="0" destOrd="0" presId="urn:microsoft.com/office/officeart/2005/8/layout/target3"/>
    <dgm:cxn modelId="{FF8FCD33-F34B-40F7-B502-368BE27E8377}" type="presOf" srcId="{D8197B8C-B260-4A16-BDF4-0947B075E274}" destId="{5A5FFA88-C948-4069-8E93-59FA12366E83}" srcOrd="1" destOrd="0" presId="urn:microsoft.com/office/officeart/2005/8/layout/target3"/>
    <dgm:cxn modelId="{C8AF6709-3DFC-4948-B5EE-1B956C765E60}" type="presOf" srcId="{D1D4F407-5343-4D3F-B5B9-D407B03CAEB4}" destId="{AED2198E-93D5-4001-81B4-73124B309672}" srcOrd="1" destOrd="0" presId="urn:microsoft.com/office/officeart/2005/8/layout/target3"/>
    <dgm:cxn modelId="{74D2A1BA-A22E-4DA3-B76C-F770D63A296C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9D26D6E-F981-4552-91E8-5499B3FBD55F}" type="presOf" srcId="{4C35D32F-0EAB-4CD7-82EE-45574DC2A586}" destId="{6AB29FE0-4261-4AFC-A281-4104E238B479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4C1C9F2-EE3E-4DD7-BF34-726DBDBBB632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906CB14-C5E8-4127-A4A6-42A6668DC4B4}" type="presOf" srcId="{FF3621C1-5D89-4169-B9F7-F768AE7D9489}" destId="{522F3148-FA5D-45C0-8223-90D71CEF85DC}" srcOrd="1" destOrd="0" presId="urn:microsoft.com/office/officeart/2005/8/layout/target3"/>
    <dgm:cxn modelId="{323C6ABE-02F1-481F-811F-4F1E2694FB69}" type="presOf" srcId="{FF3621C1-5D89-4169-B9F7-F768AE7D9489}" destId="{3AF1215E-7776-4C24-8064-1417BC451259}" srcOrd="0" destOrd="0" presId="urn:microsoft.com/office/officeart/2005/8/layout/target3"/>
    <dgm:cxn modelId="{37CDF66A-675D-432D-97F6-7085CE7BC53D}" type="presOf" srcId="{4C35D32F-0EAB-4CD7-82EE-45574DC2A586}" destId="{751E9DD6-38DB-49FF-B3BE-A7F1586C8B05}" srcOrd="0" destOrd="0" presId="urn:microsoft.com/office/officeart/2005/8/layout/target3"/>
    <dgm:cxn modelId="{F459244F-C6C5-4C8E-AE37-00D5EB7E6E78}" type="presOf" srcId="{D1B46980-6531-4606-95E6-44980827E919}" destId="{2BE915AB-18AA-4053-B92C-3BFC9ED204BB}" srcOrd="1" destOrd="0" presId="urn:microsoft.com/office/officeart/2005/8/layout/target3"/>
    <dgm:cxn modelId="{18D60801-6FE9-4A80-A9DB-8CA4E3BB6C3F}" type="presOf" srcId="{D1D4F407-5343-4D3F-B5B9-D407B03CAEB4}" destId="{D005CE8C-CC26-4C3E-AC11-E15060ECD759}" srcOrd="0" destOrd="0" presId="urn:microsoft.com/office/officeart/2005/8/layout/target3"/>
    <dgm:cxn modelId="{9541D30E-0961-433A-9C5E-671FDB3E5A7C}" type="presOf" srcId="{B651F6E3-6281-48DB-9319-2AEAFDAE7572}" destId="{6BB5E863-4638-4E1D-BFDE-399D028AC4ED}" srcOrd="1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C2E8ADD-ABB5-420F-83F8-9228B671671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13B360E-187A-4117-8D66-4A790C8268B0}" type="presParOf" srcId="{333A1088-737F-45CB-B68E-254E46348037}" destId="{F5ABB229-8D3B-4694-996A-96F23CF14429}" srcOrd="0" destOrd="0" presId="urn:microsoft.com/office/officeart/2005/8/layout/target3"/>
    <dgm:cxn modelId="{6C42758F-660B-4E5A-8130-6D7323458BDB}" type="presParOf" srcId="{333A1088-737F-45CB-B68E-254E46348037}" destId="{F41139FD-01EE-4571-8B17-4FB00FC51163}" srcOrd="1" destOrd="0" presId="urn:microsoft.com/office/officeart/2005/8/layout/target3"/>
    <dgm:cxn modelId="{E8847386-0E71-4566-A2ED-AA8BF8D40D9B}" type="presParOf" srcId="{333A1088-737F-45CB-B68E-254E46348037}" destId="{D005CE8C-CC26-4C3E-AC11-E15060ECD759}" srcOrd="2" destOrd="0" presId="urn:microsoft.com/office/officeart/2005/8/layout/target3"/>
    <dgm:cxn modelId="{282E0E40-28E2-441E-9D25-9281FDCEF6C7}" type="presParOf" srcId="{333A1088-737F-45CB-B68E-254E46348037}" destId="{2C702D82-9B77-49B7-9568-BB8EB47C3372}" srcOrd="3" destOrd="0" presId="urn:microsoft.com/office/officeart/2005/8/layout/target3"/>
    <dgm:cxn modelId="{D6DC8F91-39B5-49E7-A6BF-4660E049A56D}" type="presParOf" srcId="{333A1088-737F-45CB-B68E-254E46348037}" destId="{A52A0455-90FF-4808-ABD0-F02540D31D5A}" srcOrd="4" destOrd="0" presId="urn:microsoft.com/office/officeart/2005/8/layout/target3"/>
    <dgm:cxn modelId="{97A751F2-3EC7-4EE7-A203-EA64AE856297}" type="presParOf" srcId="{333A1088-737F-45CB-B68E-254E46348037}" destId="{6140AFEC-043D-4C43-A2F9-D0F5331DF3A3}" srcOrd="5" destOrd="0" presId="urn:microsoft.com/office/officeart/2005/8/layout/target3"/>
    <dgm:cxn modelId="{5C56818F-24C5-4530-8727-393E456E69E3}" type="presParOf" srcId="{333A1088-737F-45CB-B68E-254E46348037}" destId="{9358AC05-5D7D-4327-9F80-1AD486AEA664}" srcOrd="6" destOrd="0" presId="urn:microsoft.com/office/officeart/2005/8/layout/target3"/>
    <dgm:cxn modelId="{6475E723-4B1D-4B4B-85A6-24FC7707530C}" type="presParOf" srcId="{333A1088-737F-45CB-B68E-254E46348037}" destId="{313FC574-E1CD-4FB4-B054-0B805CE0447D}" srcOrd="7" destOrd="0" presId="urn:microsoft.com/office/officeart/2005/8/layout/target3"/>
    <dgm:cxn modelId="{9CD8AE61-8299-4A50-B56C-8627D0ACB95A}" type="presParOf" srcId="{333A1088-737F-45CB-B68E-254E46348037}" destId="{619D679B-A015-4ECF-8348-D1034C574F40}" srcOrd="8" destOrd="0" presId="urn:microsoft.com/office/officeart/2005/8/layout/target3"/>
    <dgm:cxn modelId="{EE4D2BA7-7E5B-49FB-866A-20C85208C272}" type="presParOf" srcId="{333A1088-737F-45CB-B68E-254E46348037}" destId="{322283A8-4A27-4CDA-BAE3-F381106A9174}" srcOrd="9" destOrd="0" presId="urn:microsoft.com/office/officeart/2005/8/layout/target3"/>
    <dgm:cxn modelId="{E2249C80-CF12-4A21-8703-1E8AB737CEE5}" type="presParOf" srcId="{333A1088-737F-45CB-B68E-254E46348037}" destId="{FFC9F71D-1B4F-4AD9-A4A6-86ADEFC8AF5C}" srcOrd="10" destOrd="0" presId="urn:microsoft.com/office/officeart/2005/8/layout/target3"/>
    <dgm:cxn modelId="{4EB5CD6F-B37E-4E38-83D7-15538D6FA752}" type="presParOf" srcId="{333A1088-737F-45CB-B68E-254E46348037}" destId="{25B08C86-7E15-44DC-BE7F-FFB55DD49D12}" srcOrd="11" destOrd="0" presId="urn:microsoft.com/office/officeart/2005/8/layout/target3"/>
    <dgm:cxn modelId="{29DE9E7D-8B83-431E-8A20-569CBD0C814D}" type="presParOf" srcId="{333A1088-737F-45CB-B68E-254E46348037}" destId="{C00F7E6A-B60D-414E-B40A-C4B931C28BAF}" srcOrd="12" destOrd="0" presId="urn:microsoft.com/office/officeart/2005/8/layout/target3"/>
    <dgm:cxn modelId="{2A4AED7D-D24F-4BAC-A006-3A07E35041B6}" type="presParOf" srcId="{333A1088-737F-45CB-B68E-254E46348037}" destId="{18D1CD71-A09E-4DC8-AD58-D43BE56A821F}" srcOrd="13" destOrd="0" presId="urn:microsoft.com/office/officeart/2005/8/layout/target3"/>
    <dgm:cxn modelId="{B3F421C3-5857-40B9-AF4B-A2792B135897}" type="presParOf" srcId="{333A1088-737F-45CB-B68E-254E46348037}" destId="{3AF1215E-7776-4C24-8064-1417BC451259}" srcOrd="14" destOrd="0" presId="urn:microsoft.com/office/officeart/2005/8/layout/target3"/>
    <dgm:cxn modelId="{18A0874D-C3F9-4897-ABFC-5AD84931D698}" type="presParOf" srcId="{333A1088-737F-45CB-B68E-254E46348037}" destId="{1A56D0C6-827E-4224-8020-F6331FAB0C3E}" srcOrd="15" destOrd="0" presId="urn:microsoft.com/office/officeart/2005/8/layout/target3"/>
    <dgm:cxn modelId="{D350DD6E-7E71-413B-AB2E-C438D741EF8F}" type="presParOf" srcId="{333A1088-737F-45CB-B68E-254E46348037}" destId="{5D1861EB-1465-4B6B-B573-C1854262B277}" srcOrd="16" destOrd="0" presId="urn:microsoft.com/office/officeart/2005/8/layout/target3"/>
    <dgm:cxn modelId="{268BC2D5-3483-462A-8EED-9A4A06BA99E3}" type="presParOf" srcId="{333A1088-737F-45CB-B68E-254E46348037}" destId="{751E9DD6-38DB-49FF-B3BE-A7F1586C8B05}" srcOrd="17" destOrd="0" presId="urn:microsoft.com/office/officeart/2005/8/layout/target3"/>
    <dgm:cxn modelId="{365A4B61-400B-4CE4-A44B-5286D232C570}" type="presParOf" srcId="{333A1088-737F-45CB-B68E-254E46348037}" destId="{AED2198E-93D5-4001-81B4-73124B309672}" srcOrd="18" destOrd="0" presId="urn:microsoft.com/office/officeart/2005/8/layout/target3"/>
    <dgm:cxn modelId="{05F3485B-D90D-41DD-BA8C-6FEA8A21234A}" type="presParOf" srcId="{333A1088-737F-45CB-B68E-254E46348037}" destId="{2BE915AB-18AA-4053-B92C-3BFC9ED204BB}" srcOrd="19" destOrd="0" presId="urn:microsoft.com/office/officeart/2005/8/layout/target3"/>
    <dgm:cxn modelId="{CFF30866-5B0D-4E22-B179-F7D60BC1DE37}" type="presParOf" srcId="{333A1088-737F-45CB-B68E-254E46348037}" destId="{6BB5E863-4638-4E1D-BFDE-399D028AC4ED}" srcOrd="20" destOrd="0" presId="urn:microsoft.com/office/officeart/2005/8/layout/target3"/>
    <dgm:cxn modelId="{25C4A02D-4634-4D81-B85D-FE71EB45EFE3}" type="presParOf" srcId="{333A1088-737F-45CB-B68E-254E46348037}" destId="{5A5FFA88-C948-4069-8E93-59FA12366E83}" srcOrd="21" destOrd="0" presId="urn:microsoft.com/office/officeart/2005/8/layout/target3"/>
    <dgm:cxn modelId="{F4153AA3-BE7D-4C21-804D-00E0F039D1B4}" type="presParOf" srcId="{333A1088-737F-45CB-B68E-254E46348037}" destId="{522F3148-FA5D-45C0-8223-90D71CEF85DC}" srcOrd="22" destOrd="0" presId="urn:microsoft.com/office/officeart/2005/8/layout/target3"/>
    <dgm:cxn modelId="{AF0F8C61-75C8-4838-9D5E-FE023A5FD12A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Lenka Hrnčířová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VY_52_INOVACE_13_Přírodopis 7.ročník_Ptáci břehů tekoucích vod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Ptáci břehů tekoucích vod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září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B6CD26-FD4A-44E3-B195-1494AA357C57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E91FE6-E10C-466B-9345-7678761914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257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2668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09949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99038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057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42520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759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0979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96440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54222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54222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0279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48176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E91FE6-E10C-466B-9345-767876191442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7705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569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5057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43683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2065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2035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1721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794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6298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2628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8871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CA6C8-3260-4FE8-8AAD-C4E3748C5415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1D447D-C207-428D-99D9-21C766B4C1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96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isekirei_05z5455s.jpg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urasian_White-fronted_Dipper,_C_cinclus.JPG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0" Type="http://schemas.openxmlformats.org/officeDocument/2006/relationships/hyperlink" Target="http://cs.wikipedia.org/wiki/Soubor:Pied_wagtail.jpeg" TargetMode="External"/><Relationship Id="rId4" Type="http://schemas.openxmlformats.org/officeDocument/2006/relationships/hyperlink" Target="http://cs.wikipedia.org/wiki/Soubor:Alcedo_atthis_2_(Lukasz_Lukasik).jpg" TargetMode="Externa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cedo_atthis_2_(Lukasz_Lukasik)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http://cs.wikipedia.org/wiki/Soubor:Alcedo_atthis_3494.jpg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asian_White-fronted_Dipper,_C_cinclus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isekirei_05z5455s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ied_wagtail.jpe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hyperlink" Target="http://cs.wikipedia.org/wiki/Soubor:Phasianus_colchicus_2_tom_(Lukasz_Lukasik).jpg" TargetMode="External"/><Relationship Id="rId7" Type="http://schemas.openxmlformats.org/officeDocument/2006/relationships/hyperlink" Target="http://cs.wikipedia.org/wiki/Soubor:Japanese_Quail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http://cs.wikipedia.org/wiki/Soubor:Perdix_perdix_(Marek_Szczepanek).jpg" TargetMode="Externa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ndsvale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hyperlink" Target="http://cs.wikipedia.org/wiki/Soubor:Delichon_urbicum_10.jpg" TargetMode="Externa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pus_apus_-Barcelona,_Spain-8_(1)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Soubor:Tree_Sparrow_August_2007_Osaka_Japan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ied_wagtail.jpeg" TargetMode="External"/><Relationship Id="rId3" Type="http://schemas.openxmlformats.org/officeDocument/2006/relationships/hyperlink" Target="http://www.nase-voda.cz/brehy-reky-sazavy-jsou-zase-ciste/" TargetMode="External"/><Relationship Id="rId7" Type="http://schemas.openxmlformats.org/officeDocument/2006/relationships/hyperlink" Target="http://cs.wikipedia.org/wiki/Soubor:Kisekirei_05z5455s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urasian_White-fronted_Dipper,_C_cinclus.JPG" TargetMode="External"/><Relationship Id="rId5" Type="http://schemas.openxmlformats.org/officeDocument/2006/relationships/hyperlink" Target="http://cs.wikipedia.org/wiki/Soubor:Alcedo_atthis_3494.jpg" TargetMode="External"/><Relationship Id="rId4" Type="http://schemas.openxmlformats.org/officeDocument/2006/relationships/hyperlink" Target="http://cs.wikipedia.org/wiki/Soubor:Alcedo_atthis_2_(Lukasz_Lukasik)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ouse_sparrowIII.jpg" TargetMode="External"/><Relationship Id="rId3" Type="http://schemas.openxmlformats.org/officeDocument/2006/relationships/hyperlink" Target="http://cs.wikipedia.org/wiki/Soubor:Phasianus_colchicus_2_tom_(Lukasz_Lukasik)" TargetMode="External"/><Relationship Id="rId7" Type="http://schemas.openxmlformats.org/officeDocument/2006/relationships/hyperlink" Target="http://cs.wikipedia.org/wiki/Ror%C3%BDs_obecn%C3%BD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Delichon_urbicum_10.jpg" TargetMode="External"/><Relationship Id="rId5" Type="http://schemas.openxmlformats.org/officeDocument/2006/relationships/hyperlink" Target="http://cs.wikipedia.org/wiki/K%C5%99epelka" TargetMode="External"/><Relationship Id="rId4" Type="http://schemas.openxmlformats.org/officeDocument/2006/relationships/hyperlink" Target="http://cs.wikipedia.org/wiki/Soubor:Perdix_perdix_(Marek_Szczepanek).jpg" TargetMode="External"/><Relationship Id="rId9" Type="http://schemas.openxmlformats.org/officeDocument/2006/relationships/hyperlink" Target="http://cs.wikipedia.org/wiki/Soubor:Tree_Sparrow_August_2007_Osaka_Jap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6113657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60079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610571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Přírodopis, 7. ročník,  Ptáci břehů tekoucích vod</a:t>
            </a:r>
          </a:p>
          <a:p>
            <a:endParaRPr lang="cs-CZ" sz="2400" dirty="0"/>
          </a:p>
          <a:p>
            <a:r>
              <a:rPr lang="cs-CZ" sz="2400" dirty="0" smtClean="0"/>
              <a:t>1)Prezentace</a:t>
            </a:r>
          </a:p>
          <a:p>
            <a:endParaRPr lang="cs-CZ" sz="2400" dirty="0"/>
          </a:p>
          <a:p>
            <a:r>
              <a:rPr lang="cs-CZ" sz="2400" dirty="0" smtClean="0"/>
              <a:t>2) Zkoušení – Ptáci otevřené krajiny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51150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řehy Sázavy jsou zase čist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5" y="2132856"/>
            <a:ext cx="6042088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60648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Ptáci břehů tekoucích vod</a:t>
            </a:r>
            <a:endParaRPr lang="cs-CZ" sz="4000" b="1" dirty="0"/>
          </a:p>
        </p:txBody>
      </p:sp>
      <p:pic>
        <p:nvPicPr>
          <p:cNvPr id="1028" name="Picture 4" descr="Ledňáček říční">
            <a:hlinkClick r:id="rId4" tooltip="Ledňáček říční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5110" y="1124744"/>
            <a:ext cx="2238375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korec vodní">
            <a:hlinkClick r:id="rId6" tooltip="Skorec vodní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1063" y="3595085"/>
            <a:ext cx="2206461" cy="258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amice">
            <a:hlinkClick r:id="rId8" tooltip="Samice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381" y="1294656"/>
            <a:ext cx="2235198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konipas bílý">
            <a:hlinkClick r:id="rId10" tooltip="konipas bílý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44" y="4509120"/>
            <a:ext cx="2531272" cy="1683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152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808291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Ptáci břehů tekoucích vod</a:t>
            </a:r>
          </a:p>
          <a:p>
            <a:endParaRPr lang="cs-CZ" sz="2800" b="1" u="sng" dirty="0" smtClean="0"/>
          </a:p>
          <a:p>
            <a:r>
              <a:rPr lang="cs-CZ" sz="2800" b="1" u="sng" dirty="0" smtClean="0"/>
              <a:t>1) </a:t>
            </a:r>
            <a:r>
              <a:rPr lang="cs-CZ" sz="2800" b="1" u="sng" dirty="0" err="1" smtClean="0"/>
              <a:t>Srostloprstí</a:t>
            </a:r>
            <a:endParaRPr lang="cs-CZ" sz="2800" b="1" u="sng" dirty="0" smtClean="0"/>
          </a:p>
          <a:p>
            <a:r>
              <a:rPr lang="cs-CZ" sz="2800" b="1" u="sng" dirty="0"/>
              <a:t>l</a:t>
            </a:r>
            <a:r>
              <a:rPr lang="cs-CZ" sz="2800" b="1" u="sng" dirty="0" smtClean="0"/>
              <a:t>edňáček říční</a:t>
            </a:r>
          </a:p>
          <a:p>
            <a:r>
              <a:rPr lang="cs-CZ" sz="2800" dirty="0" smtClean="0"/>
              <a:t>- poletuje nad hladinou nebo číhá</a:t>
            </a:r>
          </a:p>
          <a:p>
            <a:r>
              <a:rPr lang="cs-CZ" sz="2800" dirty="0" smtClean="0"/>
              <a:t>- střemhlav se vrhá do vody, malé rybky, hmyz chytá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dlouhým rovným zobákem</a:t>
            </a:r>
          </a:p>
          <a:p>
            <a:r>
              <a:rPr lang="cs-CZ" sz="2800" dirty="0" smtClean="0"/>
              <a:t>- mimo rozmnožování žije samotářsky</a:t>
            </a:r>
          </a:p>
          <a:p>
            <a:r>
              <a:rPr lang="cs-CZ" sz="2800" dirty="0" smtClean="0"/>
              <a:t>- zásnubní lety a krmení samice</a:t>
            </a:r>
          </a:p>
          <a:p>
            <a:r>
              <a:rPr lang="cs-CZ" sz="2800" dirty="0" smtClean="0"/>
              <a:t>- v břehu až 1m dlouhá nora, na konci hnízdní dutina</a:t>
            </a:r>
          </a:p>
          <a:p>
            <a:r>
              <a:rPr lang="cs-CZ" sz="2800" dirty="0" smtClean="0"/>
              <a:t>- krmivý</a:t>
            </a:r>
          </a:p>
          <a:p>
            <a:r>
              <a:rPr lang="cs-CZ" sz="2800" dirty="0" smtClean="0"/>
              <a:t>- pestře zbarvený – „létající drahokam“</a:t>
            </a:r>
          </a:p>
          <a:p>
            <a:r>
              <a:rPr lang="cs-CZ" sz="2800" dirty="0" smtClean="0"/>
              <a:t>- bioindikátorem čisté vody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35301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Ledňáček říční">
            <a:hlinkClick r:id="rId3" tooltip="Ledňáček říční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7" y="908720"/>
            <a:ext cx="3794911" cy="284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upload.wikimedia.org/wikipedia/commons/thumb/d/df/Alcedo_atthis_3494.jpg/220px-Alcedo_atthis_3494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928152"/>
            <a:ext cx="3528392" cy="2822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528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39537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2) Pěvci</a:t>
            </a:r>
          </a:p>
          <a:p>
            <a:r>
              <a:rPr lang="cs-CZ" sz="2800" b="1" u="sng" dirty="0"/>
              <a:t>s</a:t>
            </a:r>
            <a:r>
              <a:rPr lang="cs-CZ" sz="2800" b="1" u="sng" dirty="0" smtClean="0"/>
              <a:t>korec vodní</a:t>
            </a:r>
          </a:p>
          <a:p>
            <a:r>
              <a:rPr lang="cs-CZ" sz="2800" dirty="0" smtClean="0"/>
              <a:t>- brodí se, chodí pod vodou, sbírá měkkýše, malé korýše,</a:t>
            </a:r>
          </a:p>
          <a:p>
            <a:r>
              <a:rPr lang="cs-CZ" sz="2800" dirty="0" smtClean="0"/>
              <a:t>  larvy vodního hmyzu, létá jen nad vodou</a:t>
            </a:r>
          </a:p>
          <a:p>
            <a:r>
              <a:rPr lang="cs-CZ" sz="2800" dirty="0" smtClean="0"/>
              <a:t>- </a:t>
            </a:r>
            <a:r>
              <a:rPr lang="cs-CZ" sz="2800" dirty="0" err="1" smtClean="0"/>
              <a:t>nesmáčivé</a:t>
            </a:r>
            <a:r>
              <a:rPr lang="cs-CZ" sz="2800" dirty="0" smtClean="0"/>
              <a:t> peří, dlouhé nohy</a:t>
            </a:r>
          </a:p>
          <a:p>
            <a:r>
              <a:rPr lang="cs-CZ" sz="2800" dirty="0" smtClean="0"/>
              <a:t>- hnízda pod mostem nebo ve štěrbinách na břehu </a:t>
            </a:r>
          </a:p>
          <a:p>
            <a:r>
              <a:rPr lang="cs-CZ" sz="2800" dirty="0" smtClean="0"/>
              <a:t>- tmavohnědé zbarvení, bílá náprsenka</a:t>
            </a:r>
            <a:endParaRPr lang="cs-CZ" sz="2800" dirty="0"/>
          </a:p>
        </p:txBody>
      </p:sp>
      <p:pic>
        <p:nvPicPr>
          <p:cNvPr id="3" name="Picture 2" descr="Skorec vodní">
            <a:hlinkClick r:id="rId3" tooltip="Skorec vodní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1252" y="3717032"/>
            <a:ext cx="2527548" cy="296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4024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04664"/>
            <a:ext cx="6342762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onipas horský</a:t>
            </a:r>
          </a:p>
          <a:p>
            <a:r>
              <a:rPr lang="cs-CZ" sz="2800" dirty="0" smtClean="0"/>
              <a:t>- dlouhý ocas, tenký zobák</a:t>
            </a:r>
          </a:p>
          <a:p>
            <a:r>
              <a:rPr lang="cs-CZ" sz="2800" dirty="0" smtClean="0"/>
              <a:t>- při pohybu kývá ocasem  nahoru a dolů</a:t>
            </a:r>
          </a:p>
          <a:p>
            <a:r>
              <a:rPr lang="cs-CZ" sz="2800" dirty="0" smtClean="0"/>
              <a:t>- brodí se, přelétává na balvany ve vodě</a:t>
            </a:r>
          </a:p>
          <a:p>
            <a:r>
              <a:rPr lang="cs-CZ" sz="2800" dirty="0" smtClean="0"/>
              <a:t>- hnízdo pod mosty, mezi kořeny a kameny</a:t>
            </a:r>
          </a:p>
          <a:p>
            <a:r>
              <a:rPr lang="cs-CZ" sz="2800" dirty="0" smtClean="0"/>
              <a:t>- sytě žlutý na břišní části těla</a:t>
            </a:r>
          </a:p>
          <a:p>
            <a:r>
              <a:rPr lang="cs-CZ" sz="2800" dirty="0" smtClean="0"/>
              <a:t>- tažný</a:t>
            </a:r>
            <a:endParaRPr lang="cs-CZ" sz="2800" dirty="0"/>
          </a:p>
        </p:txBody>
      </p:sp>
      <p:pic>
        <p:nvPicPr>
          <p:cNvPr id="4098" name="Picture 2" descr="Samice">
            <a:hlinkClick r:id="rId3" tooltip="Samic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14720"/>
            <a:ext cx="3052564" cy="2289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600645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samice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33640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27455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onipas  bílý</a:t>
            </a:r>
          </a:p>
          <a:p>
            <a:pPr>
              <a:buFontTx/>
              <a:buChar char="-"/>
            </a:pPr>
            <a:r>
              <a:rPr lang="cs-CZ" sz="2800" dirty="0" smtClean="0"/>
              <a:t> žije </a:t>
            </a:r>
            <a:r>
              <a:rPr lang="cs-CZ" sz="2800" dirty="0" smtClean="0"/>
              <a:t>kolem toků, na pastvinách, u lidských sídel, </a:t>
            </a:r>
            <a:endParaRPr lang="cs-CZ" sz="2800" dirty="0" smtClean="0"/>
          </a:p>
          <a:p>
            <a:r>
              <a:rPr lang="cs-CZ" sz="2800" dirty="0" smtClean="0"/>
              <a:t>  zemědělských </a:t>
            </a:r>
            <a:r>
              <a:rPr lang="cs-CZ" sz="2800" dirty="0" smtClean="0"/>
              <a:t>staveb</a:t>
            </a:r>
          </a:p>
          <a:p>
            <a:r>
              <a:rPr lang="cs-CZ" sz="2800" dirty="0" smtClean="0"/>
              <a:t>- tažný</a:t>
            </a:r>
          </a:p>
          <a:p>
            <a:r>
              <a:rPr lang="cs-CZ" sz="2800" dirty="0" smtClean="0"/>
              <a:t>- hnízdo v otvorech zdí, škvírách skal</a:t>
            </a:r>
          </a:p>
          <a:p>
            <a:endParaRPr lang="cs-CZ" sz="2800" dirty="0"/>
          </a:p>
        </p:txBody>
      </p:sp>
      <p:pic>
        <p:nvPicPr>
          <p:cNvPr id="5122" name="Picture 2" descr="konipas bílý">
            <a:hlinkClick r:id="rId3" tooltip="konipas bílý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140968"/>
            <a:ext cx="432989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368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578812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Zkoušení – Ptáci otevřené krajiny</a:t>
            </a:r>
          </a:p>
          <a:p>
            <a:endParaRPr lang="cs-CZ" sz="2400" b="1" dirty="0"/>
          </a:p>
          <a:p>
            <a:pPr marL="457200" indent="-457200">
              <a:buAutoNum type="arabicParenR"/>
            </a:pPr>
            <a:r>
              <a:rPr lang="cs-CZ" sz="2400" b="1" dirty="0" smtClean="0"/>
              <a:t>Charakterizuj čeleď – hrabaví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Pojmenuj jednotlivé zástupce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Řekni o každém alespoň 2 informace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877272"/>
            <a:ext cx="5958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1                                             2                                3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6146" name="Picture 2" descr="bažant obecný, samec, Polsko">
            <a:hlinkClick r:id="rId3" tooltip="bažant obecný, samec, Polsko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1905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Koroptev polní">
            <a:hlinkClick r:id="rId5" tooltip="Koroptev polní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63355"/>
            <a:ext cx="2476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Křepelka japonská (Coturnix japonica)">
            <a:hlinkClick r:id="rId7" tooltip="Křepelka japonská (Coturnix japonica)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12483"/>
            <a:ext cx="1944216" cy="2402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13850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7173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Pojmenuj </a:t>
            </a:r>
            <a:r>
              <a:rPr lang="cs-CZ" sz="2400" b="1" dirty="0" smtClean="0"/>
              <a:t>tyto 2 pěvce otevřené krajiny, kteří jsou </a:t>
            </a:r>
            <a:r>
              <a:rPr lang="cs-CZ" sz="2400" b="1" dirty="0" smtClean="0"/>
              <a:t>lidmi</a:t>
            </a:r>
          </a:p>
          <a:p>
            <a:pPr marL="457200" indent="-457200"/>
            <a:r>
              <a:rPr lang="cs-CZ" sz="2400" b="1" dirty="0" smtClean="0"/>
              <a:t> </a:t>
            </a:r>
            <a:r>
              <a:rPr lang="cs-CZ" sz="2400" b="1" dirty="0" smtClean="0"/>
              <a:t>      zaměňováni.</a:t>
            </a:r>
            <a:endParaRPr lang="cs-CZ" sz="2400" b="1" dirty="0" smtClean="0"/>
          </a:p>
          <a:p>
            <a:r>
              <a:rPr lang="cs-CZ" sz="2400" b="1" dirty="0" smtClean="0"/>
              <a:t>2) </a:t>
            </a:r>
            <a:r>
              <a:rPr lang="cs-CZ" sz="2400" b="1" dirty="0" smtClean="0"/>
              <a:t>  Jaké </a:t>
            </a:r>
            <a:r>
              <a:rPr lang="cs-CZ" sz="2400" b="1" dirty="0" smtClean="0"/>
              <a:t>jsou mezi nimi </a:t>
            </a:r>
            <a:r>
              <a:rPr lang="cs-CZ" sz="2400" b="1" dirty="0" smtClean="0"/>
              <a:t>rozdíly?</a:t>
            </a:r>
            <a:endParaRPr lang="cs-CZ" sz="2400" b="1" dirty="0" smtClean="0"/>
          </a:p>
          <a:p>
            <a:r>
              <a:rPr lang="cs-CZ" sz="2400" b="1" dirty="0" smtClean="0"/>
              <a:t>3) </a:t>
            </a:r>
            <a:r>
              <a:rPr lang="cs-CZ" sz="2400" b="1" dirty="0" smtClean="0"/>
              <a:t>  Kde </a:t>
            </a:r>
            <a:r>
              <a:rPr lang="cs-CZ" sz="2400" b="1" dirty="0" smtClean="0"/>
              <a:t>a jaká hnízda si </a:t>
            </a:r>
            <a:r>
              <a:rPr lang="cs-CZ" sz="2400" b="1" dirty="0" smtClean="0"/>
              <a:t>staví?</a:t>
            </a:r>
            <a:endParaRPr lang="cs-CZ" sz="2400" b="1" dirty="0" smtClean="0"/>
          </a:p>
          <a:p>
            <a:r>
              <a:rPr lang="cs-CZ" sz="2400" b="1" dirty="0" smtClean="0"/>
              <a:t>4) </a:t>
            </a:r>
            <a:r>
              <a:rPr lang="cs-CZ" sz="2400" b="1" dirty="0" smtClean="0"/>
              <a:t>  Co </a:t>
            </a:r>
            <a:r>
              <a:rPr lang="cs-CZ" sz="2400" b="1" dirty="0" smtClean="0"/>
              <a:t>je u nich </a:t>
            </a:r>
            <a:r>
              <a:rPr lang="cs-CZ" sz="2400" b="1" dirty="0" smtClean="0"/>
              <a:t>shodné? </a:t>
            </a:r>
            <a:endParaRPr lang="cs-CZ" sz="2400" b="1" dirty="0"/>
          </a:p>
        </p:txBody>
      </p:sp>
      <p:pic>
        <p:nvPicPr>
          <p:cNvPr id="7172" name="Picture 4" descr="Vlaštovka obecná">
            <a:hlinkClick r:id="rId3" tooltip="Vlaštovka obecná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59680"/>
            <a:ext cx="4436328" cy="295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Dvojice jiřiček při sběru hnízdního materiálu">
            <a:hlinkClick r:id="rId5" tooltip="Dvojice jiřiček při sběru hnízdního materiálu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39" y="2465436"/>
            <a:ext cx="4069061" cy="305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120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592912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Pojmenuj tohoto zástupce řádu </a:t>
            </a:r>
            <a:r>
              <a:rPr lang="cs-CZ" sz="2400" b="1" dirty="0" err="1" smtClean="0"/>
              <a:t>svišťouni</a:t>
            </a:r>
            <a:r>
              <a:rPr lang="cs-CZ" sz="2400" b="1" dirty="0" smtClean="0"/>
              <a:t>.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Proč nesedí, ale létá?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Co vše dělá v letu?</a:t>
            </a:r>
          </a:p>
          <a:p>
            <a:endParaRPr lang="cs-CZ" sz="2400" b="1" dirty="0"/>
          </a:p>
        </p:txBody>
      </p:sp>
      <p:pic>
        <p:nvPicPr>
          <p:cNvPr id="7170" name="Picture 2" descr="Rorýs obecný">
            <a:hlinkClick r:id="rId3" tooltip="Rorýs obecný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4944"/>
            <a:ext cx="441845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25091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ts2.mm.bing.net/images/thumbnail.aspx?q=1448537105933&amp;id=4b96f74dca01cf403a2d5169adc39424&amp;url=http%3a%2f%2fupload.wikimedia.org%2fwikipedia%2fcommons%2fthumb%2f3%2f33%2fHouse_sparrowIII.jpg%2f260px-House_sparrowII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08920"/>
            <a:ext cx="2715333" cy="1815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20688"/>
            <a:ext cx="73795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400" b="1" dirty="0" smtClean="0"/>
              <a:t>Urči, který pták je vrabec domácí a který vrabec </a:t>
            </a:r>
            <a:r>
              <a:rPr lang="cs-CZ" sz="2400" b="1" dirty="0" smtClean="0"/>
              <a:t>polní.</a:t>
            </a:r>
            <a:endParaRPr lang="cs-CZ" sz="2400" b="1" dirty="0" smtClean="0"/>
          </a:p>
          <a:p>
            <a:pPr marL="342900" indent="-342900">
              <a:buAutoNum type="arabicParenR"/>
            </a:pPr>
            <a:r>
              <a:rPr lang="cs-CZ" sz="2400" b="1" dirty="0" smtClean="0"/>
              <a:t>Jaké jsou mezi nimi </a:t>
            </a:r>
            <a:r>
              <a:rPr lang="cs-CZ" sz="2400" b="1" dirty="0" smtClean="0"/>
              <a:t>rozdíly? </a:t>
            </a:r>
            <a:endParaRPr lang="cs-CZ" sz="2400" b="1" dirty="0"/>
          </a:p>
        </p:txBody>
      </p:sp>
      <p:pic>
        <p:nvPicPr>
          <p:cNvPr id="9220" name="Picture 4" descr="Tree Sparrow August 2007 Osaka Japa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5" y="2708920"/>
            <a:ext cx="2718385" cy="1815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3963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04694"/>
            <a:ext cx="8917056" cy="64325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</a:t>
            </a:r>
            <a:r>
              <a:rPr lang="cs-CZ" sz="2400" dirty="0" smtClean="0"/>
              <a:t>zdroje – Ptáci břehů tekoucích vod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000" dirty="0">
                <a:hlinkClick r:id="rId3"/>
              </a:rPr>
              <a:t>http://www.nase-voda.cz/brehy-reky-sazavy-jsou-zase-ciste</a:t>
            </a:r>
            <a:r>
              <a:rPr lang="cs-CZ" sz="2000" dirty="0" smtClean="0">
                <a:hlinkClick r:id="rId3"/>
              </a:rPr>
              <a:t>/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http://cs.wikipedia.org/wiki/Soubor:Alcedo_atthis_2_(Lukasz_Lukasik).</a:t>
            </a:r>
            <a:r>
              <a:rPr lang="cs-CZ" sz="2000" dirty="0" smtClean="0">
                <a:hlinkClick r:id="rId4"/>
              </a:rPr>
              <a:t>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cs.wikipedia.org/wiki/Soubor:Alcedo_atthis_3494.jpg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http://cs.wikipedia.org/wiki/Soubor:Eurasian_White-fronted_Dipper,_</a:t>
            </a:r>
            <a:r>
              <a:rPr lang="cs-CZ" sz="2000" dirty="0" smtClean="0">
                <a:hlinkClick r:id="rId6"/>
              </a:rPr>
              <a:t>C_cinclus.JPG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cs.wikipedia.org/wiki/Soubor:Kisekirei_05z5455s.jpg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cs.wikipedia.org/wiki/Soubor:Pied_wagtail.jpeg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ČABRADOVÁ, Věra; HASCH, František; SEJPKA, Jaroslav a kol. </a:t>
            </a:r>
            <a:r>
              <a:rPr lang="cs-CZ" sz="2000" i="1" dirty="0"/>
              <a:t>Přírodopis 7- učebnice </a:t>
            </a:r>
          </a:p>
          <a:p>
            <a:r>
              <a:rPr lang="cs-CZ" sz="2000" i="1" dirty="0"/>
              <a:t>pro ZŠ a víceletá gymnázia</a:t>
            </a:r>
            <a:r>
              <a:rPr lang="cs-CZ" sz="2000" dirty="0"/>
              <a:t>. Plzeň: Fraus, 2005, ISBN 80-7238-424-4.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319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86986"/>
            <a:ext cx="9514853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Použité </a:t>
            </a:r>
            <a:r>
              <a:rPr lang="cs-CZ" sz="2400" dirty="0" smtClean="0"/>
              <a:t>zdroje – Ptáci otevřené krajiny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000" dirty="0">
                <a:hlinkClick r:id="rId3"/>
              </a:rPr>
              <a:t>http://cs.wikipedia.org/wiki/Soubor:Phasianus_colchicus_2_tom_(</a:t>
            </a:r>
            <a:r>
              <a:rPr lang="cs-CZ" sz="2000" dirty="0" err="1">
                <a:hlinkClick r:id="rId3"/>
              </a:rPr>
              <a:t>Lukasz_Lukasik</a:t>
            </a:r>
            <a:r>
              <a:rPr lang="cs-CZ" sz="2000" dirty="0" smtClean="0">
                <a:hlinkClick r:id="rId3"/>
              </a:rPr>
              <a:t>)</a:t>
            </a:r>
            <a:endParaRPr lang="cs-CZ" sz="2000" dirty="0" smtClean="0"/>
          </a:p>
          <a:p>
            <a:r>
              <a:rPr lang="cs-CZ" sz="2000" dirty="0" smtClean="0"/>
              <a:t>.</a:t>
            </a:r>
            <a:r>
              <a:rPr lang="cs-CZ" sz="2000" dirty="0" err="1" smtClean="0"/>
              <a:t>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http://cs.wikipedia.org/wiki/Soubor:Perdix_perdix_(Marek_Szczepanek).</a:t>
            </a:r>
            <a:r>
              <a:rPr lang="cs-CZ" sz="2000" dirty="0" smtClean="0">
                <a:hlinkClick r:id="rId4"/>
              </a:rPr>
              <a:t>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cs.wikipedia.org/wiki/K%C5%99epelka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cs.wikipedia.org/wiki/Soubor:Delichon_urbicum_10.jpg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http://cs.wikipedia.org/wiki/Vla%C5%A1tovka_obecn%C3%A1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>
                <a:hlinkClick r:id="rId7"/>
              </a:rPr>
              <a:t>http</a:t>
            </a:r>
            <a:r>
              <a:rPr lang="cs-CZ" sz="2000" dirty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cs.wikipedia.org/wiki/Ror%C3%BDs_obecn%C3%BD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cs.wikipedia.org/wiki/Soubor:House_sparrowIII.jpg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cs.wikipedia.org/wiki/Soubor:Tree_Sparrow_August_2007_Osaka_Japan.jpg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39442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449</Words>
  <Application>Microsoft Office PowerPoint</Application>
  <PresentationFormat>Předvádění na obrazovce (4:3)</PresentationFormat>
  <Paragraphs>113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Dum</cp:lastModifiedBy>
  <cp:revision>24</cp:revision>
  <dcterms:created xsi:type="dcterms:W3CDTF">2012-01-02T11:27:31Z</dcterms:created>
  <dcterms:modified xsi:type="dcterms:W3CDTF">2012-05-01T14:58:39Z</dcterms:modified>
</cp:coreProperties>
</file>