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4" r:id="rId9"/>
    <p:sldId id="266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9" autoAdjust="0"/>
    <p:restoredTop sz="94747" autoAdjust="0"/>
  </p:normalViewPr>
  <p:slideViewPr>
    <p:cSldViewPr>
      <p:cViewPr varScale="1">
        <p:scale>
          <a:sx n="53" d="100"/>
          <a:sy n="53" d="100"/>
        </p:scale>
        <p:origin x="-1166" y="-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Matra Drozdová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VY_32_INOVACE_01AJ_5tr_MINULY_CAS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Minulý čas – nepravidelná slovesa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21.2.2012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D1B1E4E2-D7C9-4125-9BB2-22647649F3D7}" type="presOf" srcId="{445C7998-7549-48B0-BD68-D4F0167F02E5}" destId="{7B541546-39A7-4633-AED0-6028788110D7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4B0CE974-E284-4219-98A3-173A543DD115}" type="presOf" srcId="{EBC41103-E2E5-4D48-9B4B-425520D3D098}" destId="{97CBBA99-26B9-4E2D-BA76-BF47FEBF0134}" srcOrd="0" destOrd="0" presId="urn:microsoft.com/office/officeart/2005/8/layout/vList2"/>
    <dgm:cxn modelId="{E66C0FED-6EA1-4B49-8B6C-FF4815D54362}" type="presOf" srcId="{FBBFC3EA-9D9D-4F3A-BEA6-9C2C0E46BF20}" destId="{ACAD381E-21DC-4C07-8FDD-119C2EC3BB2E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EAC45B6E-73C8-4F26-BF13-8B2A11B39E10}" type="presOf" srcId="{6B0205A6-422D-4956-AD89-0CEBCAE4530D}" destId="{B1DDF1AD-3BC2-43B8-A8D0-A33120EFAF7C}" srcOrd="0" destOrd="0" presId="urn:microsoft.com/office/officeart/2005/8/layout/vList2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0241062-DD87-4A71-9D0D-2340D7B1BADB}" type="presOf" srcId="{019433A1-1324-4DE1-9E6F-32B851095F74}" destId="{ABF03533-6AD0-44CD-A08E-C9977356B6A8}" srcOrd="0" destOrd="0" presId="urn:microsoft.com/office/officeart/2005/8/layout/vList2"/>
    <dgm:cxn modelId="{E73300A4-D776-4D04-B3B0-5A7484750E56}" type="presOf" srcId="{C73C7642-F245-4585-8F88-243F9FAEF6CA}" destId="{1C4BCB69-D3A6-4CCF-9871-D9B9359B8159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E7A0D603-792F-4A67-AC5F-64B4A475A9D7}" type="presOf" srcId="{39F8B381-5807-488E-AC22-73DD4140ED4A}" destId="{612116FE-9061-44B1-A457-8F1AFBD162E0}" srcOrd="0" destOrd="0" presId="urn:microsoft.com/office/officeart/2005/8/layout/vList2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E6A34E4-8939-408E-B262-804207EF57E2}" type="presParOf" srcId="{612116FE-9061-44B1-A457-8F1AFBD162E0}" destId="{7B541546-39A7-4633-AED0-6028788110D7}" srcOrd="0" destOrd="0" presId="urn:microsoft.com/office/officeart/2005/8/layout/vList2"/>
    <dgm:cxn modelId="{6C673D6A-BE4E-4F8C-894C-48483A268495}" type="presParOf" srcId="{612116FE-9061-44B1-A457-8F1AFBD162E0}" destId="{9B9314F6-85CC-4C49-B24D-6AF5DF05D800}" srcOrd="1" destOrd="0" presId="urn:microsoft.com/office/officeart/2005/8/layout/vList2"/>
    <dgm:cxn modelId="{6938594F-40C1-42F9-ABC3-7F706E3F491B}" type="presParOf" srcId="{612116FE-9061-44B1-A457-8F1AFBD162E0}" destId="{ACAD381E-21DC-4C07-8FDD-119C2EC3BB2E}" srcOrd="2" destOrd="0" presId="urn:microsoft.com/office/officeart/2005/8/layout/vList2"/>
    <dgm:cxn modelId="{5BAD8DEC-A50F-4DEB-9EF6-A89B9CBA8F6C}" type="presParOf" srcId="{612116FE-9061-44B1-A457-8F1AFBD162E0}" destId="{208194AD-7544-4854-B7A4-4A67E5453B54}" srcOrd="3" destOrd="0" presId="urn:microsoft.com/office/officeart/2005/8/layout/vList2"/>
    <dgm:cxn modelId="{EF600FA5-3342-451E-8060-65DE5980983E}" type="presParOf" srcId="{612116FE-9061-44B1-A457-8F1AFBD162E0}" destId="{ABF03533-6AD0-44CD-A08E-C9977356B6A8}" srcOrd="4" destOrd="0" presId="urn:microsoft.com/office/officeart/2005/8/layout/vList2"/>
    <dgm:cxn modelId="{FEA8453E-4172-4292-BF58-525517A980AB}" type="presParOf" srcId="{612116FE-9061-44B1-A457-8F1AFBD162E0}" destId="{60E42310-8BB6-41EA-B44F-0BAC7EFC9B2E}" srcOrd="5" destOrd="0" presId="urn:microsoft.com/office/officeart/2005/8/layout/vList2"/>
    <dgm:cxn modelId="{B46DA986-824A-49D6-8839-E2C4159F2052}" type="presParOf" srcId="{612116FE-9061-44B1-A457-8F1AFBD162E0}" destId="{1C4BCB69-D3A6-4CCF-9871-D9B9359B8159}" srcOrd="6" destOrd="0" presId="urn:microsoft.com/office/officeart/2005/8/layout/vList2"/>
    <dgm:cxn modelId="{A3FACF72-7A94-4FDB-8E92-2C3D09361A97}" type="presParOf" srcId="{612116FE-9061-44B1-A457-8F1AFBD162E0}" destId="{34DE5943-AAB5-4DC3-B765-99B35FCB6ECD}" srcOrd="7" destOrd="0" presId="urn:microsoft.com/office/officeart/2005/8/layout/vList2"/>
    <dgm:cxn modelId="{05BED654-2AB8-4B65-84CF-6E0B0E78BB57}" type="presParOf" srcId="{612116FE-9061-44B1-A457-8F1AFBD162E0}" destId="{97CBBA99-26B9-4E2D-BA76-BF47FEBF0134}" srcOrd="8" destOrd="0" presId="urn:microsoft.com/office/officeart/2005/8/layout/vList2"/>
    <dgm:cxn modelId="{F1D1585D-B717-4275-9ED6-8148FCD00CE0}" type="presParOf" srcId="{612116FE-9061-44B1-A457-8F1AFBD162E0}" destId="{9A22653A-B2DB-4D9E-A633-AD2EC219A723}" srcOrd="9" destOrd="0" presId="urn:microsoft.com/office/officeart/2005/8/layout/vList2"/>
    <dgm:cxn modelId="{537D5145-35F4-415C-B883-EB5F2CBCB281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922616"/>
          <a:ext cx="8208912" cy="407745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20000"/>
                <a:satMod val="280000"/>
              </a:schemeClr>
            </a:gs>
            <a:gs pos="14000">
              <a:schemeClr val="accent1">
                <a:shade val="50000"/>
                <a:hueOff val="0"/>
                <a:satOff val="0"/>
                <a:lumOff val="0"/>
                <a:alphaOff val="0"/>
                <a:tint val="37000"/>
                <a:satMod val="250000"/>
              </a:schemeClr>
            </a:gs>
            <a:gs pos="45000">
              <a:schemeClr val="accent1">
                <a:shade val="50000"/>
                <a:hueOff val="0"/>
                <a:satOff val="0"/>
                <a:lumOff val="0"/>
                <a:alphaOff val="0"/>
                <a:tint val="53000"/>
                <a:satMod val="220000"/>
              </a:schemeClr>
            </a:gs>
            <a:gs pos="65000">
              <a:schemeClr val="accent1">
                <a:shade val="50000"/>
                <a:hueOff val="0"/>
                <a:satOff val="0"/>
                <a:lumOff val="0"/>
                <a:alphaOff val="0"/>
                <a:tint val="53000"/>
                <a:satMod val="220000"/>
              </a:schemeClr>
            </a:gs>
            <a:gs pos="86000">
              <a:schemeClr val="accent1">
                <a:shade val="50000"/>
                <a:hueOff val="0"/>
                <a:satOff val="0"/>
                <a:lumOff val="0"/>
                <a:alphaOff val="0"/>
                <a:tint val="42000"/>
                <a:satMod val="24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20000"/>
                <a:satMod val="230000"/>
              </a:schemeClr>
            </a:gs>
          </a:gsLst>
          <a:lin ang="16200000" scaled="1"/>
        </a:gradFill>
        <a:ln>
          <a:noFill/>
        </a:ln>
        <a:effectLst>
          <a:outerShdw blurRad="508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školy</a:t>
          </a:r>
          <a:r>
            <a:rPr lang="cs-CZ" sz="1700" b="1" kern="1200" dirty="0" smtClean="0"/>
            <a:t>: Základní škola a Mateřská škola Troskotovice, příspěvková organizace</a:t>
          </a:r>
          <a:endParaRPr lang="cs-CZ" sz="1700" kern="1200" dirty="0"/>
        </a:p>
      </dsp:txBody>
      <dsp:txXfrm>
        <a:off x="19904" y="942520"/>
        <a:ext cx="8169104" cy="367937"/>
      </dsp:txXfrm>
    </dsp:sp>
    <dsp:sp modelId="{ACAD381E-21DC-4C07-8FDD-119C2EC3BB2E}">
      <dsp:nvSpPr>
        <dsp:cNvPr id="0" name=""/>
        <dsp:cNvSpPr/>
      </dsp:nvSpPr>
      <dsp:spPr>
        <a:xfrm>
          <a:off x="0" y="1379321"/>
          <a:ext cx="8208912" cy="407745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55888"/>
                <a:satOff val="2638"/>
                <a:lumOff val="13943"/>
                <a:alphaOff val="0"/>
                <a:tint val="20000"/>
                <a:satMod val="280000"/>
              </a:schemeClr>
            </a:gs>
            <a:gs pos="14000">
              <a:schemeClr val="accent1">
                <a:shade val="50000"/>
                <a:hueOff val="155888"/>
                <a:satOff val="2638"/>
                <a:lumOff val="13943"/>
                <a:alphaOff val="0"/>
                <a:tint val="37000"/>
                <a:satMod val="250000"/>
              </a:schemeClr>
            </a:gs>
            <a:gs pos="45000">
              <a:schemeClr val="accent1">
                <a:shade val="50000"/>
                <a:hueOff val="155888"/>
                <a:satOff val="2638"/>
                <a:lumOff val="13943"/>
                <a:alphaOff val="0"/>
                <a:tint val="53000"/>
                <a:satMod val="220000"/>
              </a:schemeClr>
            </a:gs>
            <a:gs pos="65000">
              <a:schemeClr val="accent1">
                <a:shade val="50000"/>
                <a:hueOff val="155888"/>
                <a:satOff val="2638"/>
                <a:lumOff val="13943"/>
                <a:alphaOff val="0"/>
                <a:tint val="53000"/>
                <a:satMod val="220000"/>
              </a:schemeClr>
            </a:gs>
            <a:gs pos="86000">
              <a:schemeClr val="accent1">
                <a:shade val="50000"/>
                <a:hueOff val="155888"/>
                <a:satOff val="2638"/>
                <a:lumOff val="13943"/>
                <a:alphaOff val="0"/>
                <a:tint val="42000"/>
                <a:satMod val="240000"/>
              </a:schemeClr>
            </a:gs>
            <a:gs pos="100000">
              <a:schemeClr val="accent1">
                <a:shade val="50000"/>
                <a:hueOff val="155888"/>
                <a:satOff val="2638"/>
                <a:lumOff val="13943"/>
                <a:alphaOff val="0"/>
                <a:tint val="20000"/>
                <a:satMod val="230000"/>
              </a:schemeClr>
            </a:gs>
          </a:gsLst>
          <a:lin ang="16200000" scaled="1"/>
        </a:gradFill>
        <a:ln>
          <a:noFill/>
        </a:ln>
        <a:effectLst>
          <a:outerShdw blurRad="508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</a:t>
          </a:r>
          <a:r>
            <a:rPr lang="cs-CZ" sz="1700" kern="1200" dirty="0" smtClean="0"/>
            <a:t>: Matra Drozdová </a:t>
          </a:r>
          <a:endParaRPr lang="cs-CZ" sz="1700" kern="1200" dirty="0"/>
        </a:p>
      </dsp:txBody>
      <dsp:txXfrm>
        <a:off x="19904" y="1399225"/>
        <a:ext cx="8169104" cy="367937"/>
      </dsp:txXfrm>
    </dsp:sp>
    <dsp:sp modelId="{ABF03533-6AD0-44CD-A08E-C9977356B6A8}">
      <dsp:nvSpPr>
        <dsp:cNvPr id="0" name=""/>
        <dsp:cNvSpPr/>
      </dsp:nvSpPr>
      <dsp:spPr>
        <a:xfrm>
          <a:off x="0" y="1836027"/>
          <a:ext cx="8208912" cy="407745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11776"/>
                <a:satOff val="5276"/>
                <a:lumOff val="27887"/>
                <a:alphaOff val="0"/>
                <a:tint val="20000"/>
                <a:satMod val="280000"/>
              </a:schemeClr>
            </a:gs>
            <a:gs pos="14000">
              <a:schemeClr val="accent1">
                <a:shade val="50000"/>
                <a:hueOff val="311776"/>
                <a:satOff val="5276"/>
                <a:lumOff val="27887"/>
                <a:alphaOff val="0"/>
                <a:tint val="37000"/>
                <a:satMod val="250000"/>
              </a:schemeClr>
            </a:gs>
            <a:gs pos="45000">
              <a:schemeClr val="accent1">
                <a:shade val="50000"/>
                <a:hueOff val="311776"/>
                <a:satOff val="5276"/>
                <a:lumOff val="27887"/>
                <a:alphaOff val="0"/>
                <a:tint val="53000"/>
                <a:satMod val="220000"/>
              </a:schemeClr>
            </a:gs>
            <a:gs pos="65000">
              <a:schemeClr val="accent1">
                <a:shade val="50000"/>
                <a:hueOff val="311776"/>
                <a:satOff val="5276"/>
                <a:lumOff val="27887"/>
                <a:alphaOff val="0"/>
                <a:tint val="53000"/>
                <a:satMod val="220000"/>
              </a:schemeClr>
            </a:gs>
            <a:gs pos="86000">
              <a:schemeClr val="accent1">
                <a:shade val="50000"/>
                <a:hueOff val="311776"/>
                <a:satOff val="5276"/>
                <a:lumOff val="27887"/>
                <a:alphaOff val="0"/>
                <a:tint val="42000"/>
                <a:satMod val="240000"/>
              </a:schemeClr>
            </a:gs>
            <a:gs pos="100000">
              <a:schemeClr val="accent1">
                <a:shade val="50000"/>
                <a:hueOff val="311776"/>
                <a:satOff val="5276"/>
                <a:lumOff val="27887"/>
                <a:alphaOff val="0"/>
                <a:tint val="20000"/>
                <a:satMod val="230000"/>
              </a:schemeClr>
            </a:gs>
          </a:gsLst>
          <a:lin ang="16200000" scaled="1"/>
        </a:gradFill>
        <a:ln>
          <a:noFill/>
        </a:ln>
        <a:effectLst>
          <a:outerShdw blurRad="508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</a:t>
          </a:r>
          <a:r>
            <a:rPr lang="cs-CZ" sz="1700" kern="1200"/>
            <a:t>: </a:t>
          </a:r>
          <a:r>
            <a:rPr lang="cs-CZ" sz="1700" kern="1200" smtClean="0"/>
            <a:t>VY_32_INOVACE_01AJ_5tr_MINULY_CAS</a:t>
          </a:r>
          <a:endParaRPr lang="cs-CZ" sz="1700" kern="1200" dirty="0"/>
        </a:p>
      </dsp:txBody>
      <dsp:txXfrm>
        <a:off x="19904" y="1855931"/>
        <a:ext cx="8169104" cy="367937"/>
      </dsp:txXfrm>
    </dsp:sp>
    <dsp:sp modelId="{1C4BCB69-D3A6-4CCF-9871-D9B9359B8159}">
      <dsp:nvSpPr>
        <dsp:cNvPr id="0" name=""/>
        <dsp:cNvSpPr/>
      </dsp:nvSpPr>
      <dsp:spPr>
        <a:xfrm>
          <a:off x="0" y="2292732"/>
          <a:ext cx="8208912" cy="407745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67663"/>
                <a:satOff val="7914"/>
                <a:lumOff val="41830"/>
                <a:alphaOff val="0"/>
                <a:tint val="20000"/>
                <a:satMod val="280000"/>
              </a:schemeClr>
            </a:gs>
            <a:gs pos="14000">
              <a:schemeClr val="accent1">
                <a:shade val="50000"/>
                <a:hueOff val="467663"/>
                <a:satOff val="7914"/>
                <a:lumOff val="41830"/>
                <a:alphaOff val="0"/>
                <a:tint val="37000"/>
                <a:satMod val="250000"/>
              </a:schemeClr>
            </a:gs>
            <a:gs pos="45000">
              <a:schemeClr val="accent1">
                <a:shade val="50000"/>
                <a:hueOff val="467663"/>
                <a:satOff val="7914"/>
                <a:lumOff val="41830"/>
                <a:alphaOff val="0"/>
                <a:tint val="53000"/>
                <a:satMod val="220000"/>
              </a:schemeClr>
            </a:gs>
            <a:gs pos="65000">
              <a:schemeClr val="accent1">
                <a:shade val="50000"/>
                <a:hueOff val="467663"/>
                <a:satOff val="7914"/>
                <a:lumOff val="41830"/>
                <a:alphaOff val="0"/>
                <a:tint val="53000"/>
                <a:satMod val="220000"/>
              </a:schemeClr>
            </a:gs>
            <a:gs pos="86000">
              <a:schemeClr val="accent1">
                <a:shade val="50000"/>
                <a:hueOff val="467663"/>
                <a:satOff val="7914"/>
                <a:lumOff val="41830"/>
                <a:alphaOff val="0"/>
                <a:tint val="42000"/>
                <a:satMod val="240000"/>
              </a:schemeClr>
            </a:gs>
            <a:gs pos="100000">
              <a:schemeClr val="accent1">
                <a:shade val="50000"/>
                <a:hueOff val="467663"/>
                <a:satOff val="7914"/>
                <a:lumOff val="41830"/>
                <a:alphaOff val="0"/>
                <a:tint val="20000"/>
                <a:satMod val="230000"/>
              </a:schemeClr>
            </a:gs>
          </a:gsLst>
          <a:lin ang="16200000" scaled="1"/>
        </a:gradFill>
        <a:ln>
          <a:noFill/>
        </a:ln>
        <a:effectLst>
          <a:outerShdw blurRad="508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dirty="0" smtClean="0"/>
            <a:t>: Minulý čas – nepravidelná slovesa</a:t>
          </a:r>
          <a:endParaRPr lang="cs-CZ" sz="1700" kern="1200" dirty="0"/>
        </a:p>
      </dsp:txBody>
      <dsp:txXfrm>
        <a:off x="19904" y="2312636"/>
        <a:ext cx="8169104" cy="367937"/>
      </dsp:txXfrm>
    </dsp:sp>
    <dsp:sp modelId="{97CBBA99-26B9-4E2D-BA76-BF47FEBF0134}">
      <dsp:nvSpPr>
        <dsp:cNvPr id="0" name=""/>
        <dsp:cNvSpPr/>
      </dsp:nvSpPr>
      <dsp:spPr>
        <a:xfrm>
          <a:off x="0" y="2749437"/>
          <a:ext cx="8208912" cy="407745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11776"/>
                <a:satOff val="5276"/>
                <a:lumOff val="27887"/>
                <a:alphaOff val="0"/>
                <a:tint val="20000"/>
                <a:satMod val="280000"/>
              </a:schemeClr>
            </a:gs>
            <a:gs pos="14000">
              <a:schemeClr val="accent1">
                <a:shade val="50000"/>
                <a:hueOff val="311776"/>
                <a:satOff val="5276"/>
                <a:lumOff val="27887"/>
                <a:alphaOff val="0"/>
                <a:tint val="37000"/>
                <a:satMod val="250000"/>
              </a:schemeClr>
            </a:gs>
            <a:gs pos="45000">
              <a:schemeClr val="accent1">
                <a:shade val="50000"/>
                <a:hueOff val="311776"/>
                <a:satOff val="5276"/>
                <a:lumOff val="27887"/>
                <a:alphaOff val="0"/>
                <a:tint val="53000"/>
                <a:satMod val="220000"/>
              </a:schemeClr>
            </a:gs>
            <a:gs pos="65000">
              <a:schemeClr val="accent1">
                <a:shade val="50000"/>
                <a:hueOff val="311776"/>
                <a:satOff val="5276"/>
                <a:lumOff val="27887"/>
                <a:alphaOff val="0"/>
                <a:tint val="53000"/>
                <a:satMod val="220000"/>
              </a:schemeClr>
            </a:gs>
            <a:gs pos="86000">
              <a:schemeClr val="accent1">
                <a:shade val="50000"/>
                <a:hueOff val="311776"/>
                <a:satOff val="5276"/>
                <a:lumOff val="27887"/>
                <a:alphaOff val="0"/>
                <a:tint val="42000"/>
                <a:satMod val="240000"/>
              </a:schemeClr>
            </a:gs>
            <a:gs pos="100000">
              <a:schemeClr val="accent1">
                <a:shade val="50000"/>
                <a:hueOff val="311776"/>
                <a:satOff val="5276"/>
                <a:lumOff val="27887"/>
                <a:alphaOff val="0"/>
                <a:tint val="20000"/>
                <a:satMod val="230000"/>
              </a:schemeClr>
            </a:gs>
          </a:gsLst>
          <a:lin ang="16200000" scaled="1"/>
        </a:gradFill>
        <a:ln>
          <a:noFill/>
        </a:ln>
        <a:effectLst>
          <a:outerShdw blurRad="508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</a:t>
          </a:r>
          <a:r>
            <a:rPr lang="cs-CZ" sz="1700" kern="1200" dirty="0" smtClean="0"/>
            <a:t>projektu: 01</a:t>
          </a:r>
          <a:endParaRPr lang="cs-CZ" sz="1700" kern="1200" dirty="0"/>
        </a:p>
      </dsp:txBody>
      <dsp:txXfrm>
        <a:off x="19904" y="2769341"/>
        <a:ext cx="8169104" cy="367937"/>
      </dsp:txXfrm>
    </dsp:sp>
    <dsp:sp modelId="{B1DDF1AD-3BC2-43B8-A8D0-A33120EFAF7C}">
      <dsp:nvSpPr>
        <dsp:cNvPr id="0" name=""/>
        <dsp:cNvSpPr/>
      </dsp:nvSpPr>
      <dsp:spPr>
        <a:xfrm>
          <a:off x="0" y="3206142"/>
          <a:ext cx="8208912" cy="407745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55888"/>
                <a:satOff val="2638"/>
                <a:lumOff val="13943"/>
                <a:alphaOff val="0"/>
                <a:tint val="20000"/>
                <a:satMod val="280000"/>
              </a:schemeClr>
            </a:gs>
            <a:gs pos="14000">
              <a:schemeClr val="accent1">
                <a:shade val="50000"/>
                <a:hueOff val="155888"/>
                <a:satOff val="2638"/>
                <a:lumOff val="13943"/>
                <a:alphaOff val="0"/>
                <a:tint val="37000"/>
                <a:satMod val="250000"/>
              </a:schemeClr>
            </a:gs>
            <a:gs pos="45000">
              <a:schemeClr val="accent1">
                <a:shade val="50000"/>
                <a:hueOff val="155888"/>
                <a:satOff val="2638"/>
                <a:lumOff val="13943"/>
                <a:alphaOff val="0"/>
                <a:tint val="53000"/>
                <a:satMod val="220000"/>
              </a:schemeClr>
            </a:gs>
            <a:gs pos="65000">
              <a:schemeClr val="accent1">
                <a:shade val="50000"/>
                <a:hueOff val="155888"/>
                <a:satOff val="2638"/>
                <a:lumOff val="13943"/>
                <a:alphaOff val="0"/>
                <a:tint val="53000"/>
                <a:satMod val="220000"/>
              </a:schemeClr>
            </a:gs>
            <a:gs pos="86000">
              <a:schemeClr val="accent1">
                <a:shade val="50000"/>
                <a:hueOff val="155888"/>
                <a:satOff val="2638"/>
                <a:lumOff val="13943"/>
                <a:alphaOff val="0"/>
                <a:tint val="42000"/>
                <a:satMod val="240000"/>
              </a:schemeClr>
            </a:gs>
            <a:gs pos="100000">
              <a:schemeClr val="accent1">
                <a:shade val="50000"/>
                <a:hueOff val="155888"/>
                <a:satOff val="2638"/>
                <a:lumOff val="13943"/>
                <a:alphaOff val="0"/>
                <a:tint val="20000"/>
                <a:satMod val="230000"/>
              </a:schemeClr>
            </a:gs>
          </a:gsLst>
          <a:lin ang="16200000" scaled="1"/>
        </a:gradFill>
        <a:ln>
          <a:noFill/>
        </a:ln>
        <a:effectLst>
          <a:outerShdw blurRad="508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Vytvořeno: 21.2.2012 </a:t>
          </a:r>
          <a:endParaRPr lang="cs-CZ" sz="1700" kern="1200" dirty="0"/>
        </a:p>
      </dsp:txBody>
      <dsp:txXfrm>
        <a:off x="19904" y="3226046"/>
        <a:ext cx="8169104" cy="3679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5D344-E48B-4956-B6B3-877288A4AC5B}" type="datetimeFigureOut">
              <a:rPr lang="cs-CZ" smtClean="0"/>
              <a:t>26.4.2012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78BA1-3F3E-41E4-9748-22032E2E27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5D344-E48B-4956-B6B3-877288A4AC5B}" type="datetimeFigureOut">
              <a:rPr lang="cs-CZ" smtClean="0"/>
              <a:t>26.4.2012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78BA1-3F3E-41E4-9748-22032E2E27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5D344-E48B-4956-B6B3-877288A4AC5B}" type="datetimeFigureOut">
              <a:rPr lang="cs-CZ" smtClean="0"/>
              <a:t>26.4.2012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78BA1-3F3E-41E4-9748-22032E2E27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5D344-E48B-4956-B6B3-877288A4AC5B}" type="datetimeFigureOut">
              <a:rPr lang="cs-CZ" smtClean="0"/>
              <a:t>26.4.2012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78BA1-3F3E-41E4-9748-22032E2E27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5D344-E48B-4956-B6B3-877288A4AC5B}" type="datetimeFigureOut">
              <a:rPr lang="cs-CZ" smtClean="0"/>
              <a:t>26.4.2012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78BA1-3F3E-41E4-9748-22032E2E27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5D344-E48B-4956-B6B3-877288A4AC5B}" type="datetimeFigureOut">
              <a:rPr lang="cs-CZ" smtClean="0"/>
              <a:t>26.4.2012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78BA1-3F3E-41E4-9748-22032E2E27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5D344-E48B-4956-B6B3-877288A4AC5B}" type="datetimeFigureOut">
              <a:rPr lang="cs-CZ" smtClean="0"/>
              <a:t>26.4.2012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78BA1-3F3E-41E4-9748-22032E2E27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5D344-E48B-4956-B6B3-877288A4AC5B}" type="datetimeFigureOut">
              <a:rPr lang="cs-CZ" smtClean="0"/>
              <a:t>26.4.2012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78BA1-3F3E-41E4-9748-22032E2E27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5D344-E48B-4956-B6B3-877288A4AC5B}" type="datetimeFigureOut">
              <a:rPr lang="cs-CZ" smtClean="0"/>
              <a:t>26.4.2012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2CC78BA1-3F3E-41E4-9748-22032E2E27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5D344-E48B-4956-B6B3-877288A4AC5B}" type="datetimeFigureOut">
              <a:rPr lang="cs-CZ" smtClean="0"/>
              <a:t>26.4.2012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78BA1-3F3E-41E4-9748-22032E2E27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5D344-E48B-4956-B6B3-877288A4AC5B}" type="datetimeFigureOut">
              <a:rPr lang="cs-CZ" smtClean="0"/>
              <a:t>26.4.2012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78BA1-3F3E-41E4-9748-22032E2E27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455D344-E48B-4956-B6B3-877288A4AC5B}" type="datetimeFigureOut">
              <a:rPr lang="cs-CZ" smtClean="0"/>
              <a:t>26.4.2012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CC78BA1-3F3E-41E4-9748-22032E2E27B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98384745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241700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357940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</a:t>
            </a:r>
            <a:r>
              <a:rPr lang="cs-CZ" dirty="0" smtClean="0"/>
              <a:t>5.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</a:t>
            </a:r>
            <a:r>
              <a:rPr lang="cs-CZ" dirty="0" smtClean="0"/>
              <a:t> </a:t>
            </a:r>
            <a:r>
              <a:rPr lang="cs-CZ" dirty="0"/>
              <a:t>papír, psací </a:t>
            </a:r>
            <a:r>
              <a:rPr lang="cs-CZ" dirty="0" smtClean="0"/>
              <a:t>potřeby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</a:t>
            </a:r>
            <a:r>
              <a:rPr lang="cs-CZ" dirty="0" smtClean="0"/>
              <a:t>seznámení a procvičování minulého času (nepravidelná slovesa) </a:t>
            </a:r>
            <a:r>
              <a:rPr lang="cs-CZ" dirty="0"/>
              <a:t>a tvorba </a:t>
            </a:r>
            <a:r>
              <a:rPr lang="cs-CZ" dirty="0" smtClean="0"/>
              <a:t>vět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</a:t>
            </a:r>
            <a:r>
              <a:rPr lang="cs-CZ" dirty="0" smtClean="0"/>
              <a:t>seznámení s nepravidelnými slovesy, doplňování tvarů sloves, překlad vět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4104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2920" y="2492896"/>
            <a:ext cx="8229600" cy="1597649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dirty="0" smtClean="0"/>
              <a:t/>
            </a:r>
            <a:br>
              <a:rPr lang="cs-CZ" sz="4000" b="1" dirty="0" smtClean="0"/>
            </a:br>
            <a:r>
              <a:rPr lang="cs-CZ" sz="4000" b="1" dirty="0" smtClean="0"/>
              <a:t>Nepravidelná slovesa</a:t>
            </a:r>
            <a:br>
              <a:rPr lang="cs-CZ" sz="4000" b="1" dirty="0" smtClean="0"/>
            </a:br>
            <a:r>
              <a:rPr lang="cs-CZ" sz="4000" dirty="0"/>
              <a:t/>
            </a:r>
            <a:br>
              <a:rPr lang="cs-CZ" sz="4000" dirty="0"/>
            </a:br>
            <a:r>
              <a:rPr lang="cs-CZ" sz="4000" b="1" dirty="0" smtClean="0"/>
              <a:t/>
            </a:r>
            <a:br>
              <a:rPr lang="cs-CZ" sz="4000" b="1" dirty="0" smtClean="0"/>
            </a:b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64" y="1052736"/>
            <a:ext cx="7816352" cy="1368152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/>
              <a:t>Minulý čas</a:t>
            </a:r>
            <a:endParaRPr lang="cs-CZ" sz="6600" dirty="0"/>
          </a:p>
        </p:txBody>
      </p:sp>
      <p:pic>
        <p:nvPicPr>
          <p:cNvPr id="1026" name="Picture 2" descr="C:\Users\0MGM\AppData\Local\Microsoft\Windows\Temporary Internet Files\Content.IE5\DE4CGPLA\MP9004014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090545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211465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208823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>Tvary nepravidelných sloves si musíme pamatovat</a:t>
            </a:r>
            <a:br>
              <a:rPr lang="cs-CZ" sz="2800" dirty="0" smtClean="0"/>
            </a:br>
            <a:r>
              <a:rPr lang="cs-CZ" sz="2800" dirty="0" smtClean="0"/>
              <a:t> (tvoří se</a:t>
            </a:r>
            <a:r>
              <a:rPr lang="cs-CZ" sz="2800" dirty="0"/>
              <a:t> </a:t>
            </a:r>
            <a:r>
              <a:rPr lang="cs-CZ" sz="2800" dirty="0" smtClean="0"/>
              <a:t>nepravidelně)</a:t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2451792"/>
            <a:ext cx="8291264" cy="3801540"/>
          </a:xfrm>
        </p:spPr>
        <p:txBody>
          <a:bodyPr/>
          <a:lstStyle/>
          <a:p>
            <a:pPr marL="0" indent="0">
              <a:buNone/>
            </a:pPr>
            <a:endParaRPr lang="cs-CZ" sz="3200" dirty="0" smtClean="0"/>
          </a:p>
          <a:p>
            <a:r>
              <a:rPr lang="cs-CZ" sz="2400" dirty="0" smtClean="0"/>
              <a:t>Těchto </a:t>
            </a:r>
            <a:r>
              <a:rPr lang="cs-CZ" sz="2400" dirty="0"/>
              <a:t>sloves je přes 250, říká se, že pro běžné zvládnutí řeči stačí umět okolo 90 z nich.</a:t>
            </a:r>
            <a:br>
              <a:rPr lang="cs-CZ" sz="2400" dirty="0"/>
            </a:b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My se jich dnes naučíme 6. </a:t>
            </a:r>
            <a:endParaRPr lang="cs-CZ" sz="2400" dirty="0"/>
          </a:p>
        </p:txBody>
      </p:sp>
      <p:pic>
        <p:nvPicPr>
          <p:cNvPr id="2050" name="Picture 2" descr="C:\Users\0MGM\AppData\Local\Microsoft\Windows\Temporary Internet Files\Content.IE5\K0O7W0UI\MP9004491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293096"/>
            <a:ext cx="2771800" cy="1971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070787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4400" dirty="0" smtClean="0"/>
              <a:t>Tvary nepravidelných </a:t>
            </a:r>
            <a:r>
              <a:rPr lang="cs-CZ" sz="4000" dirty="0" smtClean="0"/>
              <a:t>sloves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9441986"/>
              </p:ext>
            </p:extLst>
          </p:nvPr>
        </p:nvGraphicFramePr>
        <p:xfrm>
          <a:off x="467544" y="2204864"/>
          <a:ext cx="8291265" cy="36256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3755"/>
                <a:gridCol w="2763755"/>
                <a:gridCol w="2763755"/>
              </a:tblGrid>
              <a:tr h="517947">
                <a:tc>
                  <a:txBody>
                    <a:bodyPr/>
                    <a:lstStyle/>
                    <a:p>
                      <a:r>
                        <a:rPr lang="cs-CZ" dirty="0" smtClean="0"/>
                        <a:t>Český význam slovíčka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Přítomný</a:t>
                      </a:r>
                      <a:r>
                        <a:rPr lang="cs-CZ" baseline="0" dirty="0" smtClean="0"/>
                        <a:t> čas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Minulý čas</a:t>
                      </a:r>
                      <a:endParaRPr lang="cs-CZ" dirty="0"/>
                    </a:p>
                  </a:txBody>
                  <a:tcPr/>
                </a:tc>
              </a:tr>
              <a:tr h="517947">
                <a:tc>
                  <a:txBody>
                    <a:bodyPr/>
                    <a:lstStyle/>
                    <a:p>
                      <a:r>
                        <a:rPr lang="cs-CZ" dirty="0" smtClean="0"/>
                        <a:t>jít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went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17947">
                <a:tc>
                  <a:txBody>
                    <a:bodyPr/>
                    <a:lstStyle/>
                    <a:p>
                      <a:r>
                        <a:rPr lang="cs-CZ" dirty="0" smtClean="0"/>
                        <a:t>vidět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see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saw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17947">
                <a:tc>
                  <a:txBody>
                    <a:bodyPr/>
                    <a:lstStyle/>
                    <a:p>
                      <a:r>
                        <a:rPr lang="cs-CZ" dirty="0" smtClean="0"/>
                        <a:t>dát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gave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17947">
                <a:tc>
                  <a:txBody>
                    <a:bodyPr/>
                    <a:lstStyle/>
                    <a:p>
                      <a:r>
                        <a:rPr lang="cs-CZ" dirty="0" smtClean="0"/>
                        <a:t>přijít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came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17947">
                <a:tc>
                  <a:txBody>
                    <a:bodyPr/>
                    <a:lstStyle/>
                    <a:p>
                      <a:r>
                        <a:rPr lang="cs-CZ" dirty="0" smtClean="0"/>
                        <a:t>vzít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take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took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17947">
                <a:tc>
                  <a:txBody>
                    <a:bodyPr/>
                    <a:lstStyle/>
                    <a:p>
                      <a:r>
                        <a:rPr lang="cs-CZ" dirty="0" smtClean="0"/>
                        <a:t>krást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steal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stole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0MGM\AppData\Local\Microsoft\Windows\Temporary Internet Files\Content.IE5\MEE4139E\MC9003182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48680"/>
            <a:ext cx="936104" cy="1348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710698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Příkladové věty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395536" y="2060848"/>
            <a:ext cx="3669414" cy="41764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err="1" smtClean="0"/>
              <a:t>Ken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šel</a:t>
            </a:r>
            <a:r>
              <a:rPr lang="cs-CZ" sz="2800" dirty="0" smtClean="0"/>
              <a:t> do kuchyně</a:t>
            </a:r>
            <a:r>
              <a:rPr lang="cs-CZ" sz="2800" b="1" dirty="0" smtClean="0"/>
              <a:t>.            </a:t>
            </a:r>
          </a:p>
          <a:p>
            <a:pPr marL="0" indent="0">
              <a:buNone/>
            </a:pPr>
            <a:r>
              <a:rPr lang="cs-CZ" sz="2800" dirty="0" smtClean="0"/>
              <a:t>Kate </a:t>
            </a:r>
            <a:r>
              <a:rPr lang="cs-CZ" sz="2800" dirty="0" smtClean="0">
                <a:solidFill>
                  <a:srgbClr val="FF0000"/>
                </a:solidFill>
              </a:rPr>
              <a:t>viděla</a:t>
            </a:r>
            <a:r>
              <a:rPr lang="cs-CZ" sz="2800" dirty="0" smtClean="0"/>
              <a:t> psa.                    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Dal</a:t>
            </a:r>
            <a:r>
              <a:rPr lang="cs-CZ" sz="2800" dirty="0" smtClean="0"/>
              <a:t> jsem ti jablko.                </a:t>
            </a:r>
          </a:p>
          <a:p>
            <a:pPr marL="0" indent="0">
              <a:buNone/>
            </a:pPr>
            <a:r>
              <a:rPr lang="cs-CZ" sz="2800" dirty="0" smtClean="0"/>
              <a:t>Lucy </a:t>
            </a:r>
            <a:r>
              <a:rPr lang="cs-CZ" sz="2800" dirty="0" smtClean="0">
                <a:solidFill>
                  <a:srgbClr val="FF0000"/>
                </a:solidFill>
              </a:rPr>
              <a:t>přišla</a:t>
            </a:r>
            <a:r>
              <a:rPr lang="cs-CZ" sz="2800" dirty="0" smtClean="0"/>
              <a:t> do kuchyně.     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Vzala</a:t>
            </a:r>
            <a:r>
              <a:rPr lang="cs-CZ" sz="2800" dirty="0" smtClean="0"/>
              <a:t> láhev vody.                  </a:t>
            </a:r>
          </a:p>
          <a:p>
            <a:pPr marL="0" indent="0">
              <a:buNone/>
            </a:pPr>
            <a:r>
              <a:rPr lang="cs-CZ" sz="2800" dirty="0" smtClean="0"/>
              <a:t>On </a:t>
            </a:r>
            <a:r>
              <a:rPr lang="cs-CZ" sz="2800" dirty="0" smtClean="0">
                <a:solidFill>
                  <a:srgbClr val="FF0000"/>
                </a:solidFill>
              </a:rPr>
              <a:t>ukradl</a:t>
            </a:r>
            <a:r>
              <a:rPr lang="cs-CZ" sz="2800" dirty="0" smtClean="0"/>
              <a:t> kouzelnou knihu.</a:t>
            </a:r>
            <a:r>
              <a:rPr lang="cs-CZ" sz="3200" dirty="0" smtClean="0"/>
              <a:t>                    </a:t>
            </a:r>
            <a:endParaRPr lang="cs-CZ" sz="3200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4"/>
          </p:nvPr>
        </p:nvSpPr>
        <p:spPr>
          <a:xfrm>
            <a:off x="4067945" y="2060848"/>
            <a:ext cx="4752528" cy="41044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         </a:t>
            </a:r>
            <a:r>
              <a:rPr lang="cs-CZ" sz="2800" dirty="0" err="1" smtClean="0"/>
              <a:t>Ken</a:t>
            </a:r>
            <a:r>
              <a:rPr lang="cs-CZ" sz="2800" dirty="0" smtClean="0"/>
              <a:t> </a:t>
            </a:r>
            <a:r>
              <a:rPr lang="cs-CZ" sz="2800" dirty="0" err="1">
                <a:solidFill>
                  <a:srgbClr val="FF0000"/>
                </a:solidFill>
              </a:rPr>
              <a:t>went</a:t>
            </a:r>
            <a:r>
              <a:rPr lang="cs-CZ" sz="2800" dirty="0"/>
              <a:t> to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kitchen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/>
              <a:t>         Kate </a:t>
            </a:r>
            <a:r>
              <a:rPr lang="cs-CZ" sz="2800" dirty="0" err="1">
                <a:solidFill>
                  <a:srgbClr val="FF0000"/>
                </a:solidFill>
              </a:rPr>
              <a:t>saw</a:t>
            </a:r>
            <a:r>
              <a:rPr lang="cs-CZ" sz="2800" dirty="0"/>
              <a:t> a dog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I </a:t>
            </a:r>
            <a:r>
              <a:rPr lang="cs-CZ" sz="2800" dirty="0" err="1">
                <a:solidFill>
                  <a:srgbClr val="FF0000"/>
                </a:solidFill>
              </a:rPr>
              <a:t>gave</a:t>
            </a:r>
            <a:r>
              <a:rPr lang="cs-CZ" sz="2800" dirty="0"/>
              <a:t> </a:t>
            </a:r>
            <a:r>
              <a:rPr lang="cs-CZ" sz="2800" dirty="0" err="1"/>
              <a:t>you</a:t>
            </a:r>
            <a:r>
              <a:rPr lang="cs-CZ" sz="2800" dirty="0"/>
              <a:t> </a:t>
            </a:r>
            <a:r>
              <a:rPr lang="cs-CZ" sz="2800" dirty="0" err="1"/>
              <a:t>an</a:t>
            </a:r>
            <a:r>
              <a:rPr lang="cs-CZ" sz="2800" dirty="0"/>
              <a:t> </a:t>
            </a:r>
            <a:r>
              <a:rPr lang="cs-CZ" sz="2800" dirty="0" err="1"/>
              <a:t>apple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/>
              <a:t>         Lucy </a:t>
            </a:r>
            <a:r>
              <a:rPr lang="cs-CZ" sz="2800" dirty="0" err="1">
                <a:solidFill>
                  <a:srgbClr val="FF0000"/>
                </a:solidFill>
              </a:rPr>
              <a:t>came</a:t>
            </a:r>
            <a:r>
              <a:rPr lang="cs-CZ" sz="2800" dirty="0"/>
              <a:t> to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kitchen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/>
              <a:t>         </a:t>
            </a:r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>
                <a:solidFill>
                  <a:srgbClr val="FF0000"/>
                </a:solidFill>
              </a:rPr>
              <a:t>took</a:t>
            </a:r>
            <a:r>
              <a:rPr lang="cs-CZ" sz="2800" dirty="0"/>
              <a:t> a </a:t>
            </a:r>
            <a:r>
              <a:rPr lang="cs-CZ" sz="2800" dirty="0" err="1"/>
              <a:t>bottle</a:t>
            </a:r>
            <a:r>
              <a:rPr lang="cs-CZ" sz="2800" dirty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water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/>
              <a:t>         He </a:t>
            </a:r>
            <a:r>
              <a:rPr lang="cs-CZ" sz="2800" dirty="0">
                <a:solidFill>
                  <a:srgbClr val="FF0000"/>
                </a:solidFill>
              </a:rPr>
              <a:t>stole</a:t>
            </a:r>
            <a:r>
              <a:rPr lang="cs-CZ" sz="2800" dirty="0"/>
              <a:t>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magic</a:t>
            </a:r>
            <a:r>
              <a:rPr lang="cs-CZ" sz="2800" dirty="0"/>
              <a:t> </a:t>
            </a:r>
            <a:r>
              <a:rPr lang="cs-CZ" sz="2800" dirty="0" err="1"/>
              <a:t>book</a:t>
            </a:r>
            <a:r>
              <a:rPr lang="cs-CZ" sz="2800" dirty="0"/>
              <a:t>.</a:t>
            </a:r>
          </a:p>
          <a:p>
            <a:endParaRPr lang="cs-CZ" sz="3000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>
            <a:off x="4355334" y="3212976"/>
            <a:ext cx="360040" cy="19358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4355334" y="2276872"/>
            <a:ext cx="360040" cy="19358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4355334" y="2708920"/>
            <a:ext cx="360040" cy="19358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4355334" y="4772367"/>
            <a:ext cx="357878" cy="19358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4355334" y="3789040"/>
            <a:ext cx="360040" cy="19358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4355334" y="4293096"/>
            <a:ext cx="360040" cy="19358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0MGM\AppData\Local\Microsoft\Windows\Temporary Internet Files\Content.IE5\I8SP2OYV\MC9002906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7" y="620688"/>
            <a:ext cx="1368152" cy="1132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532019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Někdo nám vymazal slovíčka!!!</a:t>
            </a:r>
            <a:br>
              <a:rPr lang="cs-CZ" sz="4000" dirty="0" smtClean="0"/>
            </a:br>
            <a:r>
              <a:rPr lang="cs-CZ" sz="4000" dirty="0" smtClean="0"/>
              <a:t>Umíte je doplnit?</a:t>
            </a:r>
            <a:endParaRPr lang="cs-CZ" sz="40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2927016"/>
              </p:ext>
            </p:extLst>
          </p:nvPr>
        </p:nvGraphicFramePr>
        <p:xfrm>
          <a:off x="457200" y="2179638"/>
          <a:ext cx="8291265" cy="4181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3755"/>
                <a:gridCol w="2763755"/>
                <a:gridCol w="2763755"/>
              </a:tblGrid>
              <a:tr h="58026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Český význam slovíčka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Přítomný</a:t>
                      </a:r>
                      <a:r>
                        <a:rPr lang="cs-CZ" baseline="0" dirty="0" smtClean="0"/>
                        <a:t> čas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Minulý čas</a:t>
                      </a:r>
                      <a:endParaRPr lang="cs-CZ" dirty="0"/>
                    </a:p>
                  </a:txBody>
                  <a:tcPr/>
                </a:tc>
              </a:tr>
              <a:tr h="580268">
                <a:tc>
                  <a:txBody>
                    <a:bodyPr/>
                    <a:lstStyle/>
                    <a:p>
                      <a:r>
                        <a:rPr lang="cs-CZ" dirty="0" smtClean="0"/>
                        <a:t>jít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went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802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see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saw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80268">
                <a:tc>
                  <a:txBody>
                    <a:bodyPr/>
                    <a:lstStyle/>
                    <a:p>
                      <a:r>
                        <a:rPr lang="cs-CZ" dirty="0" smtClean="0"/>
                        <a:t>dát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give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80268">
                <a:tc>
                  <a:txBody>
                    <a:bodyPr/>
                    <a:lstStyle/>
                    <a:p>
                      <a:r>
                        <a:rPr lang="cs-CZ" dirty="0" smtClean="0"/>
                        <a:t>přijít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came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802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take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FF0000"/>
                          </a:solidFill>
                        </a:rPr>
                        <a:t>took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80268">
                <a:tc>
                  <a:txBody>
                    <a:bodyPr/>
                    <a:lstStyle/>
                    <a:p>
                      <a:r>
                        <a:rPr lang="cs-CZ" dirty="0" smtClean="0"/>
                        <a:t>krást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steal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8" name="Picture 2" descr="C:\Users\0MGM\AppData\Local\Microsoft\Windows\Temporary Internet Files\Content.IE5\AM1I8PN9\MC9004298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8760"/>
            <a:ext cx="648072" cy="792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261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2010544"/>
          </a:xfrm>
        </p:spPr>
        <p:txBody>
          <a:bodyPr>
            <a:normAutofit/>
          </a:bodyPr>
          <a:lstStyle/>
          <a:p>
            <a:pPr algn="ctr"/>
            <a:r>
              <a:rPr lang="cs-CZ" sz="7300" dirty="0" err="1" smtClean="0"/>
              <a:t>Excellent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3074" name="Picture 2" descr="C:\Users\0MGM\AppData\Local\Microsoft\Windows\Temporary Internet Files\Content.IE5\K0O7W0UI\MC90043471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9662" y="2462212"/>
            <a:ext cx="2434506" cy="2551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439528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Samostatná práce </a:t>
            </a:r>
            <a:br>
              <a:rPr lang="cs-CZ" sz="3600" dirty="0" smtClean="0"/>
            </a:br>
            <a:r>
              <a:rPr lang="cs-CZ" sz="2800" dirty="0" smtClean="0"/>
              <a:t>Tyto věty už znáte. Dovedete je přeložit?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 </a:t>
            </a:r>
            <a:r>
              <a:rPr lang="cs-CZ" dirty="0" err="1" smtClean="0"/>
              <a:t>Ken</a:t>
            </a:r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šel</a:t>
            </a:r>
            <a:r>
              <a:rPr lang="cs-CZ" dirty="0"/>
              <a:t> do kuchyně</a:t>
            </a:r>
            <a:r>
              <a:rPr lang="cs-CZ" b="1" dirty="0"/>
              <a:t>.            </a:t>
            </a:r>
          </a:p>
          <a:p>
            <a:pPr marL="0" indent="0">
              <a:buNone/>
            </a:pPr>
            <a:r>
              <a:rPr lang="cs-CZ" dirty="0" smtClean="0"/>
              <a:t>2. Kate </a:t>
            </a:r>
            <a:r>
              <a:rPr lang="cs-CZ" dirty="0">
                <a:solidFill>
                  <a:srgbClr val="FF0000"/>
                </a:solidFill>
              </a:rPr>
              <a:t>viděla</a:t>
            </a:r>
            <a:r>
              <a:rPr lang="cs-CZ" dirty="0"/>
              <a:t> psa.                     </a:t>
            </a:r>
          </a:p>
          <a:p>
            <a:pPr marL="0" indent="0">
              <a:buNone/>
            </a:pPr>
            <a:r>
              <a:rPr lang="cs-CZ" dirty="0" smtClean="0"/>
              <a:t>3</a:t>
            </a:r>
            <a:r>
              <a:rPr lang="cs-CZ" sz="2400" dirty="0" smtClean="0"/>
              <a:t>.</a:t>
            </a:r>
            <a:r>
              <a:rPr lang="cs-CZ" dirty="0" smtClean="0">
                <a:solidFill>
                  <a:srgbClr val="FF0000"/>
                </a:solidFill>
              </a:rPr>
              <a:t> Dal</a:t>
            </a:r>
            <a:r>
              <a:rPr lang="cs-CZ" dirty="0" smtClean="0"/>
              <a:t> </a:t>
            </a:r>
            <a:r>
              <a:rPr lang="cs-CZ" dirty="0"/>
              <a:t>jsem ti jablko.                </a:t>
            </a:r>
          </a:p>
          <a:p>
            <a:pPr marL="0" indent="0">
              <a:buNone/>
            </a:pPr>
            <a:r>
              <a:rPr lang="cs-CZ" dirty="0" smtClean="0"/>
              <a:t>4. Lucy </a:t>
            </a:r>
            <a:r>
              <a:rPr lang="cs-CZ" dirty="0">
                <a:solidFill>
                  <a:srgbClr val="FF0000"/>
                </a:solidFill>
              </a:rPr>
              <a:t>přišla</a:t>
            </a:r>
            <a:r>
              <a:rPr lang="cs-CZ" dirty="0"/>
              <a:t> do kuchyně.      </a:t>
            </a:r>
          </a:p>
          <a:p>
            <a:pPr marL="0" indent="0">
              <a:buNone/>
            </a:pPr>
            <a:r>
              <a:rPr lang="cs-CZ" dirty="0" smtClean="0"/>
              <a:t>5.</a:t>
            </a:r>
            <a:r>
              <a:rPr lang="cs-CZ" dirty="0" smtClean="0">
                <a:solidFill>
                  <a:srgbClr val="FF0000"/>
                </a:solidFill>
              </a:rPr>
              <a:t> Vzala</a:t>
            </a:r>
            <a:r>
              <a:rPr lang="cs-CZ" dirty="0" smtClean="0"/>
              <a:t> </a:t>
            </a:r>
            <a:r>
              <a:rPr lang="cs-CZ" dirty="0"/>
              <a:t>láhev vody.                  </a:t>
            </a:r>
          </a:p>
          <a:p>
            <a:pPr marL="0" indent="0">
              <a:buNone/>
            </a:pPr>
            <a:r>
              <a:rPr lang="cs-CZ" dirty="0" smtClean="0"/>
              <a:t>6. On </a:t>
            </a:r>
            <a:r>
              <a:rPr lang="cs-CZ" dirty="0">
                <a:solidFill>
                  <a:srgbClr val="FF0000"/>
                </a:solidFill>
              </a:rPr>
              <a:t>ukradl</a:t>
            </a:r>
            <a:r>
              <a:rPr lang="cs-CZ" dirty="0"/>
              <a:t> knihu.</a:t>
            </a:r>
            <a:r>
              <a:rPr lang="cs-CZ" sz="3200" dirty="0"/>
              <a:t>                    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0MGM\AppData\Local\Microsoft\Windows\Temporary Internet Files\Content.IE5\DE4CGPLA\MP9004317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92696"/>
            <a:ext cx="1340768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376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Ilustrace</a:t>
            </a:r>
            <a:r>
              <a:rPr lang="cs-CZ" dirty="0"/>
              <a:t>: office.microsoft.com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84835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TC010205601[[fn=Luxusní motiv]]</Template>
  <TotalTime>274</TotalTime>
  <Words>269</Words>
  <Application>Microsoft Office PowerPoint</Application>
  <PresentationFormat>Předvádění na obrazovce (4:3)</PresentationFormat>
  <Paragraphs>84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Deluxe</vt:lpstr>
      <vt:lpstr>Prezentace aplikace PowerPoint</vt:lpstr>
      <vt:lpstr>Anotace</vt:lpstr>
      <vt:lpstr> Nepravidelná slovesa   </vt:lpstr>
      <vt:lpstr>     Tvary nepravidelných sloves si musíme pamatovat  (tvoří se nepravidelně) </vt:lpstr>
      <vt:lpstr>      Tvary nepravidelných sloves </vt:lpstr>
      <vt:lpstr>Příkladové věty </vt:lpstr>
      <vt:lpstr>Někdo nám vymazal slovíčka!!! Umíte je doplnit?</vt:lpstr>
      <vt:lpstr>Excellent </vt:lpstr>
      <vt:lpstr>Samostatná práce  Tyto věty už znáte. Dovedete je přeložit?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28</cp:revision>
  <dcterms:created xsi:type="dcterms:W3CDTF">2012-02-16T14:46:58Z</dcterms:created>
  <dcterms:modified xsi:type="dcterms:W3CDTF">2012-04-26T11:11:27Z</dcterms:modified>
</cp:coreProperties>
</file>